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344" autoAdjust="0"/>
    <p:restoredTop sz="93969" autoAdjust="0"/>
  </p:normalViewPr>
  <p:slideViewPr>
    <p:cSldViewPr>
      <p:cViewPr>
        <p:scale>
          <a:sx n="75" d="100"/>
          <a:sy n="75" d="100"/>
        </p:scale>
        <p:origin x="-102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69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99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12/4/2013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12/4/2013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12/4/2013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12/4/2013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dirty="0" err="1" smtClean="0"/>
              <a:t>TopoDP</a:t>
            </a:r>
            <a:r>
              <a:rPr lang="en-US" dirty="0" smtClean="0"/>
              <a:t> to Graph</a:t>
            </a:r>
            <a:endParaRPr lang="en-US" dirty="0"/>
          </a:p>
        </p:txBody>
      </p:sp>
      <p:sp>
        <p:nvSpPr>
          <p:cNvPr id="18" name="Rectangle 25"/>
          <p:cNvSpPr>
            <a:spLocks noGrp="1"/>
          </p:cNvSpPr>
          <p:nvPr>
            <p:ph type="subTitle" idx="1"/>
          </p:nvPr>
        </p:nvSpPr>
        <p:spPr>
          <a:xfrm>
            <a:off x="6096000" y="4572000"/>
            <a:ext cx="2438400" cy="762000"/>
          </a:xfrm>
        </p:spPr>
        <p:txBody>
          <a:bodyPr>
            <a:normAutofit fontScale="85000" lnSpcReduction="20000"/>
          </a:bodyPr>
          <a:lstStyle>
            <a:extLst/>
          </a:lstStyle>
          <a:p>
            <a:pPr algn="l"/>
            <a:r>
              <a:rPr lang="en-US" sz="1800" dirty="0" smtClean="0"/>
              <a:t>Lin Chen</a:t>
            </a:r>
          </a:p>
          <a:p>
            <a:pPr algn="l"/>
            <a:r>
              <a:rPr lang="en-US" sz="1800" dirty="0" smtClean="0"/>
              <a:t>2012 Fall Report</a:t>
            </a:r>
          </a:p>
          <a:p>
            <a:pPr algn="l"/>
            <a:r>
              <a:rPr lang="en-US" sz="1800" dirty="0" smtClean="0"/>
              <a:t>12/07/2012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18288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1295400"/>
          <a:ext cx="6064249" cy="4171960"/>
        </p:xfrm>
        <a:graphic>
          <a:graphicData uri="http://schemas.openxmlformats.org/drawingml/2006/table">
            <a:tbl>
              <a:tblPr/>
              <a:tblGrid>
                <a:gridCol w="867337"/>
                <a:gridCol w="867337"/>
                <a:gridCol w="867337"/>
                <a:gridCol w="867337"/>
                <a:gridCol w="867337"/>
                <a:gridCol w="863782"/>
                <a:gridCol w="863782"/>
              </a:tblGrid>
              <a:tr h="20859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#Helices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#Sticks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#Strand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#Sticks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Rank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5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NoOp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5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1FLP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5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1NG6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5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2XB5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5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3LTJ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5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3ACW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 / 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5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3ODS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 / 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5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1HZ4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 / 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5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3HJL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5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3FIN_R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5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5030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5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1733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 / 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5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1OZ9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5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2KUM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5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2KZX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Bitstream Charter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2L6M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1BJ7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 / 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1ICX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1JL1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29718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1447800"/>
            <a:ext cx="4799712" cy="2776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 smtClean="0"/>
              <a:t>Optimize memory consuming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 smtClean="0"/>
              <a:t> Make program works for pure beta sheet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 smtClean="0"/>
              <a:t>Add amino acid to SSE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 smtClean="0"/>
              <a:t>Consider the error in SSE and stick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 smtClean="0"/>
              <a:t>Generate protein with topology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828800"/>
            <a:ext cx="2971800" cy="609600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Thanks !</a:t>
            </a:r>
            <a:endParaRPr lang="en-US" sz="4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762000"/>
          </a:xfrm>
        </p:spPr>
        <p:txBody>
          <a:bodyPr/>
          <a:lstStyle>
            <a:extLst/>
          </a:lstStyle>
          <a:p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Modify previous weight setting part of </a:t>
            </a:r>
            <a:r>
              <a:rPr lang="en-US" dirty="0" err="1" smtClean="0"/>
              <a:t>TopoDP</a:t>
            </a:r>
            <a:endParaRPr lang="en-US" dirty="0" smtClean="0"/>
          </a:p>
          <a:p>
            <a:r>
              <a:rPr lang="en-US" dirty="0" smtClean="0"/>
              <a:t>Update graph</a:t>
            </a:r>
          </a:p>
          <a:p>
            <a:r>
              <a:rPr lang="en-US" dirty="0" smtClean="0"/>
              <a:t>Future research plan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762000"/>
          </a:xfrm>
        </p:spPr>
        <p:txBody>
          <a:bodyPr/>
          <a:lstStyle>
            <a:extLst/>
          </a:lstStyle>
          <a:p>
            <a:r>
              <a:rPr lang="en-US" dirty="0" smtClean="0"/>
              <a:t>Modify </a:t>
            </a:r>
            <a:r>
              <a:rPr lang="en-US" dirty="0" err="1" smtClean="0"/>
              <a:t>TopoDP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5240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 parameter of </a:t>
            </a:r>
            <a:r>
              <a:rPr lang="en-US" dirty="0" err="1" smtClean="0"/>
              <a:t>TopoDP</a:t>
            </a:r>
            <a:r>
              <a:rPr lang="en-US" dirty="0" smtClean="0"/>
              <a:t> in weight setting part can not </a:t>
            </a:r>
            <a:r>
              <a:rPr lang="en-US" dirty="0" err="1" smtClean="0"/>
              <a:t>guarrantee</a:t>
            </a:r>
            <a:r>
              <a:rPr lang="en-US" dirty="0" smtClean="0"/>
              <a:t> the good rand of true topology for some proteins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514600"/>
            <a:ext cx="337185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181600" y="26670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1733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3657600"/>
            <a:ext cx="34165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Previous take 3.0</a:t>
            </a:r>
          </a:p>
          <a:p>
            <a:r>
              <a:rPr lang="en-US" dirty="0" smtClean="0"/>
              <a:t>True topology can not be found</a:t>
            </a:r>
          </a:p>
          <a:p>
            <a:r>
              <a:rPr lang="en-US" dirty="0" smtClean="0"/>
              <a:t>Within top 600 topologies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3011269"/>
            <a:ext cx="3682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distTHR</a:t>
            </a:r>
            <a:r>
              <a:rPr lang="en-US" dirty="0" smtClean="0"/>
              <a:t>, distance of end point of </a:t>
            </a:r>
          </a:p>
          <a:p>
            <a:r>
              <a:rPr lang="en-US" dirty="0" smtClean="0"/>
              <a:t>stick to the point around it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0" y="4724400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 13</a:t>
            </a:r>
          </a:p>
          <a:p>
            <a:r>
              <a:rPr lang="en-US" dirty="0" err="1" smtClean="0"/>
              <a:t>distTHR</a:t>
            </a:r>
            <a:r>
              <a:rPr lang="en-US" dirty="0" smtClean="0"/>
              <a:t> is changed to 4.0*</a:t>
            </a:r>
            <a:r>
              <a:rPr lang="en-US" dirty="0" err="1" smtClean="0"/>
              <a:t>apixX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762000"/>
          </a:xfrm>
        </p:spPr>
        <p:txBody>
          <a:bodyPr/>
          <a:lstStyle>
            <a:extLst/>
          </a:lstStyle>
          <a:p>
            <a:r>
              <a:rPr lang="en-US" dirty="0" smtClean="0"/>
              <a:t>Modify </a:t>
            </a:r>
            <a:r>
              <a:rPr lang="en-US" dirty="0" err="1" smtClean="0"/>
              <a:t>TopoDP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371600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best fitting trace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7200" y="1981200"/>
            <a:ext cx="2209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Trace includes two end points of two sticks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533400" y="4114800"/>
            <a:ext cx="2209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Two trace, each includes one end point of two sticks</a:t>
            </a:r>
            <a:endParaRPr lang="en-US" sz="1400" dirty="0"/>
          </a:p>
        </p:txBody>
      </p:sp>
      <p:sp>
        <p:nvSpPr>
          <p:cNvPr id="13" name="Left Brace 12"/>
          <p:cNvSpPr/>
          <p:nvPr/>
        </p:nvSpPr>
        <p:spPr>
          <a:xfrm>
            <a:off x="2819400" y="3352800"/>
            <a:ext cx="365760" cy="2407158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3200400" y="312420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Distance between two trace less than gap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3200400" y="548640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Distance between two trace greater than gap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7772400" y="2057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772400" y="2438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72400" y="2819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772400" y="3200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7724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72400" y="3962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772400" y="4343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772400" y="4724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/>
          <p:cNvSpPr/>
          <p:nvPr/>
        </p:nvSpPr>
        <p:spPr>
          <a:xfrm>
            <a:off x="5334000" y="2590800"/>
            <a:ext cx="381000" cy="1676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867400" y="2438400"/>
            <a:ext cx="1219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 &gt;= 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334000" y="685800"/>
            <a:ext cx="2590800" cy="609600"/>
          </a:xfrm>
          <a:prstGeom prst="rect">
            <a:avLst/>
          </a:prstGeom>
          <a:solidFill>
            <a:srgbClr val="336699"/>
          </a:solidFill>
          <a:ln>
            <a:solidFill>
              <a:srgbClr val="33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Dist =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loopLength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traceLength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-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gap</a:t>
            </a:r>
            <a:r>
              <a:rPr lang="en-US" dirty="0" err="1" smtClean="0">
                <a:solidFill>
                  <a:srgbClr val="336699"/>
                </a:solidFill>
              </a:rPr>
              <a:t>t</a:t>
            </a:r>
            <a:endParaRPr lang="en-US" dirty="0">
              <a:solidFill>
                <a:srgbClr val="336699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867400" y="3962400"/>
            <a:ext cx="1219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 &lt; 0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5105400" y="6324600"/>
            <a:ext cx="3505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Edge Weight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>
            <a:off x="2819400" y="2133600"/>
            <a:ext cx="472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7239000" y="26670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486650" y="5543550"/>
            <a:ext cx="9906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153400" y="5257800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</a:t>
            </a:r>
          </a:p>
          <a:p>
            <a:r>
              <a:rPr lang="en-US" dirty="0" smtClean="0"/>
              <a:t>Fitting</a:t>
            </a:r>
            <a:endParaRPr lang="en-US" dirty="0"/>
          </a:p>
        </p:txBody>
      </p:sp>
      <p:sp>
        <p:nvSpPr>
          <p:cNvPr id="36" name="Down Arrow 35"/>
          <p:cNvSpPr/>
          <p:nvPr/>
        </p:nvSpPr>
        <p:spPr>
          <a:xfrm>
            <a:off x="6781800" y="4800600"/>
            <a:ext cx="304800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715000" y="52578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+penalty</a:t>
            </a:r>
            <a:endParaRPr lang="en-US" dirty="0"/>
          </a:p>
        </p:txBody>
      </p:sp>
      <p:sp>
        <p:nvSpPr>
          <p:cNvPr id="38" name="Bent-Up Arrow 37"/>
          <p:cNvSpPr/>
          <p:nvPr/>
        </p:nvSpPr>
        <p:spPr>
          <a:xfrm rot="10800000" flipH="1">
            <a:off x="5486400" y="5638800"/>
            <a:ext cx="1143000" cy="457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762000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Update graph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143000" y="1524000"/>
            <a:ext cx="2074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Sheet Gap Penalty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24000" y="1981200"/>
            <a:ext cx="473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 two beta strands which in same sheet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590800"/>
            <a:ext cx="85516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3429000"/>
            <a:ext cx="873146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0" y="4724400"/>
            <a:ext cx="838200" cy="1608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Left Brace 43"/>
          <p:cNvSpPr/>
          <p:nvPr/>
        </p:nvSpPr>
        <p:spPr>
          <a:xfrm rot="-5400000">
            <a:off x="4457700" y="5372100"/>
            <a:ext cx="76200" cy="45720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657600" y="5715000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gapStick</a:t>
            </a:r>
            <a:r>
              <a:rPr lang="en-US" sz="1400" dirty="0" smtClean="0"/>
              <a:t> = dist/4.5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2667000" y="3581400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gapSeq</a:t>
            </a:r>
            <a:r>
              <a:rPr lang="en-US" sz="1400" dirty="0" smtClean="0"/>
              <a:t> = 1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000" y="5029200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gapSeq</a:t>
            </a:r>
            <a:r>
              <a:rPr lang="en-US" sz="1400" dirty="0" smtClean="0"/>
              <a:t> = 3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2971800" y="6172200"/>
            <a:ext cx="466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gapSeq</a:t>
            </a:r>
            <a:r>
              <a:rPr lang="en-US" dirty="0" smtClean="0"/>
              <a:t> &gt;= </a:t>
            </a:r>
            <a:r>
              <a:rPr lang="en-US" dirty="0" err="1" smtClean="0"/>
              <a:t>gapStick?return</a:t>
            </a:r>
            <a:r>
              <a:rPr lang="en-US" dirty="0" smtClean="0"/>
              <a:t> 0:return penalty</a:t>
            </a:r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5715000" y="3352800"/>
            <a:ext cx="152400" cy="19812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15200" y="3581400"/>
            <a:ext cx="135483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TextBox 51"/>
          <p:cNvSpPr txBox="1"/>
          <p:nvPr/>
        </p:nvSpPr>
        <p:spPr>
          <a:xfrm>
            <a:off x="5029200" y="419100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2</a:t>
            </a:r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19800" y="3048000"/>
            <a:ext cx="572009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0" y="5029200"/>
            <a:ext cx="55470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TextBox 53"/>
          <p:cNvSpPr txBox="1"/>
          <p:nvPr/>
        </p:nvSpPr>
        <p:spPr>
          <a:xfrm>
            <a:off x="7391400" y="4953000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weight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762000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Update 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524000"/>
            <a:ext cx="2700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Strand Direction Penalty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8600" y="2133600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 the strands in same sheet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524000" y="4572000"/>
            <a:ext cx="0" cy="167640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67000" y="4572000"/>
            <a:ext cx="0" cy="167640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00200" y="4495800"/>
            <a:ext cx="990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411480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43000" y="4267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43000" y="60198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92302" y="42672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92302" y="6019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600200" y="4572000"/>
            <a:ext cx="914400" cy="152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05000" y="472440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distEE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00" y="3657600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distES</a:t>
            </a:r>
            <a:r>
              <a:rPr lang="en-US" dirty="0" smtClean="0"/>
              <a:t> &lt; </a:t>
            </a:r>
            <a:r>
              <a:rPr lang="en-US" dirty="0" err="1" smtClean="0"/>
              <a:t>distEE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438400"/>
            <a:ext cx="27527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7239000" y="35814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gapSeq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67400" y="3657600"/>
            <a:ext cx="107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+Penalty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382000" y="358140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810000" y="5345668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distES</a:t>
            </a:r>
            <a:r>
              <a:rPr lang="en-US" dirty="0" smtClean="0"/>
              <a:t> &gt; </a:t>
            </a:r>
            <a:r>
              <a:rPr lang="en-US" dirty="0" err="1" smtClean="0"/>
              <a:t>distEE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39000" y="52694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gapSeq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67400" y="5345668"/>
            <a:ext cx="107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+Penalty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382000" y="52694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odd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762000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Update 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524000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Neighbor Strand in Sheet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905000" y="2286000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 to strands in same sheet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05000" y="2819400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gapSeq</a:t>
            </a:r>
            <a:r>
              <a:rPr lang="en-US" dirty="0" smtClean="0"/>
              <a:t> = </a:t>
            </a:r>
            <a:r>
              <a:rPr lang="en-US" dirty="0" err="1" smtClean="0"/>
              <a:t>gapStick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410200" y="2971800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reward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733800"/>
            <a:ext cx="3552433" cy="246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Box 36"/>
          <p:cNvSpPr txBox="1"/>
          <p:nvPr/>
        </p:nvSpPr>
        <p:spPr>
          <a:xfrm>
            <a:off x="4267200" y="3962400"/>
            <a:ext cx="3943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 line: times that consecutive</a:t>
            </a:r>
          </a:p>
          <a:p>
            <a:r>
              <a:rPr lang="en-US" dirty="0" smtClean="0"/>
              <a:t>strands in same sheet with different</a:t>
            </a:r>
          </a:p>
          <a:p>
            <a:r>
              <a:rPr lang="en-US" dirty="0" smtClean="0"/>
              <a:t>sequence 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67200" y="5181600"/>
            <a:ext cx="4352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Black line: times that consecutive</a:t>
            </a:r>
          </a:p>
          <a:p>
            <a:r>
              <a:rPr lang="en-US" dirty="0" smtClean="0"/>
              <a:t>strands in different sheet with different</a:t>
            </a:r>
          </a:p>
          <a:p>
            <a:r>
              <a:rPr lang="en-US" dirty="0" smtClean="0"/>
              <a:t>sequence gap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05000" y="3200400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gapLoop</a:t>
            </a:r>
            <a:r>
              <a:rPr lang="en-US" dirty="0" smtClean="0"/>
              <a:t> &lt;=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762000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Update 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52400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Helix Match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2286000"/>
            <a:ext cx="5016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sequenceLength</a:t>
            </a:r>
            <a:r>
              <a:rPr lang="en-US" dirty="0" smtClean="0"/>
              <a:t>: helix length in sequence *1.5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2971800"/>
            <a:ext cx="329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stickLength</a:t>
            </a:r>
            <a:r>
              <a:rPr lang="en-US" dirty="0" smtClean="0"/>
              <a:t>: helix stick length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3886200"/>
            <a:ext cx="6321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length difference is within 15% AND </a:t>
            </a:r>
            <a:r>
              <a:rPr lang="en-US" dirty="0" err="1" smtClean="0"/>
              <a:t>sequenceLength</a:t>
            </a:r>
            <a:r>
              <a:rPr lang="en-US" dirty="0" smtClean="0"/>
              <a:t> &gt; 13</a:t>
            </a:r>
          </a:p>
          <a:p>
            <a:r>
              <a:rPr lang="en-US" dirty="0" smtClean="0"/>
              <a:t>	add reward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0200" y="5105400"/>
            <a:ext cx="6837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Helix stick is easier to be recognized, fix the long helix can help</a:t>
            </a:r>
          </a:p>
          <a:p>
            <a:r>
              <a:rPr lang="en-US" dirty="0" smtClean="0"/>
              <a:t>rank the true </a:t>
            </a:r>
            <a:r>
              <a:rPr lang="en-US" dirty="0" err="1" smtClean="0"/>
              <a:t>toplogy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762000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Update 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524000"/>
            <a:ext cx="255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Direction Penalty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47800" y="2514600"/>
            <a:ext cx="0" cy="167640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90800" y="2514600"/>
            <a:ext cx="0" cy="167640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524000" y="2438400"/>
            <a:ext cx="990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52600" y="205740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distES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2209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39624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6102" y="22098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16102" y="3962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24000" y="2514600"/>
            <a:ext cx="914400" cy="152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266700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distEE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67200" y="2209800"/>
            <a:ext cx="30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 to two nodes in graph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43400" y="3810000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gapLoop</a:t>
            </a:r>
            <a:r>
              <a:rPr lang="en-US" dirty="0" smtClean="0"/>
              <a:t> less than 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43400" y="2971800"/>
            <a:ext cx="343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Works for both helix and strand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510</Words>
  <Application>Microsoft Office PowerPoint</Application>
  <PresentationFormat>On-screen Show (4:3)</PresentationFormat>
  <Paragraphs>239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QuizShow</vt:lpstr>
      <vt:lpstr>TopoDP to Graph</vt:lpstr>
      <vt:lpstr>Frame</vt:lpstr>
      <vt:lpstr>Modify TopoDP</vt:lpstr>
      <vt:lpstr>Modify TopoDP</vt:lpstr>
      <vt:lpstr>Update graph</vt:lpstr>
      <vt:lpstr>Update graph</vt:lpstr>
      <vt:lpstr>Update graph</vt:lpstr>
      <vt:lpstr>Update graph</vt:lpstr>
      <vt:lpstr>Update graph</vt:lpstr>
      <vt:lpstr>Results</vt:lpstr>
      <vt:lpstr>Future Plan</vt:lpstr>
      <vt:lpstr>Thanks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2012-12-07T00:53:12Z</dcterms:created>
  <dcterms:modified xsi:type="dcterms:W3CDTF">2013-12-04T16:11:57Z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