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0" r:id="rId3"/>
    <p:sldId id="261" r:id="rId4"/>
    <p:sldId id="262" r:id="rId5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1"/>
    <p:restoredTop sz="94692"/>
  </p:normalViewPr>
  <p:slideViewPr>
    <p:cSldViewPr snapToGrid="0" snapToObjects="1">
      <p:cViewPr>
        <p:scale>
          <a:sx n="100" d="100"/>
          <a:sy n="100" d="100"/>
        </p:scale>
        <p:origin x="-960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962" y="1356361"/>
            <a:ext cx="622927" cy="671933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400" dirty="0"/>
              <a:t>READS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95727" y="2060088"/>
            <a:ext cx="2223248" cy="369332"/>
            <a:chOff x="495727" y="551329"/>
            <a:chExt cx="2223248" cy="369332"/>
          </a:xfrm>
        </p:grpSpPr>
        <p:sp>
          <p:nvSpPr>
            <p:cNvPr id="3" name="Rectangle 2"/>
            <p:cNvSpPr/>
            <p:nvPr/>
          </p:nvSpPr>
          <p:spPr>
            <a:xfrm>
              <a:off x="495728" y="551329"/>
              <a:ext cx="22232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95727" y="551329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ATCACT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77680" y="551329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ATCACT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6704" y="551329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…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5948" y="4736004"/>
            <a:ext cx="2223248" cy="369332"/>
            <a:chOff x="545948" y="3227244"/>
            <a:chExt cx="2223248" cy="369332"/>
          </a:xfrm>
        </p:grpSpPr>
        <p:sp>
          <p:nvSpPr>
            <p:cNvPr id="11" name="Rectangle 10"/>
            <p:cNvSpPr/>
            <p:nvPr/>
          </p:nvSpPr>
          <p:spPr>
            <a:xfrm>
              <a:off x="545949" y="3227244"/>
              <a:ext cx="22232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5948" y="3227244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ATCACT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7901" y="3227244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ATCACT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6925" y="3227244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…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5727" y="7504295"/>
            <a:ext cx="2223248" cy="369332"/>
            <a:chOff x="495727" y="5995535"/>
            <a:chExt cx="2223248" cy="369332"/>
          </a:xfrm>
        </p:grpSpPr>
        <p:sp>
          <p:nvSpPr>
            <p:cNvPr id="15" name="Rectangle 14"/>
            <p:cNvSpPr/>
            <p:nvPr/>
          </p:nvSpPr>
          <p:spPr>
            <a:xfrm>
              <a:off x="495728" y="5995535"/>
              <a:ext cx="22232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727" y="5995535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ATCACT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77680" y="5995535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ATCACT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6704" y="5995535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…</a:t>
              </a:r>
              <a:endParaRPr lang="en-US" dirty="0"/>
            </a:p>
          </p:txBody>
        </p:sp>
      </p:grpSp>
      <p:sp>
        <p:nvSpPr>
          <p:cNvPr id="19" name="Trapezoid 18"/>
          <p:cNvSpPr/>
          <p:nvPr/>
        </p:nvSpPr>
        <p:spPr>
          <a:xfrm rot="5400000">
            <a:off x="1593378" y="4426832"/>
            <a:ext cx="3928536" cy="719558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morning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30758" y="3813566"/>
            <a:ext cx="492443" cy="18437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2000" dirty="0"/>
              <a:t>Hash Function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46068"/>
              </p:ext>
            </p:extLst>
          </p:nvPr>
        </p:nvGraphicFramePr>
        <p:xfrm>
          <a:off x="4705874" y="1866864"/>
          <a:ext cx="1792417" cy="576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333"/>
                <a:gridCol w="1215084"/>
              </a:tblGrid>
              <a:tr h="453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Global Byte Index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80</a:t>
                      </a:r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160</a:t>
                      </a:r>
                      <a:endParaRPr lang="en-US" sz="1800" i="1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46606" y="7706366"/>
            <a:ext cx="17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Hash Index Table</a:t>
            </a:r>
          </a:p>
        </p:txBody>
      </p:sp>
      <p:sp>
        <p:nvSpPr>
          <p:cNvPr id="24" name="TextBox 23"/>
          <p:cNvSpPr txBox="1"/>
          <p:nvPr/>
        </p:nvSpPr>
        <p:spPr>
          <a:xfrm rot="5400000">
            <a:off x="8347849" y="4662613"/>
            <a:ext cx="660157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Equalized Distributed Hash Data Tables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040" y="4381945"/>
            <a:ext cx="12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Prefix Fwd.</a:t>
            </a:r>
          </a:p>
        </p:txBody>
      </p:sp>
      <p:sp>
        <p:nvSpPr>
          <p:cNvPr id="61" name="TextBox 60"/>
          <p:cNvSpPr txBox="1"/>
          <p:nvPr/>
        </p:nvSpPr>
        <p:spPr>
          <a:xfrm rot="10800000">
            <a:off x="415047" y="5134990"/>
            <a:ext cx="122657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/>
              <a:t>Suffix </a:t>
            </a:r>
            <a:r>
              <a:rPr lang="en-US" dirty="0"/>
              <a:t>Rev.</a:t>
            </a:r>
          </a:p>
        </p:txBody>
      </p:sp>
      <p:grpSp>
        <p:nvGrpSpPr>
          <p:cNvPr id="66" name="Group 65"/>
          <p:cNvGrpSpPr/>
          <p:nvPr/>
        </p:nvGrpSpPr>
        <p:grpSpPr>
          <a:xfrm rot="5400000">
            <a:off x="843929" y="1463639"/>
            <a:ext cx="241216" cy="944967"/>
            <a:chOff x="5546629" y="878628"/>
            <a:chExt cx="304800" cy="251520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5400000">
            <a:off x="2129556" y="1466221"/>
            <a:ext cx="241216" cy="944967"/>
            <a:chOff x="5546629" y="878623"/>
            <a:chExt cx="304800" cy="2515206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5699026" y="878623"/>
              <a:ext cx="732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67748" y="1302222"/>
            <a:ext cx="29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</a:t>
            </a:r>
            <a:r>
              <a:rPr lang="en-US" dirty="0"/>
              <a:t>Min Overlap - 1</a:t>
            </a:r>
          </a:p>
        </p:txBody>
      </p:sp>
      <p:cxnSp>
        <p:nvCxnSpPr>
          <p:cNvPr id="76" name="Straight Arrow Connector 75"/>
          <p:cNvCxnSpPr>
            <a:stCxn id="74" idx="2"/>
          </p:cNvCxnSpPr>
          <p:nvPr/>
        </p:nvCxnSpPr>
        <p:spPr>
          <a:xfrm flipH="1">
            <a:off x="1028325" y="1671554"/>
            <a:ext cx="621312" cy="1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</p:cNvCxnSpPr>
          <p:nvPr/>
        </p:nvCxnSpPr>
        <p:spPr>
          <a:xfrm>
            <a:off x="1649637" y="1671554"/>
            <a:ext cx="478582" cy="1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36118" y="4400073"/>
            <a:ext cx="12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Suffix Fwd</a:t>
            </a:r>
            <a:r>
              <a:rPr lang="en-US" dirty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 rot="10800000">
            <a:off x="1685268" y="5134990"/>
            <a:ext cx="122657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/>
              <a:t>Prefix </a:t>
            </a:r>
            <a:r>
              <a:rPr lang="en-US" dirty="0"/>
              <a:t>Rev.</a:t>
            </a:r>
          </a:p>
        </p:txBody>
      </p:sp>
      <p:cxnSp>
        <p:nvCxnSpPr>
          <p:cNvPr id="86" name="Elbow Connector 85"/>
          <p:cNvCxnSpPr>
            <a:stCxn id="41" idx="0"/>
          </p:cNvCxnSpPr>
          <p:nvPr/>
        </p:nvCxnSpPr>
        <p:spPr>
          <a:xfrm rot="5400000" flipH="1" flipV="1">
            <a:off x="1721449" y="2916938"/>
            <a:ext cx="772443" cy="2157587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4" idx="0"/>
          </p:cNvCxnSpPr>
          <p:nvPr/>
        </p:nvCxnSpPr>
        <p:spPr>
          <a:xfrm rot="16200000" flipH="1">
            <a:off x="2543008" y="5259861"/>
            <a:ext cx="398988" cy="88791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917433" y="3354493"/>
            <a:ext cx="788441" cy="1805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17426" y="4180720"/>
            <a:ext cx="799020" cy="20008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928005" y="3552551"/>
            <a:ext cx="777862" cy="1607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21" idx="1"/>
          </p:cNvCxnSpPr>
          <p:nvPr/>
        </p:nvCxnSpPr>
        <p:spPr>
          <a:xfrm flipV="1">
            <a:off x="3928011" y="4747224"/>
            <a:ext cx="777863" cy="1434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45794" y="2429427"/>
            <a:ext cx="622927" cy="46542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400" dirty="0"/>
              <a:t>64 BIT KEY</a:t>
            </a:r>
          </a:p>
        </p:txBody>
      </p:sp>
      <p:sp>
        <p:nvSpPr>
          <p:cNvPr id="124" name="Right Brace 123"/>
          <p:cNvSpPr/>
          <p:nvPr/>
        </p:nvSpPr>
        <p:spPr>
          <a:xfrm>
            <a:off x="6536272" y="2522360"/>
            <a:ext cx="232943" cy="1030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e 128"/>
          <p:cNvSpPr/>
          <p:nvPr/>
        </p:nvSpPr>
        <p:spPr>
          <a:xfrm>
            <a:off x="6534269" y="3595340"/>
            <a:ext cx="276429" cy="2197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Brace 129"/>
          <p:cNvSpPr/>
          <p:nvPr/>
        </p:nvSpPr>
        <p:spPr>
          <a:xfrm>
            <a:off x="6537226" y="5835580"/>
            <a:ext cx="256539" cy="1792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7042957" y="2607018"/>
            <a:ext cx="461665" cy="8923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Block 0</a:t>
            </a:r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7040074" y="4222459"/>
            <a:ext cx="461665" cy="8923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7026024" y="6285419"/>
            <a:ext cx="461665" cy="8923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957083" y="3496211"/>
            <a:ext cx="33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0 stored by RANK 0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6498284" y="1835932"/>
            <a:ext cx="1520428" cy="8243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 rot="14460000">
            <a:off x="7030288" y="1628129"/>
            <a:ext cx="400110" cy="10722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0</a:t>
            </a:r>
          </a:p>
        </p:txBody>
      </p:sp>
      <p:sp>
        <p:nvSpPr>
          <p:cNvPr id="182" name="TextBox 181"/>
          <p:cNvSpPr txBox="1"/>
          <p:nvPr/>
        </p:nvSpPr>
        <p:spPr>
          <a:xfrm rot="15240000">
            <a:off x="7175841" y="1972309"/>
            <a:ext cx="400110" cy="132669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15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17483"/>
              </p:ext>
            </p:extLst>
          </p:nvPr>
        </p:nvGraphicFramePr>
        <p:xfrm>
          <a:off x="8018719" y="1668337"/>
          <a:ext cx="3319819" cy="191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82"/>
                <a:gridCol w="331982"/>
                <a:gridCol w="331982"/>
                <a:gridCol w="331982"/>
                <a:gridCol w="331982"/>
                <a:gridCol w="331982"/>
                <a:gridCol w="304404"/>
                <a:gridCol w="359559"/>
                <a:gridCol w="331982"/>
                <a:gridCol w="331982"/>
              </a:tblGrid>
              <a:tr h="239664">
                <a:tc>
                  <a:txBody>
                    <a:bodyPr/>
                    <a:lstStyle/>
                    <a:p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8" name="Straight Arrow Connector 177"/>
          <p:cNvCxnSpPr/>
          <p:nvPr/>
        </p:nvCxnSpPr>
        <p:spPr>
          <a:xfrm flipV="1">
            <a:off x="6474227" y="2128440"/>
            <a:ext cx="3204401" cy="8873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97855"/>
              </p:ext>
            </p:extLst>
          </p:nvPr>
        </p:nvGraphicFramePr>
        <p:xfrm>
          <a:off x="8002923" y="3905852"/>
          <a:ext cx="3319819" cy="191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82"/>
                <a:gridCol w="331982"/>
                <a:gridCol w="331982"/>
                <a:gridCol w="331982"/>
                <a:gridCol w="331982"/>
                <a:gridCol w="331982"/>
                <a:gridCol w="304404"/>
                <a:gridCol w="359559"/>
                <a:gridCol w="331982"/>
                <a:gridCol w="331982"/>
              </a:tblGrid>
              <a:tr h="239664">
                <a:tc>
                  <a:txBody>
                    <a:bodyPr/>
                    <a:lstStyle/>
                    <a:p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99502"/>
              </p:ext>
            </p:extLst>
          </p:nvPr>
        </p:nvGraphicFramePr>
        <p:xfrm>
          <a:off x="7986355" y="6181610"/>
          <a:ext cx="3319819" cy="191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82"/>
                <a:gridCol w="331982"/>
                <a:gridCol w="331982"/>
                <a:gridCol w="331982"/>
                <a:gridCol w="331982"/>
                <a:gridCol w="331982"/>
                <a:gridCol w="304404"/>
                <a:gridCol w="359559"/>
                <a:gridCol w="331982"/>
                <a:gridCol w="331982"/>
              </a:tblGrid>
              <a:tr h="239664">
                <a:tc>
                  <a:txBody>
                    <a:bodyPr/>
                    <a:lstStyle/>
                    <a:p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0" name="Straight Arrow Connector 109"/>
          <p:cNvCxnSpPr/>
          <p:nvPr/>
        </p:nvCxnSpPr>
        <p:spPr>
          <a:xfrm>
            <a:off x="6490386" y="3750386"/>
            <a:ext cx="1528326" cy="331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81107" y="6004217"/>
            <a:ext cx="1493606" cy="3814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920000">
            <a:off x="7097242" y="3253256"/>
            <a:ext cx="400110" cy="10722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0</a:t>
            </a:r>
          </a:p>
        </p:txBody>
      </p:sp>
      <p:sp>
        <p:nvSpPr>
          <p:cNvPr id="117" name="TextBox 116"/>
          <p:cNvSpPr txBox="1"/>
          <p:nvPr/>
        </p:nvSpPr>
        <p:spPr>
          <a:xfrm rot="17040000">
            <a:off x="7049070" y="5524795"/>
            <a:ext cx="400110" cy="10722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920425" y="5731478"/>
            <a:ext cx="33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1 stored by RANK 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02712" y="8013899"/>
            <a:ext cx="33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 stored by RANK 2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4646606" y="1176671"/>
            <a:ext cx="3372113" cy="50557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9045758" y="1088836"/>
            <a:ext cx="1100464" cy="56821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4997"/>
              </p:ext>
            </p:extLst>
          </p:nvPr>
        </p:nvGraphicFramePr>
        <p:xfrm>
          <a:off x="4668713" y="924698"/>
          <a:ext cx="58976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91"/>
                <a:gridCol w="583432"/>
                <a:gridCol w="1185099"/>
                <a:gridCol w="3620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Ori</a:t>
                      </a:r>
                      <a:endParaRPr lang="en-US" sz="1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</a:t>
                      </a:r>
                      <a:endParaRPr lang="en-US" sz="1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ID</a:t>
                      </a:r>
                      <a:endParaRPr lang="en-US" sz="1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 encoded sequence data bytes.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51780" y="661733"/>
            <a:ext cx="59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bit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165301" y="661618"/>
            <a:ext cx="6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15 </a:t>
            </a:r>
            <a:r>
              <a:rPr lang="en-US" sz="1600" dirty="0"/>
              <a:t>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15590" y="663225"/>
            <a:ext cx="6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48 </a:t>
            </a:r>
            <a:r>
              <a:rPr lang="en-US" sz="1600" dirty="0"/>
              <a:t>bit</a:t>
            </a:r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5705611" y="-418793"/>
            <a:ext cx="206698" cy="2267419"/>
            <a:chOff x="5546629" y="878628"/>
            <a:chExt cx="304800" cy="2515206"/>
          </a:xfrm>
        </p:grpSpPr>
        <p:cxnSp>
          <p:nvCxnSpPr>
            <p:cNvPr id="137" name="Straight Arrow Connector 136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096933" y="340701"/>
            <a:ext cx="14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/>
              <a:t>bytes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7419" y="2937146"/>
            <a:ext cx="1499578" cy="7525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s-IS" sz="7200" dirty="0" smtClean="0"/>
              <a:t>…</a:t>
            </a:r>
            <a:endParaRPr lang="en-US" sz="7200" dirty="0"/>
          </a:p>
        </p:txBody>
      </p:sp>
      <p:sp>
        <p:nvSpPr>
          <p:cNvPr id="99" name="TextBox 98"/>
          <p:cNvSpPr txBox="1"/>
          <p:nvPr/>
        </p:nvSpPr>
        <p:spPr>
          <a:xfrm>
            <a:off x="161492" y="6128015"/>
            <a:ext cx="1499578" cy="7525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s-IS" sz="7200" dirty="0" smtClean="0"/>
              <a:t>…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901" y="8566019"/>
            <a:ext cx="78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1. Design of the distributed random memory access hash data table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1756" y="4363662"/>
            <a:ext cx="1090498" cy="112237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755219" y="4367118"/>
            <a:ext cx="1090498" cy="112237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330670" y="3247430"/>
            <a:ext cx="138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Single Key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959293" y="5891773"/>
            <a:ext cx="138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Single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2811834">
            <a:off x="7927274" y="4591474"/>
            <a:ext cx="2778498" cy="3454400"/>
            <a:chOff x="201769" y="1532467"/>
            <a:chExt cx="2778498" cy="3454400"/>
          </a:xfrm>
        </p:grpSpPr>
        <p:sp>
          <p:nvSpPr>
            <p:cNvPr id="17" name="Rounded Rectangle 16"/>
            <p:cNvSpPr/>
            <p:nvPr/>
          </p:nvSpPr>
          <p:spPr>
            <a:xfrm>
              <a:off x="201769" y="1532467"/>
              <a:ext cx="2778498" cy="3454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12334" y="2624667"/>
              <a:ext cx="1303866" cy="127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3067" y="1811867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RMA Hash Data Table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3067" y="4061136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Hash Data Cache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50799" y="2936502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Hash Index Table</a:t>
              </a:r>
            </a:p>
          </p:txBody>
        </p:sp>
      </p:grpSp>
      <p:sp>
        <p:nvSpPr>
          <p:cNvPr id="23" name="Arc 22"/>
          <p:cNvSpPr/>
          <p:nvPr/>
        </p:nvSpPr>
        <p:spPr>
          <a:xfrm rot="4556557">
            <a:off x="-524773" y="-453261"/>
            <a:ext cx="6492371" cy="6884009"/>
          </a:xfrm>
          <a:prstGeom prst="arc">
            <a:avLst>
              <a:gd name="adj1" fmla="val 16200000"/>
              <a:gd name="adj2" fmla="val 21474782"/>
            </a:avLst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1422398">
            <a:off x="6208283" y="-951249"/>
            <a:ext cx="6492371" cy="6884009"/>
          </a:xfrm>
          <a:prstGeom prst="arc">
            <a:avLst>
              <a:gd name="adj1" fmla="val 16200000"/>
              <a:gd name="adj2" fmla="val 21474782"/>
            </a:avLst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9251849">
            <a:off x="3289370" y="5076179"/>
            <a:ext cx="6492371" cy="6884009"/>
          </a:xfrm>
          <a:prstGeom prst="arc">
            <a:avLst>
              <a:gd name="adj1" fmla="val 16200000"/>
              <a:gd name="adj2" fmla="val 21474782"/>
            </a:avLst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73890" y="4521272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Point to Point Updates </a:t>
            </a:r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790702" y="128393"/>
            <a:ext cx="2778498" cy="3454400"/>
            <a:chOff x="201769" y="1532467"/>
            <a:chExt cx="2778498" cy="3454400"/>
          </a:xfrm>
        </p:grpSpPr>
        <p:sp>
          <p:nvSpPr>
            <p:cNvPr id="11" name="Rounded Rectangle 10"/>
            <p:cNvSpPr/>
            <p:nvPr/>
          </p:nvSpPr>
          <p:spPr>
            <a:xfrm>
              <a:off x="201769" y="1532467"/>
              <a:ext cx="2778498" cy="3454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12334" y="2624667"/>
              <a:ext cx="1303866" cy="127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3067" y="1811867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RMA Hash Data Table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3067" y="4061136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Hash Data Cache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50799" y="2936502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Hash Index Table</a:t>
              </a:r>
            </a:p>
          </p:txBody>
        </p:sp>
      </p:grpSp>
      <p:cxnSp>
        <p:nvCxnSpPr>
          <p:cNvPr id="28" name="Straight Arrow Connector 27"/>
          <p:cNvCxnSpPr>
            <a:stCxn id="4" idx="5"/>
            <a:endCxn id="19" idx="3"/>
          </p:cNvCxnSpPr>
          <p:nvPr/>
        </p:nvCxnSpPr>
        <p:spPr>
          <a:xfrm>
            <a:off x="4454812" y="6174969"/>
            <a:ext cx="3336503" cy="48216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5"/>
          </p:cNvCxnSpPr>
          <p:nvPr/>
        </p:nvCxnSpPr>
        <p:spPr>
          <a:xfrm flipH="1" flipV="1">
            <a:off x="7464217" y="2940050"/>
            <a:ext cx="1404922" cy="25435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12" idx="5"/>
          </p:cNvCxnSpPr>
          <p:nvPr/>
        </p:nvCxnSpPr>
        <p:spPr>
          <a:xfrm flipV="1">
            <a:off x="3718770" y="2689828"/>
            <a:ext cx="2012168" cy="2071910"/>
          </a:xfrm>
          <a:prstGeom prst="straightConnector1">
            <a:avLst/>
          </a:pr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Freeform 58"/>
          <p:cNvSpPr/>
          <p:nvPr/>
        </p:nvSpPr>
        <p:spPr>
          <a:xfrm>
            <a:off x="4436540" y="2955544"/>
            <a:ext cx="2976045" cy="3360934"/>
          </a:xfrm>
          <a:custGeom>
            <a:avLst/>
            <a:gdLst>
              <a:gd name="connsiteX0" fmla="*/ 0 w 2976045"/>
              <a:gd name="connsiteY0" fmla="*/ 3200400 h 3360934"/>
              <a:gd name="connsiteX1" fmla="*/ 2692400 w 2976045"/>
              <a:gd name="connsiteY1" fmla="*/ 2997200 h 3360934"/>
              <a:gd name="connsiteX2" fmla="*/ 2895600 w 2976045"/>
              <a:gd name="connsiteY2" fmla="*/ 0 h 336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6045" h="3360934">
                <a:moveTo>
                  <a:pt x="0" y="3200400"/>
                </a:moveTo>
                <a:cubicBezTo>
                  <a:pt x="1104900" y="3365500"/>
                  <a:pt x="2209800" y="3530600"/>
                  <a:pt x="2692400" y="2997200"/>
                </a:cubicBezTo>
                <a:cubicBezTo>
                  <a:pt x="3175000" y="2463800"/>
                  <a:pt x="2895600" y="0"/>
                  <a:pt x="2895600" y="0"/>
                </a:cubicBezTo>
              </a:path>
            </a:pathLst>
          </a:cu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407251">
            <a:off x="2127976" y="4583799"/>
            <a:ext cx="2778498" cy="3454400"/>
            <a:chOff x="201769" y="1532467"/>
            <a:chExt cx="2778498" cy="3454400"/>
          </a:xfrm>
        </p:grpSpPr>
        <p:sp>
          <p:nvSpPr>
            <p:cNvPr id="8" name="Rounded Rectangle 7"/>
            <p:cNvSpPr/>
            <p:nvPr/>
          </p:nvSpPr>
          <p:spPr>
            <a:xfrm>
              <a:off x="201769" y="1532467"/>
              <a:ext cx="2778498" cy="3454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12334" y="2624667"/>
              <a:ext cx="1303866" cy="127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3067" y="1811867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RMA Hash Data Table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3067" y="4061136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Hash Data Cache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50799" y="2936502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Hash Index Table</a:t>
              </a:r>
            </a:p>
          </p:txBody>
        </p:sp>
      </p:grpSp>
      <p:sp>
        <p:nvSpPr>
          <p:cNvPr id="68" name="Freeform 67"/>
          <p:cNvSpPr/>
          <p:nvPr/>
        </p:nvSpPr>
        <p:spPr>
          <a:xfrm>
            <a:off x="4535444" y="2701551"/>
            <a:ext cx="3236956" cy="3996267"/>
          </a:xfrm>
          <a:custGeom>
            <a:avLst/>
            <a:gdLst>
              <a:gd name="connsiteX0" fmla="*/ 1188023 w 3236956"/>
              <a:gd name="connsiteY0" fmla="*/ 0 h 3996267"/>
              <a:gd name="connsiteX1" fmla="*/ 87356 w 3236956"/>
              <a:gd name="connsiteY1" fmla="*/ 2099733 h 3996267"/>
              <a:gd name="connsiteX2" fmla="*/ 3236956 w 3236956"/>
              <a:gd name="connsiteY2" fmla="*/ 3996267 h 399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956" h="3996267">
                <a:moveTo>
                  <a:pt x="1188023" y="0"/>
                </a:moveTo>
                <a:cubicBezTo>
                  <a:pt x="466945" y="716844"/>
                  <a:pt x="-254133" y="1433689"/>
                  <a:pt x="87356" y="2099733"/>
                </a:cubicBezTo>
                <a:cubicBezTo>
                  <a:pt x="428845" y="2765778"/>
                  <a:pt x="3236956" y="3996267"/>
                  <a:pt x="3236956" y="3996267"/>
                </a:cubicBezTo>
              </a:path>
            </a:pathLst>
          </a:cu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691474" y="3524647"/>
            <a:ext cx="5198533" cy="1937030"/>
          </a:xfrm>
          <a:custGeom>
            <a:avLst/>
            <a:gdLst>
              <a:gd name="connsiteX0" fmla="*/ 5198533 w 5198533"/>
              <a:gd name="connsiteY0" fmla="*/ 1937030 h 1937030"/>
              <a:gd name="connsiteX1" fmla="*/ 3386666 w 5198533"/>
              <a:gd name="connsiteY1" fmla="*/ 6630 h 1937030"/>
              <a:gd name="connsiteX2" fmla="*/ 0 w 5198533"/>
              <a:gd name="connsiteY2" fmla="*/ 1259697 h 19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8533" h="1937030">
                <a:moveTo>
                  <a:pt x="5198533" y="1937030"/>
                </a:moveTo>
                <a:cubicBezTo>
                  <a:pt x="4725810" y="1028274"/>
                  <a:pt x="4253088" y="119519"/>
                  <a:pt x="3386666" y="6630"/>
                </a:cubicBezTo>
                <a:cubicBezTo>
                  <a:pt x="2520244" y="-106259"/>
                  <a:pt x="0" y="1259697"/>
                  <a:pt x="0" y="1259697"/>
                </a:cubicBezTo>
              </a:path>
            </a:pathLst>
          </a:cu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3684510">
            <a:off x="7539199" y="3697956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</a:t>
            </a:r>
            <a:r>
              <a:rPr lang="en-US"/>
              <a:t>RMA Operations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952708">
            <a:off x="3523296" y="3411208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</a:t>
            </a:r>
            <a:r>
              <a:rPr lang="en-US"/>
              <a:t>RMA Operations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1266314">
            <a:off x="5591076" y="6409835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</a:t>
            </a:r>
            <a:r>
              <a:rPr lang="en-US"/>
              <a:t>RMA Operations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7901" y="8566019"/>
            <a:ext cx="834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Figure2. Design of the distributed MPI communication for graph construction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7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2"/>
          <p:cNvSpPr/>
          <p:nvPr/>
        </p:nvSpPr>
        <p:spPr>
          <a:xfrm>
            <a:off x="3108960" y="335280"/>
            <a:ext cx="5065776" cy="548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 Reads</a:t>
            </a:r>
            <a:endParaRPr lang="en-US" sz="2800" dirty="0"/>
          </a:p>
        </p:txBody>
      </p:sp>
      <p:sp>
        <p:nvSpPr>
          <p:cNvPr id="4" name="Process 3"/>
          <p:cNvSpPr/>
          <p:nvPr/>
        </p:nvSpPr>
        <p:spPr>
          <a:xfrm>
            <a:off x="3108960" y="125272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0</a:t>
            </a:r>
          </a:p>
          <a:p>
            <a:pPr algn="ctr"/>
            <a:r>
              <a:rPr lang="en-US" dirty="0" smtClean="0"/>
              <a:t>Build Sub Graph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4892040" y="125272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1</a:t>
            </a:r>
          </a:p>
          <a:p>
            <a:pPr algn="ctr"/>
            <a:r>
              <a:rPr lang="en-US" dirty="0" smtClean="0"/>
              <a:t>Build Sub Graph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675120" y="1232916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2</a:t>
            </a:r>
          </a:p>
          <a:p>
            <a:pPr algn="ctr"/>
            <a:r>
              <a:rPr lang="en-US" dirty="0" smtClean="0"/>
              <a:t>Build Sub Graph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3108960" y="244144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0</a:t>
            </a:r>
          </a:p>
          <a:p>
            <a:pPr algn="ctr"/>
            <a:r>
              <a:rPr lang="en-US" dirty="0" smtClean="0"/>
              <a:t>Simplify Sub Graph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4892040" y="244144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1</a:t>
            </a:r>
          </a:p>
          <a:p>
            <a:pPr algn="ctr"/>
            <a:r>
              <a:rPr lang="en-US" dirty="0" smtClean="0"/>
              <a:t>Simplify Sub Graph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6675120" y="244144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2</a:t>
            </a:r>
          </a:p>
          <a:p>
            <a:pPr algn="ctr"/>
            <a:r>
              <a:rPr lang="en-US" dirty="0" smtClean="0"/>
              <a:t>Simplify Sub Graph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3108960" y="4953000"/>
            <a:ext cx="5065776" cy="6644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Simplify Global </a:t>
            </a:r>
            <a:r>
              <a:rPr lang="en-US" dirty="0"/>
              <a:t>Graph </a:t>
            </a:r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Scaffold Contigs with Paired Reads </a:t>
            </a:r>
          </a:p>
        </p:txBody>
      </p:sp>
      <p:sp>
        <p:nvSpPr>
          <p:cNvPr id="2" name="Data 1"/>
          <p:cNvSpPr/>
          <p:nvPr/>
        </p:nvSpPr>
        <p:spPr>
          <a:xfrm>
            <a:off x="3895344" y="7738872"/>
            <a:ext cx="3493008" cy="5943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Scaffolds</a:t>
            </a:r>
            <a:endParaRPr lang="en-US" dirty="0"/>
          </a:p>
        </p:txBody>
      </p:sp>
      <p:sp>
        <p:nvSpPr>
          <p:cNvPr id="12" name="Summing Junction 11"/>
          <p:cNvSpPr/>
          <p:nvPr/>
        </p:nvSpPr>
        <p:spPr>
          <a:xfrm>
            <a:off x="4873752" y="3727704"/>
            <a:ext cx="1536192" cy="87172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</a:t>
            </a:r>
            <a:r>
              <a:rPr lang="en-US" smtClean="0"/>
              <a:t>Sub Graphs</a:t>
            </a:r>
            <a:endParaRPr lang="en-US" dirty="0"/>
          </a:p>
        </p:txBody>
      </p:sp>
      <p:sp>
        <p:nvSpPr>
          <p:cNvPr id="13" name="Decision 12"/>
          <p:cNvSpPr/>
          <p:nvPr/>
        </p:nvSpPr>
        <p:spPr>
          <a:xfrm>
            <a:off x="3108960" y="5958840"/>
            <a:ext cx="2039112" cy="1399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&gt; X %  Reads Used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7" idx="1"/>
          </p:cNvCxnSpPr>
          <p:nvPr/>
        </p:nvCxnSpPr>
        <p:spPr>
          <a:xfrm>
            <a:off x="5148072" y="6658356"/>
            <a:ext cx="726948" cy="45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5875020" y="6330696"/>
            <a:ext cx="1600200" cy="6644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</a:t>
            </a:r>
            <a:r>
              <a:rPr lang="en-US" dirty="0" smtClean="0"/>
              <a:t>Unused Edges</a:t>
            </a:r>
          </a:p>
        </p:txBody>
      </p:sp>
      <p:cxnSp>
        <p:nvCxnSpPr>
          <p:cNvPr id="22" name="Elbow Connector 21"/>
          <p:cNvCxnSpPr>
            <a:stCxn id="17" idx="3"/>
          </p:cNvCxnSpPr>
          <p:nvPr/>
        </p:nvCxnSpPr>
        <p:spPr>
          <a:xfrm flipV="1">
            <a:off x="7475220" y="5586984"/>
            <a:ext cx="438912" cy="107594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2" idx="0"/>
          </p:cNvCxnSpPr>
          <p:nvPr/>
        </p:nvCxnSpPr>
        <p:spPr>
          <a:xfrm rot="16200000" flipH="1">
            <a:off x="4869332" y="6617055"/>
            <a:ext cx="381000" cy="18626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>
            <a:off x="4128515" y="5635753"/>
            <a:ext cx="1" cy="3230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4"/>
            <a:endCxn id="11" idx="0"/>
          </p:cNvCxnSpPr>
          <p:nvPr/>
        </p:nvCxnSpPr>
        <p:spPr>
          <a:xfrm>
            <a:off x="5641848" y="4599432"/>
            <a:ext cx="0" cy="35356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2" idx="1"/>
          </p:cNvCxnSpPr>
          <p:nvPr/>
        </p:nvCxnSpPr>
        <p:spPr>
          <a:xfrm>
            <a:off x="3858768" y="3300984"/>
            <a:ext cx="1239954" cy="554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2" idx="0"/>
          </p:cNvCxnSpPr>
          <p:nvPr/>
        </p:nvCxnSpPr>
        <p:spPr>
          <a:xfrm>
            <a:off x="5641848" y="3300984"/>
            <a:ext cx="0" cy="4267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2" idx="7"/>
          </p:cNvCxnSpPr>
          <p:nvPr/>
        </p:nvCxnSpPr>
        <p:spPr>
          <a:xfrm flipH="1">
            <a:off x="6184974" y="3300984"/>
            <a:ext cx="1239954" cy="554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2"/>
            <a:endCxn id="8" idx="0"/>
          </p:cNvCxnSpPr>
          <p:nvPr/>
        </p:nvCxnSpPr>
        <p:spPr>
          <a:xfrm>
            <a:off x="5641848" y="2112264"/>
            <a:ext cx="0" cy="3291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2"/>
            <a:endCxn id="9" idx="0"/>
          </p:cNvCxnSpPr>
          <p:nvPr/>
        </p:nvCxnSpPr>
        <p:spPr>
          <a:xfrm>
            <a:off x="7424928" y="2092452"/>
            <a:ext cx="0" cy="3489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7" idx="0"/>
          </p:cNvCxnSpPr>
          <p:nvPr/>
        </p:nvCxnSpPr>
        <p:spPr>
          <a:xfrm>
            <a:off x="3858768" y="2112264"/>
            <a:ext cx="0" cy="3291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" idx="0"/>
          </p:cNvCxnSpPr>
          <p:nvPr/>
        </p:nvCxnSpPr>
        <p:spPr>
          <a:xfrm>
            <a:off x="3858768" y="820498"/>
            <a:ext cx="0" cy="4322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641848" y="820791"/>
            <a:ext cx="0" cy="4322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388352" y="609600"/>
            <a:ext cx="0" cy="6431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8072" y="6330696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51834" y="7192494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5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2421530" y="2963507"/>
            <a:ext cx="4069434" cy="567"/>
            <a:chOff x="2421530" y="2963507"/>
            <a:chExt cx="4069434" cy="56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421530" y="2963507"/>
              <a:ext cx="82296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209757" y="2964074"/>
              <a:ext cx="822960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32717" y="2963507"/>
              <a:ext cx="822960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845044" y="2963507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668004" y="2963507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3209757" y="3291658"/>
            <a:ext cx="4092117" cy="2807"/>
            <a:chOff x="3209757" y="3114225"/>
            <a:chExt cx="4092117" cy="2807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78914" y="3114225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209757" y="3117032"/>
              <a:ext cx="822960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032717" y="3115340"/>
              <a:ext cx="822960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45044" y="3115340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668004" y="3115340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4032717" y="3625421"/>
            <a:ext cx="4092117" cy="0"/>
            <a:chOff x="4032717" y="3266606"/>
            <a:chExt cx="4092117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7301874" y="3266606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478914" y="3266606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32717" y="3266606"/>
              <a:ext cx="822960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5044" y="3266606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668004" y="3266606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855677" y="3976382"/>
            <a:ext cx="4102750" cy="0"/>
            <a:chOff x="4845044" y="3409223"/>
            <a:chExt cx="4102750" cy="0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7301874" y="3409223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478914" y="3409223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24834" y="3409223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845044" y="3409223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668004" y="3409223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655954" y="4327343"/>
            <a:ext cx="4114800" cy="6024"/>
            <a:chOff x="5655954" y="3552196"/>
            <a:chExt cx="4114800" cy="6024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8947794" y="3558220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124834" y="3558220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01874" y="3552196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478914" y="3558220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655954" y="3558220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/>
          <p:cNvCxnSpPr/>
          <p:nvPr/>
        </p:nvCxnSpPr>
        <p:spPr>
          <a:xfrm>
            <a:off x="3621237" y="2963507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458634" y="3291658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267157" y="3648231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067434" y="3976382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53074" y="298925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990329" y="332479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15829" y="365499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15929" y="402329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421530" y="2611132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209757" y="25794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032717" y="25667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841229" y="25794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668004" y="25794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478914" y="2602586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08949" y="4737100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Cache=0</a:t>
            </a:r>
            <a:endParaRPr lang="en-US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222228" y="4737100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Cache=1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022741" y="4737099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873439" y="4737099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Cache=3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675501" y="4737099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18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258</Words>
  <Application>Microsoft Macintosh PowerPoint</Application>
  <PresentationFormat>Custom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cp:lastPrinted>2016-08-18T22:32:31Z</cp:lastPrinted>
  <dcterms:created xsi:type="dcterms:W3CDTF">2016-08-10T21:20:26Z</dcterms:created>
  <dcterms:modified xsi:type="dcterms:W3CDTF">2016-09-07T20:13:14Z</dcterms:modified>
</cp:coreProperties>
</file>