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8" r:id="rId2"/>
    <p:sldId id="260" r:id="rId3"/>
    <p:sldId id="261" r:id="rId4"/>
    <p:sldId id="262" r:id="rId5"/>
  </p:sldIdLst>
  <p:sldSz cx="12192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81"/>
    <p:restoredTop sz="94692"/>
  </p:normalViewPr>
  <p:slideViewPr>
    <p:cSldViewPr snapToGrid="0" snapToObjects="1">
      <p:cViewPr>
        <p:scale>
          <a:sx n="100" d="100"/>
          <a:sy n="100" d="100"/>
        </p:scale>
        <p:origin x="-960" y="-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8D32-6DE3-8F4F-8489-910D4278D0D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1527-0408-EE4D-AD11-49CF1693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7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8D32-6DE3-8F4F-8489-910D4278D0D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1527-0408-EE4D-AD11-49CF1693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0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8D32-6DE3-8F4F-8489-910D4278D0D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1527-0408-EE4D-AD11-49CF1693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9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8D32-6DE3-8F4F-8489-910D4278D0D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1527-0408-EE4D-AD11-49CF1693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0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8D32-6DE3-8F4F-8489-910D4278D0D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1527-0408-EE4D-AD11-49CF1693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4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8D32-6DE3-8F4F-8489-910D4278D0D5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1527-0408-EE4D-AD11-49CF1693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8D32-6DE3-8F4F-8489-910D4278D0D5}" type="datetimeFigureOut">
              <a:rPr lang="en-US" smtClean="0"/>
              <a:t>9/7/16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1527-0408-EE4D-AD11-49CF1693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9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8D32-6DE3-8F4F-8489-910D4278D0D5}" type="datetimeFigureOut">
              <a:rPr lang="en-US" smtClean="0"/>
              <a:t>9/7/16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1527-0408-EE4D-AD11-49CF1693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5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8D32-6DE3-8F4F-8489-910D4278D0D5}" type="datetimeFigureOut">
              <a:rPr lang="en-US" smtClean="0"/>
              <a:t>9/7/16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1527-0408-EE4D-AD11-49CF1693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8D32-6DE3-8F4F-8489-910D4278D0D5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1527-0408-EE4D-AD11-49CF1693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8D32-6DE3-8F4F-8489-910D4278D0D5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1527-0408-EE4D-AD11-49CF1693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78D32-6DE3-8F4F-8489-910D4278D0D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41527-0408-EE4D-AD11-49CF1693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4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0962" y="1356361"/>
            <a:ext cx="622927" cy="671933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2400" dirty="0"/>
              <a:t>READS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95727" y="2060088"/>
            <a:ext cx="2223248" cy="369332"/>
            <a:chOff x="495727" y="551329"/>
            <a:chExt cx="2223248" cy="369332"/>
          </a:xfrm>
        </p:grpSpPr>
        <p:sp>
          <p:nvSpPr>
            <p:cNvPr id="3" name="Rectangle 2"/>
            <p:cNvSpPr/>
            <p:nvPr/>
          </p:nvSpPr>
          <p:spPr>
            <a:xfrm>
              <a:off x="495728" y="551329"/>
              <a:ext cx="2223247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95727" y="551329"/>
              <a:ext cx="941294" cy="369332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ATCACT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77680" y="551329"/>
              <a:ext cx="941294" cy="369332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ATCACT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36704" y="551329"/>
              <a:ext cx="941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s-IS" dirty="0"/>
                <a:t>…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45948" y="4736004"/>
            <a:ext cx="2223248" cy="369332"/>
            <a:chOff x="545948" y="3227244"/>
            <a:chExt cx="2223248" cy="369332"/>
          </a:xfrm>
        </p:grpSpPr>
        <p:sp>
          <p:nvSpPr>
            <p:cNvPr id="11" name="Rectangle 10"/>
            <p:cNvSpPr/>
            <p:nvPr/>
          </p:nvSpPr>
          <p:spPr>
            <a:xfrm>
              <a:off x="545949" y="3227244"/>
              <a:ext cx="2223247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5948" y="3227244"/>
              <a:ext cx="941294" cy="369332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ATCACT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7901" y="3227244"/>
              <a:ext cx="941294" cy="369332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ATCACT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86925" y="3227244"/>
              <a:ext cx="941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s-IS" dirty="0"/>
                <a:t>…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95727" y="7504295"/>
            <a:ext cx="2223248" cy="369332"/>
            <a:chOff x="495727" y="5995535"/>
            <a:chExt cx="2223248" cy="369332"/>
          </a:xfrm>
        </p:grpSpPr>
        <p:sp>
          <p:nvSpPr>
            <p:cNvPr id="15" name="Rectangle 14"/>
            <p:cNvSpPr/>
            <p:nvPr/>
          </p:nvSpPr>
          <p:spPr>
            <a:xfrm>
              <a:off x="495728" y="5995535"/>
              <a:ext cx="2223247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5727" y="5995535"/>
              <a:ext cx="941294" cy="369332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ATCACT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77680" y="5995535"/>
              <a:ext cx="941294" cy="369332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ATCACT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36704" y="5995535"/>
              <a:ext cx="941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s-IS" dirty="0"/>
                <a:t>…</a:t>
              </a:r>
              <a:endParaRPr lang="en-US" dirty="0"/>
            </a:p>
          </p:txBody>
        </p:sp>
      </p:grpSp>
      <p:sp>
        <p:nvSpPr>
          <p:cNvPr id="19" name="Trapezoid 18"/>
          <p:cNvSpPr/>
          <p:nvPr/>
        </p:nvSpPr>
        <p:spPr>
          <a:xfrm rot="5400000">
            <a:off x="1593378" y="4426832"/>
            <a:ext cx="3928536" cy="719558"/>
          </a:xfrm>
          <a:prstGeom prst="trapezoid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morning" dir="t"/>
          </a:scene3d>
          <a:sp3d prstMaterial="metal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30758" y="3813566"/>
            <a:ext cx="492443" cy="18437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2000" dirty="0"/>
              <a:t>Hash Function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146068"/>
              </p:ext>
            </p:extLst>
          </p:nvPr>
        </p:nvGraphicFramePr>
        <p:xfrm>
          <a:off x="4705874" y="1866864"/>
          <a:ext cx="1792417" cy="5760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7333"/>
                <a:gridCol w="1215084"/>
              </a:tblGrid>
              <a:tr h="4535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Key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Global Byte Index</a:t>
                      </a:r>
                      <a:endParaRPr lang="en-US" sz="1800" dirty="0"/>
                    </a:p>
                  </a:txBody>
                  <a:tcPr/>
                </a:tc>
              </a:tr>
              <a:tr h="25919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25919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/>
                </a:tc>
              </a:tr>
              <a:tr h="259192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dirty="0" smtClean="0"/>
                        <a:t>…</a:t>
                      </a:r>
                      <a:endParaRPr lang="en-US" sz="1800" dirty="0"/>
                    </a:p>
                  </a:txBody>
                  <a:tcPr/>
                </a:tc>
              </a:tr>
              <a:tr h="259192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80</a:t>
                      </a:r>
                    </a:p>
                  </a:txBody>
                  <a:tcPr/>
                </a:tc>
              </a:tr>
              <a:tr h="25919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</a:tr>
              <a:tr h="259192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dirty="0" smtClean="0"/>
                        <a:t>…</a:t>
                      </a:r>
                      <a:endParaRPr lang="en-US" sz="1800" dirty="0"/>
                    </a:p>
                  </a:txBody>
                  <a:tcPr/>
                </a:tc>
              </a:tr>
              <a:tr h="259192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25919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25919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25919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/>
                        <a:t>160</a:t>
                      </a:r>
                      <a:endParaRPr lang="en-US" sz="1800" i="1" dirty="0"/>
                    </a:p>
                  </a:txBody>
                  <a:tcPr/>
                </a:tc>
              </a:tr>
              <a:tr h="25919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25919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dirty="0" smtClean="0"/>
                        <a:t>…</a:t>
                      </a:r>
                      <a:endParaRPr lang="en-US" sz="1800" dirty="0"/>
                    </a:p>
                  </a:txBody>
                  <a:tcPr/>
                </a:tc>
              </a:tr>
              <a:tr h="25919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25919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646606" y="7706366"/>
            <a:ext cx="1796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Hash Index Table</a:t>
            </a:r>
          </a:p>
        </p:txBody>
      </p:sp>
      <p:sp>
        <p:nvSpPr>
          <p:cNvPr id="24" name="TextBox 23"/>
          <p:cNvSpPr txBox="1"/>
          <p:nvPr/>
        </p:nvSpPr>
        <p:spPr>
          <a:xfrm rot="5400000">
            <a:off x="8347849" y="4662613"/>
            <a:ext cx="660157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Equalized Distributed Hash Data Tables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5040" y="4381945"/>
            <a:ext cx="122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Prefix Fwd.</a:t>
            </a:r>
          </a:p>
        </p:txBody>
      </p:sp>
      <p:sp>
        <p:nvSpPr>
          <p:cNvPr id="61" name="TextBox 60"/>
          <p:cNvSpPr txBox="1"/>
          <p:nvPr/>
        </p:nvSpPr>
        <p:spPr>
          <a:xfrm rot="10800000">
            <a:off x="415047" y="5134990"/>
            <a:ext cx="1226573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dirty="0" smtClean="0"/>
              <a:t>Suffix </a:t>
            </a:r>
            <a:r>
              <a:rPr lang="en-US" dirty="0"/>
              <a:t>Rev.</a:t>
            </a:r>
          </a:p>
        </p:txBody>
      </p:sp>
      <p:grpSp>
        <p:nvGrpSpPr>
          <p:cNvPr id="66" name="Group 65"/>
          <p:cNvGrpSpPr/>
          <p:nvPr/>
        </p:nvGrpSpPr>
        <p:grpSpPr>
          <a:xfrm rot="5400000">
            <a:off x="843929" y="1463639"/>
            <a:ext cx="241216" cy="944967"/>
            <a:chOff x="5546629" y="878628"/>
            <a:chExt cx="304800" cy="2515206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5699029" y="878628"/>
              <a:ext cx="731" cy="251520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546629" y="880457"/>
              <a:ext cx="3048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546629" y="3390371"/>
              <a:ext cx="3048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 rot="5400000">
            <a:off x="2129556" y="1466221"/>
            <a:ext cx="241216" cy="944967"/>
            <a:chOff x="5546629" y="878623"/>
            <a:chExt cx="304800" cy="2515206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5699026" y="878623"/>
              <a:ext cx="732" cy="251520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546629" y="880457"/>
              <a:ext cx="3048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546629" y="3390371"/>
              <a:ext cx="3048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167748" y="1302222"/>
            <a:ext cx="296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 = </a:t>
            </a:r>
            <a:r>
              <a:rPr lang="en-US" dirty="0"/>
              <a:t>Min Overlap - 1</a:t>
            </a:r>
          </a:p>
        </p:txBody>
      </p:sp>
      <p:cxnSp>
        <p:nvCxnSpPr>
          <p:cNvPr id="76" name="Straight Arrow Connector 75"/>
          <p:cNvCxnSpPr>
            <a:stCxn id="74" idx="2"/>
          </p:cNvCxnSpPr>
          <p:nvPr/>
        </p:nvCxnSpPr>
        <p:spPr>
          <a:xfrm flipH="1">
            <a:off x="1028325" y="1671554"/>
            <a:ext cx="621312" cy="10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4" idx="2"/>
          </p:cNvCxnSpPr>
          <p:nvPr/>
        </p:nvCxnSpPr>
        <p:spPr>
          <a:xfrm>
            <a:off x="1649637" y="1671554"/>
            <a:ext cx="478582" cy="14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736118" y="4400073"/>
            <a:ext cx="122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Suffix Fwd</a:t>
            </a:r>
            <a:r>
              <a:rPr lang="en-US" dirty="0"/>
              <a:t>.</a:t>
            </a:r>
          </a:p>
        </p:txBody>
      </p:sp>
      <p:sp>
        <p:nvSpPr>
          <p:cNvPr id="84" name="TextBox 83"/>
          <p:cNvSpPr txBox="1"/>
          <p:nvPr/>
        </p:nvSpPr>
        <p:spPr>
          <a:xfrm rot="10800000">
            <a:off x="1685268" y="5134990"/>
            <a:ext cx="1226573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dirty="0" smtClean="0"/>
              <a:t>Prefix </a:t>
            </a:r>
            <a:r>
              <a:rPr lang="en-US" dirty="0"/>
              <a:t>Rev.</a:t>
            </a:r>
          </a:p>
        </p:txBody>
      </p:sp>
      <p:cxnSp>
        <p:nvCxnSpPr>
          <p:cNvPr id="86" name="Elbow Connector 85"/>
          <p:cNvCxnSpPr>
            <a:stCxn id="41" idx="0"/>
          </p:cNvCxnSpPr>
          <p:nvPr/>
        </p:nvCxnSpPr>
        <p:spPr>
          <a:xfrm rot="5400000" flipH="1" flipV="1">
            <a:off x="1721449" y="2916938"/>
            <a:ext cx="772443" cy="2157587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84" idx="0"/>
          </p:cNvCxnSpPr>
          <p:nvPr/>
        </p:nvCxnSpPr>
        <p:spPr>
          <a:xfrm rot="16200000" flipH="1">
            <a:off x="2543008" y="5259861"/>
            <a:ext cx="398988" cy="887910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917433" y="3354493"/>
            <a:ext cx="788441" cy="1805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3917426" y="4180720"/>
            <a:ext cx="799020" cy="20008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3928005" y="3552551"/>
            <a:ext cx="777862" cy="16076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21" idx="1"/>
          </p:cNvCxnSpPr>
          <p:nvPr/>
        </p:nvCxnSpPr>
        <p:spPr>
          <a:xfrm flipV="1">
            <a:off x="3928011" y="4747224"/>
            <a:ext cx="777863" cy="14343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045794" y="2429427"/>
            <a:ext cx="622927" cy="465429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2400" dirty="0"/>
              <a:t>64 BIT KEY</a:t>
            </a:r>
          </a:p>
        </p:txBody>
      </p:sp>
      <p:sp>
        <p:nvSpPr>
          <p:cNvPr id="124" name="Right Brace 123"/>
          <p:cNvSpPr/>
          <p:nvPr/>
        </p:nvSpPr>
        <p:spPr>
          <a:xfrm>
            <a:off x="6536272" y="2522360"/>
            <a:ext cx="232943" cy="1030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ight Brace 128"/>
          <p:cNvSpPr/>
          <p:nvPr/>
        </p:nvSpPr>
        <p:spPr>
          <a:xfrm>
            <a:off x="6534269" y="3595340"/>
            <a:ext cx="276429" cy="21974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ight Brace 129"/>
          <p:cNvSpPr/>
          <p:nvPr/>
        </p:nvSpPr>
        <p:spPr>
          <a:xfrm>
            <a:off x="6537226" y="5835580"/>
            <a:ext cx="256539" cy="17920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 rot="16200000">
            <a:off x="7042957" y="2607018"/>
            <a:ext cx="461665" cy="892316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Block 0</a:t>
            </a:r>
          </a:p>
        </p:txBody>
      </p:sp>
      <p:sp>
        <p:nvSpPr>
          <p:cNvPr id="164" name="TextBox 163"/>
          <p:cNvSpPr txBox="1"/>
          <p:nvPr/>
        </p:nvSpPr>
        <p:spPr>
          <a:xfrm rot="16200000">
            <a:off x="7040074" y="4222459"/>
            <a:ext cx="461665" cy="892316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Block 1</a:t>
            </a:r>
          </a:p>
        </p:txBody>
      </p:sp>
      <p:sp>
        <p:nvSpPr>
          <p:cNvPr id="165" name="TextBox 164"/>
          <p:cNvSpPr txBox="1"/>
          <p:nvPr/>
        </p:nvSpPr>
        <p:spPr>
          <a:xfrm rot="16200000">
            <a:off x="7026024" y="6285419"/>
            <a:ext cx="461665" cy="892316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Block 2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7957083" y="3496211"/>
            <a:ext cx="336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0 stored by RANK 0</a:t>
            </a:r>
          </a:p>
        </p:txBody>
      </p:sp>
      <p:cxnSp>
        <p:nvCxnSpPr>
          <p:cNvPr id="175" name="Straight Arrow Connector 174"/>
          <p:cNvCxnSpPr/>
          <p:nvPr/>
        </p:nvCxnSpPr>
        <p:spPr>
          <a:xfrm flipV="1">
            <a:off x="6498284" y="1835932"/>
            <a:ext cx="1520428" cy="8243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 rot="14460000">
            <a:off x="7030288" y="1628129"/>
            <a:ext cx="400110" cy="107228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400" dirty="0"/>
              <a:t>Local index 0</a:t>
            </a:r>
          </a:p>
        </p:txBody>
      </p:sp>
      <p:sp>
        <p:nvSpPr>
          <p:cNvPr id="182" name="TextBox 181"/>
          <p:cNvSpPr txBox="1"/>
          <p:nvPr/>
        </p:nvSpPr>
        <p:spPr>
          <a:xfrm rot="15240000">
            <a:off x="7175841" y="1972309"/>
            <a:ext cx="400110" cy="132669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400" dirty="0"/>
              <a:t>Local index 15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917483"/>
              </p:ext>
            </p:extLst>
          </p:nvPr>
        </p:nvGraphicFramePr>
        <p:xfrm>
          <a:off x="8018719" y="1668337"/>
          <a:ext cx="3319819" cy="1917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982"/>
                <a:gridCol w="331982"/>
                <a:gridCol w="331982"/>
                <a:gridCol w="331982"/>
                <a:gridCol w="331982"/>
                <a:gridCol w="331982"/>
                <a:gridCol w="304404"/>
                <a:gridCol w="359559"/>
                <a:gridCol w="331982"/>
                <a:gridCol w="331982"/>
              </a:tblGrid>
              <a:tr h="239664">
                <a:tc>
                  <a:txBody>
                    <a:bodyPr/>
                    <a:lstStyle/>
                    <a:p>
                      <a:endParaRPr lang="en-US" sz="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78" name="Straight Arrow Connector 177"/>
          <p:cNvCxnSpPr/>
          <p:nvPr/>
        </p:nvCxnSpPr>
        <p:spPr>
          <a:xfrm flipV="1">
            <a:off x="6474227" y="2128440"/>
            <a:ext cx="3204401" cy="8873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297855"/>
              </p:ext>
            </p:extLst>
          </p:nvPr>
        </p:nvGraphicFramePr>
        <p:xfrm>
          <a:off x="8002923" y="3905852"/>
          <a:ext cx="3319819" cy="1917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982"/>
                <a:gridCol w="331982"/>
                <a:gridCol w="331982"/>
                <a:gridCol w="331982"/>
                <a:gridCol w="331982"/>
                <a:gridCol w="331982"/>
                <a:gridCol w="304404"/>
                <a:gridCol w="359559"/>
                <a:gridCol w="331982"/>
                <a:gridCol w="331982"/>
              </a:tblGrid>
              <a:tr h="239664">
                <a:tc>
                  <a:txBody>
                    <a:bodyPr/>
                    <a:lstStyle/>
                    <a:p>
                      <a:endParaRPr lang="en-US" sz="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099502"/>
              </p:ext>
            </p:extLst>
          </p:nvPr>
        </p:nvGraphicFramePr>
        <p:xfrm>
          <a:off x="7986355" y="6181610"/>
          <a:ext cx="3319819" cy="1917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982"/>
                <a:gridCol w="331982"/>
                <a:gridCol w="331982"/>
                <a:gridCol w="331982"/>
                <a:gridCol w="331982"/>
                <a:gridCol w="331982"/>
                <a:gridCol w="304404"/>
                <a:gridCol w="359559"/>
                <a:gridCol w="331982"/>
                <a:gridCol w="331982"/>
              </a:tblGrid>
              <a:tr h="239664">
                <a:tc>
                  <a:txBody>
                    <a:bodyPr/>
                    <a:lstStyle/>
                    <a:p>
                      <a:endParaRPr lang="en-US" sz="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23966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0" name="Straight Arrow Connector 109"/>
          <p:cNvCxnSpPr/>
          <p:nvPr/>
        </p:nvCxnSpPr>
        <p:spPr>
          <a:xfrm>
            <a:off x="6490386" y="3750386"/>
            <a:ext cx="1528326" cy="33179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6481107" y="6004217"/>
            <a:ext cx="1493606" cy="3814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 rot="16920000">
            <a:off x="7097242" y="3253256"/>
            <a:ext cx="400110" cy="107228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400" dirty="0"/>
              <a:t>Local index 0</a:t>
            </a:r>
          </a:p>
        </p:txBody>
      </p:sp>
      <p:sp>
        <p:nvSpPr>
          <p:cNvPr id="117" name="TextBox 116"/>
          <p:cNvSpPr txBox="1"/>
          <p:nvPr/>
        </p:nvSpPr>
        <p:spPr>
          <a:xfrm rot="17040000">
            <a:off x="7049070" y="5524795"/>
            <a:ext cx="400110" cy="107228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400" dirty="0"/>
              <a:t>Local index 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920425" y="5731478"/>
            <a:ext cx="336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1 stored by RANK 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902712" y="8013899"/>
            <a:ext cx="336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2 stored by RANK 2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H="1" flipV="1">
            <a:off x="4646606" y="1176671"/>
            <a:ext cx="3372113" cy="505577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9045758" y="1088836"/>
            <a:ext cx="1100464" cy="568217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304997"/>
              </p:ext>
            </p:extLst>
          </p:nvPr>
        </p:nvGraphicFramePr>
        <p:xfrm>
          <a:off x="4668713" y="924698"/>
          <a:ext cx="58976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91"/>
                <a:gridCol w="583432"/>
                <a:gridCol w="1185099"/>
                <a:gridCol w="36203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Ori</a:t>
                      </a:r>
                      <a:endParaRPr lang="en-US" sz="1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Len</a:t>
                      </a:r>
                      <a:endParaRPr lang="en-US" sz="1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Read ID</a:t>
                      </a:r>
                      <a:endParaRPr lang="en-US" sz="18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Binary encoded sequence data bytes.</a:t>
                      </a:r>
                      <a:endParaRPr lang="en-US" sz="18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4651780" y="661733"/>
            <a:ext cx="597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bit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165301" y="661618"/>
            <a:ext cx="659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15 </a:t>
            </a:r>
            <a:r>
              <a:rPr lang="en-US" sz="1600" dirty="0"/>
              <a:t>bit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015590" y="663225"/>
            <a:ext cx="659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48 </a:t>
            </a:r>
            <a:r>
              <a:rPr lang="en-US" sz="1600" dirty="0"/>
              <a:t>bit</a:t>
            </a:r>
          </a:p>
        </p:txBody>
      </p:sp>
      <p:grpSp>
        <p:nvGrpSpPr>
          <p:cNvPr id="136" name="Group 135"/>
          <p:cNvGrpSpPr/>
          <p:nvPr/>
        </p:nvGrpSpPr>
        <p:grpSpPr>
          <a:xfrm rot="5400000">
            <a:off x="5705611" y="-418793"/>
            <a:ext cx="206698" cy="2267419"/>
            <a:chOff x="5546629" y="878628"/>
            <a:chExt cx="304800" cy="2515206"/>
          </a:xfrm>
        </p:grpSpPr>
        <p:cxnSp>
          <p:nvCxnSpPr>
            <p:cNvPr id="137" name="Straight Arrow Connector 136"/>
            <p:cNvCxnSpPr/>
            <p:nvPr/>
          </p:nvCxnSpPr>
          <p:spPr>
            <a:xfrm>
              <a:off x="5699029" y="878628"/>
              <a:ext cx="731" cy="251520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5546629" y="880457"/>
              <a:ext cx="3048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5546629" y="3390371"/>
              <a:ext cx="3048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5096933" y="340701"/>
            <a:ext cx="141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  <a:r>
              <a:rPr lang="en-US" dirty="0" smtClean="0"/>
              <a:t> </a:t>
            </a:r>
            <a:r>
              <a:rPr lang="en-US" dirty="0"/>
              <a:t>bytes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57419" y="2937146"/>
            <a:ext cx="1499578" cy="75258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is-IS" sz="7200" dirty="0" smtClean="0"/>
              <a:t>…</a:t>
            </a:r>
            <a:endParaRPr lang="en-US" sz="7200" dirty="0"/>
          </a:p>
        </p:txBody>
      </p:sp>
      <p:sp>
        <p:nvSpPr>
          <p:cNvPr id="99" name="TextBox 98"/>
          <p:cNvSpPr txBox="1"/>
          <p:nvPr/>
        </p:nvSpPr>
        <p:spPr>
          <a:xfrm>
            <a:off x="161492" y="6128015"/>
            <a:ext cx="1499578" cy="75258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is-IS" sz="7200" dirty="0" smtClean="0"/>
              <a:t>…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827901" y="8566019"/>
            <a:ext cx="7850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 1. Design of the distributed random memory access hash data table 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51756" y="4363662"/>
            <a:ext cx="1090498" cy="112237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755219" y="4367118"/>
            <a:ext cx="1090498" cy="112237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330670" y="3247430"/>
            <a:ext cx="138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Single Key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959293" y="5891773"/>
            <a:ext cx="138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Single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2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 rot="12811834">
            <a:off x="7927274" y="4591474"/>
            <a:ext cx="2778498" cy="3454400"/>
            <a:chOff x="201769" y="1532467"/>
            <a:chExt cx="2778498" cy="3454400"/>
          </a:xfrm>
        </p:grpSpPr>
        <p:sp>
          <p:nvSpPr>
            <p:cNvPr id="17" name="Rounded Rectangle 16"/>
            <p:cNvSpPr/>
            <p:nvPr/>
          </p:nvSpPr>
          <p:spPr>
            <a:xfrm>
              <a:off x="201769" y="1532467"/>
              <a:ext cx="2778498" cy="345440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312334" y="2624667"/>
              <a:ext cx="1303866" cy="127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Process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53067" y="1811867"/>
              <a:ext cx="1422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RMA Hash Data Table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53067" y="4061136"/>
              <a:ext cx="1422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Hash Data Cache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50799" y="2936502"/>
              <a:ext cx="1422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Local Hash Index Table</a:t>
              </a:r>
            </a:p>
          </p:txBody>
        </p:sp>
      </p:grpSp>
      <p:sp>
        <p:nvSpPr>
          <p:cNvPr id="23" name="Arc 22"/>
          <p:cNvSpPr/>
          <p:nvPr/>
        </p:nvSpPr>
        <p:spPr>
          <a:xfrm rot="4556557">
            <a:off x="-524773" y="-453261"/>
            <a:ext cx="6492371" cy="6884009"/>
          </a:xfrm>
          <a:prstGeom prst="arc">
            <a:avLst>
              <a:gd name="adj1" fmla="val 16200000"/>
              <a:gd name="adj2" fmla="val 21474782"/>
            </a:avLst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rot="11422398">
            <a:off x="6208283" y="-951249"/>
            <a:ext cx="6492371" cy="6884009"/>
          </a:xfrm>
          <a:prstGeom prst="arc">
            <a:avLst>
              <a:gd name="adj1" fmla="val 16200000"/>
              <a:gd name="adj2" fmla="val 21474782"/>
            </a:avLst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19251849">
            <a:off x="3289370" y="5076179"/>
            <a:ext cx="6492371" cy="6884009"/>
          </a:xfrm>
          <a:prstGeom prst="arc">
            <a:avLst>
              <a:gd name="adj1" fmla="val 16200000"/>
              <a:gd name="adj2" fmla="val 21474782"/>
            </a:avLst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473890" y="4521272"/>
            <a:ext cx="1624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MPI Point to Point Updates </a:t>
            </a:r>
          </a:p>
        </p:txBody>
      </p:sp>
      <p:grpSp>
        <p:nvGrpSpPr>
          <p:cNvPr id="10" name="Group 9"/>
          <p:cNvGrpSpPr/>
          <p:nvPr/>
        </p:nvGrpSpPr>
        <p:grpSpPr>
          <a:xfrm rot="5400000">
            <a:off x="4790702" y="128393"/>
            <a:ext cx="2778498" cy="3454400"/>
            <a:chOff x="201769" y="1532467"/>
            <a:chExt cx="2778498" cy="3454400"/>
          </a:xfrm>
        </p:grpSpPr>
        <p:sp>
          <p:nvSpPr>
            <p:cNvPr id="11" name="Rounded Rectangle 10"/>
            <p:cNvSpPr/>
            <p:nvPr/>
          </p:nvSpPr>
          <p:spPr>
            <a:xfrm>
              <a:off x="201769" y="1532467"/>
              <a:ext cx="2778498" cy="345440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12334" y="2624667"/>
              <a:ext cx="1303866" cy="127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Process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53067" y="1811867"/>
              <a:ext cx="1422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RMA Hash Data Table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53067" y="4061136"/>
              <a:ext cx="1422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Hash Data Cache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-50799" y="2936502"/>
              <a:ext cx="1422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Local Hash Index Table</a:t>
              </a:r>
            </a:p>
          </p:txBody>
        </p:sp>
      </p:grpSp>
      <p:cxnSp>
        <p:nvCxnSpPr>
          <p:cNvPr id="28" name="Straight Arrow Connector 27"/>
          <p:cNvCxnSpPr>
            <a:stCxn id="4" idx="5"/>
            <a:endCxn id="19" idx="3"/>
          </p:cNvCxnSpPr>
          <p:nvPr/>
        </p:nvCxnSpPr>
        <p:spPr>
          <a:xfrm>
            <a:off x="4454812" y="6174969"/>
            <a:ext cx="3336503" cy="48216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5"/>
          </p:cNvCxnSpPr>
          <p:nvPr/>
        </p:nvCxnSpPr>
        <p:spPr>
          <a:xfrm flipH="1" flipV="1">
            <a:off x="7464217" y="2940050"/>
            <a:ext cx="1404922" cy="2543521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3"/>
            <a:endCxn id="12" idx="5"/>
          </p:cNvCxnSpPr>
          <p:nvPr/>
        </p:nvCxnSpPr>
        <p:spPr>
          <a:xfrm flipV="1">
            <a:off x="3718770" y="2689828"/>
            <a:ext cx="2012168" cy="2071910"/>
          </a:xfrm>
          <a:prstGeom prst="straightConnector1">
            <a:avLst/>
          </a:prstGeom>
          <a:noFill/>
          <a:ln w="38100" cap="rnd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Freeform 58"/>
          <p:cNvSpPr/>
          <p:nvPr/>
        </p:nvSpPr>
        <p:spPr>
          <a:xfrm>
            <a:off x="4436540" y="2955544"/>
            <a:ext cx="2976045" cy="3360934"/>
          </a:xfrm>
          <a:custGeom>
            <a:avLst/>
            <a:gdLst>
              <a:gd name="connsiteX0" fmla="*/ 0 w 2976045"/>
              <a:gd name="connsiteY0" fmla="*/ 3200400 h 3360934"/>
              <a:gd name="connsiteX1" fmla="*/ 2692400 w 2976045"/>
              <a:gd name="connsiteY1" fmla="*/ 2997200 h 3360934"/>
              <a:gd name="connsiteX2" fmla="*/ 2895600 w 2976045"/>
              <a:gd name="connsiteY2" fmla="*/ 0 h 3360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6045" h="3360934">
                <a:moveTo>
                  <a:pt x="0" y="3200400"/>
                </a:moveTo>
                <a:cubicBezTo>
                  <a:pt x="1104900" y="3365500"/>
                  <a:pt x="2209800" y="3530600"/>
                  <a:pt x="2692400" y="2997200"/>
                </a:cubicBezTo>
                <a:cubicBezTo>
                  <a:pt x="3175000" y="2463800"/>
                  <a:pt x="2895600" y="0"/>
                  <a:pt x="2895600" y="0"/>
                </a:cubicBezTo>
              </a:path>
            </a:pathLst>
          </a:custGeom>
          <a:noFill/>
          <a:ln w="38100" cap="rnd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19407251">
            <a:off x="2127976" y="4583799"/>
            <a:ext cx="2778498" cy="3454400"/>
            <a:chOff x="201769" y="1532467"/>
            <a:chExt cx="2778498" cy="3454400"/>
          </a:xfrm>
        </p:grpSpPr>
        <p:sp>
          <p:nvSpPr>
            <p:cNvPr id="8" name="Rounded Rectangle 7"/>
            <p:cNvSpPr/>
            <p:nvPr/>
          </p:nvSpPr>
          <p:spPr>
            <a:xfrm>
              <a:off x="201769" y="1532467"/>
              <a:ext cx="2778498" cy="345440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312334" y="2624667"/>
              <a:ext cx="1303866" cy="127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53067" y="1811867"/>
              <a:ext cx="1422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RMA Hash Data Table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53067" y="4061136"/>
              <a:ext cx="1422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Hash Data Cache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-50799" y="2936502"/>
              <a:ext cx="1422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Local Hash Index Table</a:t>
              </a:r>
            </a:p>
          </p:txBody>
        </p:sp>
      </p:grpSp>
      <p:sp>
        <p:nvSpPr>
          <p:cNvPr id="68" name="Freeform 67"/>
          <p:cNvSpPr/>
          <p:nvPr/>
        </p:nvSpPr>
        <p:spPr>
          <a:xfrm>
            <a:off x="4535444" y="2701551"/>
            <a:ext cx="3236956" cy="3996267"/>
          </a:xfrm>
          <a:custGeom>
            <a:avLst/>
            <a:gdLst>
              <a:gd name="connsiteX0" fmla="*/ 1188023 w 3236956"/>
              <a:gd name="connsiteY0" fmla="*/ 0 h 3996267"/>
              <a:gd name="connsiteX1" fmla="*/ 87356 w 3236956"/>
              <a:gd name="connsiteY1" fmla="*/ 2099733 h 3996267"/>
              <a:gd name="connsiteX2" fmla="*/ 3236956 w 3236956"/>
              <a:gd name="connsiteY2" fmla="*/ 3996267 h 399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6956" h="3996267">
                <a:moveTo>
                  <a:pt x="1188023" y="0"/>
                </a:moveTo>
                <a:cubicBezTo>
                  <a:pt x="466945" y="716844"/>
                  <a:pt x="-254133" y="1433689"/>
                  <a:pt x="87356" y="2099733"/>
                </a:cubicBezTo>
                <a:cubicBezTo>
                  <a:pt x="428845" y="2765778"/>
                  <a:pt x="3236956" y="3996267"/>
                  <a:pt x="3236956" y="3996267"/>
                </a:cubicBezTo>
              </a:path>
            </a:pathLst>
          </a:custGeom>
          <a:noFill/>
          <a:ln w="38100" cap="rnd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3691474" y="3524647"/>
            <a:ext cx="5198533" cy="1937030"/>
          </a:xfrm>
          <a:custGeom>
            <a:avLst/>
            <a:gdLst>
              <a:gd name="connsiteX0" fmla="*/ 5198533 w 5198533"/>
              <a:gd name="connsiteY0" fmla="*/ 1937030 h 1937030"/>
              <a:gd name="connsiteX1" fmla="*/ 3386666 w 5198533"/>
              <a:gd name="connsiteY1" fmla="*/ 6630 h 1937030"/>
              <a:gd name="connsiteX2" fmla="*/ 0 w 5198533"/>
              <a:gd name="connsiteY2" fmla="*/ 1259697 h 193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98533" h="1937030">
                <a:moveTo>
                  <a:pt x="5198533" y="1937030"/>
                </a:moveTo>
                <a:cubicBezTo>
                  <a:pt x="4725810" y="1028274"/>
                  <a:pt x="4253088" y="119519"/>
                  <a:pt x="3386666" y="6630"/>
                </a:cubicBezTo>
                <a:cubicBezTo>
                  <a:pt x="2520244" y="-106259"/>
                  <a:pt x="0" y="1259697"/>
                  <a:pt x="0" y="1259697"/>
                </a:cubicBezTo>
              </a:path>
            </a:pathLst>
          </a:custGeom>
          <a:noFill/>
          <a:ln w="38100" cap="rnd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 rot="3684510">
            <a:off x="7539199" y="3697956"/>
            <a:ext cx="1624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MPI </a:t>
            </a:r>
            <a:r>
              <a:rPr lang="en-US"/>
              <a:t>RMA Operations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 rot="18952708">
            <a:off x="3523296" y="3411208"/>
            <a:ext cx="1624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MPI </a:t>
            </a:r>
            <a:r>
              <a:rPr lang="en-US"/>
              <a:t>RMA Operations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 rot="11266314">
            <a:off x="5591076" y="6409835"/>
            <a:ext cx="1624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MPI </a:t>
            </a:r>
            <a:r>
              <a:rPr lang="en-US"/>
              <a:t>RMA Operations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827901" y="8566019"/>
            <a:ext cx="8340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Figure2. Design of the distributed MPI communication for graph construction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874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a 2"/>
          <p:cNvSpPr/>
          <p:nvPr/>
        </p:nvSpPr>
        <p:spPr>
          <a:xfrm>
            <a:off x="3108960" y="335280"/>
            <a:ext cx="5065776" cy="54864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Input Reads</a:t>
            </a:r>
            <a:endParaRPr lang="en-US" sz="2800" dirty="0"/>
          </a:p>
        </p:txBody>
      </p:sp>
      <p:sp>
        <p:nvSpPr>
          <p:cNvPr id="4" name="Process 3"/>
          <p:cNvSpPr/>
          <p:nvPr/>
        </p:nvSpPr>
        <p:spPr>
          <a:xfrm>
            <a:off x="3108960" y="1252728"/>
            <a:ext cx="1499616" cy="8595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Rank 0</a:t>
            </a:r>
          </a:p>
          <a:p>
            <a:pPr algn="ctr"/>
            <a:r>
              <a:rPr lang="en-US" dirty="0" smtClean="0"/>
              <a:t>Build Sub Graph</a:t>
            </a:r>
            <a:endParaRPr lang="en-US" dirty="0"/>
          </a:p>
        </p:txBody>
      </p:sp>
      <p:sp>
        <p:nvSpPr>
          <p:cNvPr id="5" name="Process 4"/>
          <p:cNvSpPr/>
          <p:nvPr/>
        </p:nvSpPr>
        <p:spPr>
          <a:xfrm>
            <a:off x="4892040" y="1252728"/>
            <a:ext cx="1499616" cy="8595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Rank 1</a:t>
            </a:r>
          </a:p>
          <a:p>
            <a:pPr algn="ctr"/>
            <a:r>
              <a:rPr lang="en-US" dirty="0" smtClean="0"/>
              <a:t>Build Sub Graph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6675120" y="1232916"/>
            <a:ext cx="1499616" cy="8595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Rank 2</a:t>
            </a:r>
          </a:p>
          <a:p>
            <a:pPr algn="ctr"/>
            <a:r>
              <a:rPr lang="en-US" dirty="0" smtClean="0"/>
              <a:t>Build Sub Graph</a:t>
            </a:r>
            <a:endParaRPr lang="en-US" dirty="0"/>
          </a:p>
        </p:txBody>
      </p:sp>
      <p:sp>
        <p:nvSpPr>
          <p:cNvPr id="7" name="Process 6"/>
          <p:cNvSpPr/>
          <p:nvPr/>
        </p:nvSpPr>
        <p:spPr>
          <a:xfrm>
            <a:off x="3108960" y="2441448"/>
            <a:ext cx="1499616" cy="8595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Rank 0</a:t>
            </a:r>
          </a:p>
          <a:p>
            <a:pPr algn="ctr"/>
            <a:r>
              <a:rPr lang="en-US" dirty="0" smtClean="0"/>
              <a:t>Simplify Sub Graph</a:t>
            </a:r>
            <a:endParaRPr lang="en-US" dirty="0"/>
          </a:p>
        </p:txBody>
      </p:sp>
      <p:sp>
        <p:nvSpPr>
          <p:cNvPr id="8" name="Process 7"/>
          <p:cNvSpPr/>
          <p:nvPr/>
        </p:nvSpPr>
        <p:spPr>
          <a:xfrm>
            <a:off x="4892040" y="2441448"/>
            <a:ext cx="1499616" cy="8595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Rank 1</a:t>
            </a:r>
          </a:p>
          <a:p>
            <a:pPr algn="ctr"/>
            <a:r>
              <a:rPr lang="en-US" dirty="0" smtClean="0"/>
              <a:t>Simplify Sub Graph</a:t>
            </a:r>
            <a:endParaRPr lang="en-US" dirty="0"/>
          </a:p>
        </p:txBody>
      </p:sp>
      <p:sp>
        <p:nvSpPr>
          <p:cNvPr id="9" name="Process 8"/>
          <p:cNvSpPr/>
          <p:nvPr/>
        </p:nvSpPr>
        <p:spPr>
          <a:xfrm>
            <a:off x="6675120" y="2441448"/>
            <a:ext cx="1499616" cy="8595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Rank 2</a:t>
            </a:r>
          </a:p>
          <a:p>
            <a:pPr algn="ctr"/>
            <a:r>
              <a:rPr lang="en-US" dirty="0" smtClean="0"/>
              <a:t>Simplify Sub Graph</a:t>
            </a:r>
            <a:endParaRPr lang="en-US" dirty="0"/>
          </a:p>
        </p:txBody>
      </p:sp>
      <p:sp>
        <p:nvSpPr>
          <p:cNvPr id="11" name="Process 10"/>
          <p:cNvSpPr/>
          <p:nvPr/>
        </p:nvSpPr>
        <p:spPr>
          <a:xfrm>
            <a:off x="3108960" y="4953000"/>
            <a:ext cx="5065776" cy="6644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Simplify Global </a:t>
            </a:r>
            <a:r>
              <a:rPr lang="en-US" dirty="0"/>
              <a:t>Graph </a:t>
            </a:r>
            <a:r>
              <a:rPr lang="en-US" dirty="0" smtClean="0"/>
              <a:t>&amp;</a:t>
            </a:r>
          </a:p>
          <a:p>
            <a:pPr algn="ctr"/>
            <a:r>
              <a:rPr lang="en-US" dirty="0" smtClean="0"/>
              <a:t>Scaffold Contigs with Paired Reads </a:t>
            </a:r>
          </a:p>
        </p:txBody>
      </p:sp>
      <p:sp>
        <p:nvSpPr>
          <p:cNvPr id="2" name="Data 1"/>
          <p:cNvSpPr/>
          <p:nvPr/>
        </p:nvSpPr>
        <p:spPr>
          <a:xfrm>
            <a:off x="3895344" y="7738872"/>
            <a:ext cx="3493008" cy="59436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Scaffolds</a:t>
            </a:r>
            <a:endParaRPr lang="en-US" dirty="0"/>
          </a:p>
        </p:txBody>
      </p:sp>
      <p:sp>
        <p:nvSpPr>
          <p:cNvPr id="12" name="Summing Junction 11"/>
          <p:cNvSpPr/>
          <p:nvPr/>
        </p:nvSpPr>
        <p:spPr>
          <a:xfrm>
            <a:off x="4873752" y="3727704"/>
            <a:ext cx="1536192" cy="87172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 </a:t>
            </a:r>
            <a:r>
              <a:rPr lang="en-US" smtClean="0"/>
              <a:t>Sub Graphs</a:t>
            </a:r>
            <a:endParaRPr lang="en-US" dirty="0"/>
          </a:p>
        </p:txBody>
      </p:sp>
      <p:sp>
        <p:nvSpPr>
          <p:cNvPr id="13" name="Decision 12"/>
          <p:cNvSpPr/>
          <p:nvPr/>
        </p:nvSpPr>
        <p:spPr>
          <a:xfrm>
            <a:off x="3108960" y="5958840"/>
            <a:ext cx="2039112" cy="13990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&gt; X %  Reads Used 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3"/>
            <a:endCxn id="17" idx="1"/>
          </p:cNvCxnSpPr>
          <p:nvPr/>
        </p:nvCxnSpPr>
        <p:spPr>
          <a:xfrm>
            <a:off x="5148072" y="6658356"/>
            <a:ext cx="726948" cy="457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rocess 16"/>
          <p:cNvSpPr/>
          <p:nvPr/>
        </p:nvSpPr>
        <p:spPr>
          <a:xfrm>
            <a:off x="5875020" y="6330696"/>
            <a:ext cx="1600200" cy="6644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Load </a:t>
            </a:r>
            <a:r>
              <a:rPr lang="en-US" dirty="0" smtClean="0"/>
              <a:t>Unused Edges</a:t>
            </a:r>
          </a:p>
        </p:txBody>
      </p:sp>
      <p:cxnSp>
        <p:nvCxnSpPr>
          <p:cNvPr id="22" name="Elbow Connector 21"/>
          <p:cNvCxnSpPr>
            <a:stCxn id="17" idx="3"/>
          </p:cNvCxnSpPr>
          <p:nvPr/>
        </p:nvCxnSpPr>
        <p:spPr>
          <a:xfrm flipV="1">
            <a:off x="7475220" y="5586984"/>
            <a:ext cx="438912" cy="107594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3" idx="2"/>
            <a:endCxn id="2" idx="0"/>
          </p:cNvCxnSpPr>
          <p:nvPr/>
        </p:nvCxnSpPr>
        <p:spPr>
          <a:xfrm rot="16200000" flipH="1">
            <a:off x="4869332" y="6617055"/>
            <a:ext cx="381000" cy="186263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3" idx="0"/>
          </p:cNvCxnSpPr>
          <p:nvPr/>
        </p:nvCxnSpPr>
        <p:spPr>
          <a:xfrm>
            <a:off x="4128515" y="5635753"/>
            <a:ext cx="1" cy="32308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4"/>
            <a:endCxn id="11" idx="0"/>
          </p:cNvCxnSpPr>
          <p:nvPr/>
        </p:nvCxnSpPr>
        <p:spPr>
          <a:xfrm>
            <a:off x="5641848" y="4599432"/>
            <a:ext cx="0" cy="35356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12" idx="1"/>
          </p:cNvCxnSpPr>
          <p:nvPr/>
        </p:nvCxnSpPr>
        <p:spPr>
          <a:xfrm>
            <a:off x="3858768" y="3300984"/>
            <a:ext cx="1239954" cy="55438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12" idx="0"/>
          </p:cNvCxnSpPr>
          <p:nvPr/>
        </p:nvCxnSpPr>
        <p:spPr>
          <a:xfrm>
            <a:off x="5641848" y="3300984"/>
            <a:ext cx="0" cy="42672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2"/>
            <a:endCxn id="12" idx="7"/>
          </p:cNvCxnSpPr>
          <p:nvPr/>
        </p:nvCxnSpPr>
        <p:spPr>
          <a:xfrm flipH="1">
            <a:off x="6184974" y="3300984"/>
            <a:ext cx="1239954" cy="55438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2"/>
            <a:endCxn id="8" idx="0"/>
          </p:cNvCxnSpPr>
          <p:nvPr/>
        </p:nvCxnSpPr>
        <p:spPr>
          <a:xfrm>
            <a:off x="5641848" y="2112264"/>
            <a:ext cx="0" cy="32918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2"/>
            <a:endCxn id="9" idx="0"/>
          </p:cNvCxnSpPr>
          <p:nvPr/>
        </p:nvCxnSpPr>
        <p:spPr>
          <a:xfrm>
            <a:off x="7424928" y="2092452"/>
            <a:ext cx="0" cy="34899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" idx="2"/>
            <a:endCxn id="7" idx="0"/>
          </p:cNvCxnSpPr>
          <p:nvPr/>
        </p:nvCxnSpPr>
        <p:spPr>
          <a:xfrm>
            <a:off x="3858768" y="2112264"/>
            <a:ext cx="0" cy="32918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" idx="0"/>
          </p:cNvCxnSpPr>
          <p:nvPr/>
        </p:nvCxnSpPr>
        <p:spPr>
          <a:xfrm>
            <a:off x="3858768" y="820498"/>
            <a:ext cx="0" cy="43223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641848" y="820791"/>
            <a:ext cx="0" cy="43223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388352" y="609600"/>
            <a:ext cx="0" cy="64312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148072" y="6330696"/>
            <a:ext cx="49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51834" y="7192494"/>
            <a:ext cx="49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5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/>
        </p:nvGrpSpPr>
        <p:grpSpPr>
          <a:xfrm>
            <a:off x="2421530" y="2963507"/>
            <a:ext cx="4069434" cy="567"/>
            <a:chOff x="2421530" y="2963507"/>
            <a:chExt cx="4069434" cy="567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2421530" y="2963507"/>
              <a:ext cx="82296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209757" y="2964074"/>
              <a:ext cx="822960" cy="0"/>
            </a:xfrm>
            <a:prstGeom prst="line">
              <a:avLst/>
            </a:prstGeom>
            <a:ln w="889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032717" y="2963507"/>
              <a:ext cx="822960" cy="0"/>
            </a:xfrm>
            <a:prstGeom prst="line">
              <a:avLst/>
            </a:prstGeom>
            <a:ln w="889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4845044" y="2963507"/>
              <a:ext cx="822960" cy="0"/>
            </a:xfrm>
            <a:prstGeom prst="line">
              <a:avLst/>
            </a:prstGeom>
            <a:ln w="889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5668004" y="2963507"/>
              <a:ext cx="822960" cy="0"/>
            </a:xfrm>
            <a:prstGeom prst="line">
              <a:avLst/>
            </a:prstGeom>
            <a:ln w="889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3209757" y="3291658"/>
            <a:ext cx="4092117" cy="2807"/>
            <a:chOff x="3209757" y="3114225"/>
            <a:chExt cx="4092117" cy="2807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6478914" y="3114225"/>
              <a:ext cx="822960" cy="0"/>
            </a:xfrm>
            <a:prstGeom prst="line">
              <a:avLst/>
            </a:prstGeom>
            <a:ln w="889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3209757" y="3117032"/>
              <a:ext cx="822960" cy="0"/>
            </a:xfrm>
            <a:prstGeom prst="line">
              <a:avLst/>
            </a:prstGeom>
            <a:ln w="889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4032717" y="3115340"/>
              <a:ext cx="822960" cy="0"/>
            </a:xfrm>
            <a:prstGeom prst="line">
              <a:avLst/>
            </a:prstGeom>
            <a:ln w="889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845044" y="3115340"/>
              <a:ext cx="822960" cy="0"/>
            </a:xfrm>
            <a:prstGeom prst="line">
              <a:avLst/>
            </a:prstGeom>
            <a:ln w="889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5668004" y="3115340"/>
              <a:ext cx="822960" cy="0"/>
            </a:xfrm>
            <a:prstGeom prst="line">
              <a:avLst/>
            </a:prstGeom>
            <a:ln w="889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4032717" y="3625421"/>
            <a:ext cx="4092117" cy="0"/>
            <a:chOff x="4032717" y="3266606"/>
            <a:chExt cx="4092117" cy="0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7301874" y="3266606"/>
              <a:ext cx="822960" cy="0"/>
            </a:xfrm>
            <a:prstGeom prst="line">
              <a:avLst/>
            </a:prstGeom>
            <a:ln w="889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6478914" y="3266606"/>
              <a:ext cx="822960" cy="0"/>
            </a:xfrm>
            <a:prstGeom prst="line">
              <a:avLst/>
            </a:prstGeom>
            <a:ln w="889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032717" y="3266606"/>
              <a:ext cx="822960" cy="0"/>
            </a:xfrm>
            <a:prstGeom prst="line">
              <a:avLst/>
            </a:prstGeom>
            <a:ln w="889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845044" y="3266606"/>
              <a:ext cx="822960" cy="0"/>
            </a:xfrm>
            <a:prstGeom prst="line">
              <a:avLst/>
            </a:prstGeom>
            <a:ln w="889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5668004" y="3266606"/>
              <a:ext cx="822960" cy="0"/>
            </a:xfrm>
            <a:prstGeom prst="line">
              <a:avLst/>
            </a:prstGeom>
            <a:ln w="889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>
            <a:off x="4855677" y="3976382"/>
            <a:ext cx="4102750" cy="0"/>
            <a:chOff x="4845044" y="3409223"/>
            <a:chExt cx="4102750" cy="0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7301874" y="3409223"/>
              <a:ext cx="822960" cy="0"/>
            </a:xfrm>
            <a:prstGeom prst="line">
              <a:avLst/>
            </a:prstGeom>
            <a:ln w="889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6478914" y="3409223"/>
              <a:ext cx="822960" cy="0"/>
            </a:xfrm>
            <a:prstGeom prst="line">
              <a:avLst/>
            </a:prstGeom>
            <a:ln w="889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8124834" y="3409223"/>
              <a:ext cx="822960" cy="0"/>
            </a:xfrm>
            <a:prstGeom prst="line">
              <a:avLst/>
            </a:prstGeom>
            <a:ln w="889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4845044" y="3409223"/>
              <a:ext cx="822960" cy="0"/>
            </a:xfrm>
            <a:prstGeom prst="line">
              <a:avLst/>
            </a:prstGeom>
            <a:ln w="889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668004" y="3409223"/>
              <a:ext cx="822960" cy="0"/>
            </a:xfrm>
            <a:prstGeom prst="line">
              <a:avLst/>
            </a:prstGeom>
            <a:ln w="889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655954" y="4327343"/>
            <a:ext cx="4114800" cy="6024"/>
            <a:chOff x="5655954" y="3552196"/>
            <a:chExt cx="4114800" cy="6024"/>
          </a:xfrm>
        </p:grpSpPr>
        <p:cxnSp>
          <p:nvCxnSpPr>
            <p:cNvPr id="130" name="Straight Connector 129"/>
            <p:cNvCxnSpPr/>
            <p:nvPr/>
          </p:nvCxnSpPr>
          <p:spPr>
            <a:xfrm>
              <a:off x="8947794" y="3558220"/>
              <a:ext cx="822960" cy="0"/>
            </a:xfrm>
            <a:prstGeom prst="line">
              <a:avLst/>
            </a:prstGeom>
            <a:ln w="889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8124834" y="3558220"/>
              <a:ext cx="822960" cy="0"/>
            </a:xfrm>
            <a:prstGeom prst="line">
              <a:avLst/>
            </a:prstGeom>
            <a:ln w="889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301874" y="3552196"/>
              <a:ext cx="822960" cy="0"/>
            </a:xfrm>
            <a:prstGeom prst="line">
              <a:avLst/>
            </a:prstGeom>
            <a:ln w="889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6478914" y="3558220"/>
              <a:ext cx="822960" cy="0"/>
            </a:xfrm>
            <a:prstGeom prst="line">
              <a:avLst/>
            </a:prstGeom>
            <a:ln w="889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5655954" y="3558220"/>
              <a:ext cx="822960" cy="0"/>
            </a:xfrm>
            <a:prstGeom prst="line">
              <a:avLst/>
            </a:prstGeom>
            <a:ln w="889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Straight Arrow Connector 139"/>
          <p:cNvCxnSpPr/>
          <p:nvPr/>
        </p:nvCxnSpPr>
        <p:spPr>
          <a:xfrm>
            <a:off x="3621237" y="2963507"/>
            <a:ext cx="0" cy="328151"/>
          </a:xfrm>
          <a:prstGeom prst="straightConnector1">
            <a:avLst/>
          </a:prstGeom>
          <a:ln w="254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4458634" y="3291658"/>
            <a:ext cx="0" cy="328151"/>
          </a:xfrm>
          <a:prstGeom prst="straightConnector1">
            <a:avLst/>
          </a:prstGeom>
          <a:ln w="254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267157" y="3648231"/>
            <a:ext cx="0" cy="328151"/>
          </a:xfrm>
          <a:prstGeom prst="straightConnector1">
            <a:avLst/>
          </a:prstGeom>
          <a:ln w="254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6067434" y="3976382"/>
            <a:ext cx="0" cy="328151"/>
          </a:xfrm>
          <a:prstGeom prst="straightConnector1">
            <a:avLst/>
          </a:prstGeom>
          <a:ln w="254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153074" y="2989259"/>
            <a:ext cx="49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Edge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990329" y="3324799"/>
            <a:ext cx="49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Edge</a:t>
            </a:r>
            <a:endParaRPr lang="en-US" sz="12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815829" y="3654999"/>
            <a:ext cx="49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Edge</a:t>
            </a:r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5615929" y="4023299"/>
            <a:ext cx="49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Edge</a:t>
            </a:r>
            <a:endParaRPr lang="en-US" sz="1200" dirty="0"/>
          </a:p>
        </p:txBody>
      </p:sp>
      <p:cxnSp>
        <p:nvCxnSpPr>
          <p:cNvPr id="149" name="Straight Connector 148"/>
          <p:cNvCxnSpPr/>
          <p:nvPr/>
        </p:nvCxnSpPr>
        <p:spPr>
          <a:xfrm>
            <a:off x="2421530" y="2611132"/>
            <a:ext cx="0" cy="27305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3209757" y="2579448"/>
            <a:ext cx="0" cy="27305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032717" y="2566748"/>
            <a:ext cx="0" cy="27305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841229" y="2579448"/>
            <a:ext cx="0" cy="27305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5668004" y="2579448"/>
            <a:ext cx="0" cy="27305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6478914" y="2602586"/>
            <a:ext cx="0" cy="27305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2408949" y="4737100"/>
            <a:ext cx="7882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RMA=1</a:t>
            </a:r>
          </a:p>
          <a:p>
            <a:pPr algn="ctr"/>
            <a:r>
              <a:rPr lang="en-US" sz="1100" dirty="0" smtClean="0"/>
              <a:t>Cache=0</a:t>
            </a:r>
            <a:endParaRPr lang="en-US" sz="1100" dirty="0"/>
          </a:p>
        </p:txBody>
      </p:sp>
      <p:sp>
        <p:nvSpPr>
          <p:cNvPr id="159" name="TextBox 158"/>
          <p:cNvSpPr txBox="1"/>
          <p:nvPr/>
        </p:nvSpPr>
        <p:spPr>
          <a:xfrm>
            <a:off x="3222228" y="4737100"/>
            <a:ext cx="7882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RMA=1</a:t>
            </a:r>
          </a:p>
          <a:p>
            <a:pPr algn="ctr"/>
            <a:r>
              <a:rPr lang="en-US" sz="1100" dirty="0" smtClean="0"/>
              <a:t>Cache=1</a:t>
            </a:r>
            <a:endParaRPr lang="en-US" sz="11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022741" y="4737099"/>
            <a:ext cx="7882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RMA=1</a:t>
            </a:r>
          </a:p>
          <a:p>
            <a:pPr algn="ctr"/>
            <a:r>
              <a:rPr lang="en-US" sz="1100" dirty="0" smtClean="0"/>
              <a:t>Cache=2</a:t>
            </a:r>
            <a:endParaRPr lang="en-US" sz="1100" dirty="0"/>
          </a:p>
        </p:txBody>
      </p:sp>
      <p:sp>
        <p:nvSpPr>
          <p:cNvPr id="161" name="TextBox 160"/>
          <p:cNvSpPr txBox="1"/>
          <p:nvPr/>
        </p:nvSpPr>
        <p:spPr>
          <a:xfrm>
            <a:off x="4873439" y="4737099"/>
            <a:ext cx="7882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RMA=1</a:t>
            </a:r>
          </a:p>
          <a:p>
            <a:pPr algn="ctr"/>
            <a:r>
              <a:rPr lang="en-US" sz="1100" dirty="0" smtClean="0"/>
              <a:t>Cache=3</a:t>
            </a:r>
            <a:endParaRPr lang="en-US" sz="1100" dirty="0"/>
          </a:p>
        </p:txBody>
      </p:sp>
      <p:sp>
        <p:nvSpPr>
          <p:cNvPr id="162" name="TextBox 161"/>
          <p:cNvSpPr txBox="1"/>
          <p:nvPr/>
        </p:nvSpPr>
        <p:spPr>
          <a:xfrm>
            <a:off x="5675501" y="4737099"/>
            <a:ext cx="7882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RMA=1</a:t>
            </a:r>
          </a:p>
          <a:p>
            <a:pPr algn="ctr"/>
            <a:r>
              <a:rPr lang="en-US" sz="1100" dirty="0" smtClean="0"/>
              <a:t>Cache=4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2183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5079</TotalTime>
  <Words>258</Words>
  <Application>Microsoft Macintosh PowerPoint</Application>
  <PresentationFormat>Custom</PresentationFormat>
  <Paragraphs>104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49</cp:revision>
  <cp:lastPrinted>2016-08-18T22:32:31Z</cp:lastPrinted>
  <dcterms:created xsi:type="dcterms:W3CDTF">2016-08-10T21:20:26Z</dcterms:created>
  <dcterms:modified xsi:type="dcterms:W3CDTF">2016-09-09T18:34:06Z</dcterms:modified>
</cp:coreProperties>
</file>