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FF8D-C166-9D40-A9FF-B7076F6AFA07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12BE-45AB-A241-9E65-7F250357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12BE-45AB-A241-9E65-7F2503577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12BE-45AB-A241-9E65-7F2503577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BB06-305B-A447-8BAD-014736F01154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05DF-859B-EE41-8648-52F9D11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860"/>
            <a:ext cx="7886700" cy="760183"/>
          </a:xfrm>
        </p:spPr>
        <p:txBody>
          <a:bodyPr/>
          <a:lstStyle/>
          <a:p>
            <a:r>
              <a:rPr lang="en-US" dirty="0" smtClean="0"/>
              <a:t>Omega3 Framework(MT)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5201" y="2068530"/>
            <a:ext cx="3417570" cy="1034415"/>
            <a:chOff x="472440" y="2324100"/>
            <a:chExt cx="3048000" cy="1379220"/>
          </a:xfrm>
        </p:grpSpPr>
        <p:grpSp>
          <p:nvGrpSpPr>
            <p:cNvPr id="14" name="Group 13"/>
            <p:cNvGrpSpPr/>
            <p:nvPr/>
          </p:nvGrpSpPr>
          <p:grpSpPr>
            <a:xfrm>
              <a:off x="692865" y="2944024"/>
              <a:ext cx="2600898" cy="335280"/>
              <a:chOff x="724038" y="2514600"/>
              <a:chExt cx="2600898" cy="33528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24038" y="252984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4786" y="252984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32045" y="252984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06281" y="251460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smtClean="0"/>
                  <a:t>n</a:t>
                </a:r>
                <a:endParaRPr lang="en-US" sz="1350" dirty="0"/>
              </a:p>
            </p:txBody>
          </p:sp>
        </p:grpSp>
        <p:sp>
          <p:nvSpPr>
            <p:cNvPr id="15" name="Snip and Round Single Corner Rectangle 14"/>
            <p:cNvSpPr/>
            <p:nvPr/>
          </p:nvSpPr>
          <p:spPr>
            <a:xfrm>
              <a:off x="472440" y="2354580"/>
              <a:ext cx="3048000" cy="1348740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" y="2324100"/>
              <a:ext cx="267531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Contained Read Removal</a:t>
              </a:r>
            </a:p>
          </p:txBody>
        </p:sp>
      </p:grpSp>
      <p:sp>
        <p:nvSpPr>
          <p:cNvPr id="19" name="Round Diagonal Corner Rectangle 18"/>
          <p:cNvSpPr/>
          <p:nvPr/>
        </p:nvSpPr>
        <p:spPr>
          <a:xfrm>
            <a:off x="1036984" y="3272355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Non Contained Reads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913484" y="1543164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Load Reads</a:t>
            </a:r>
          </a:p>
        </p:txBody>
      </p:sp>
      <p:sp>
        <p:nvSpPr>
          <p:cNvPr id="27" name="Oval 26"/>
          <p:cNvSpPr/>
          <p:nvPr/>
        </p:nvSpPr>
        <p:spPr>
          <a:xfrm>
            <a:off x="527042" y="4394494"/>
            <a:ext cx="373322" cy="268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1385343" y="4394494"/>
            <a:ext cx="357292" cy="24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2223207" y="4394494"/>
            <a:ext cx="357292" cy="24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092085" y="4394494"/>
            <a:ext cx="357292" cy="24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n</a:t>
            </a:r>
            <a:endParaRPr lang="en-US" sz="1350" dirty="0"/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285201" y="3763826"/>
            <a:ext cx="3417570" cy="118872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370641" y="3786034"/>
            <a:ext cx="2999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Edge Construction and Transitive Edge Removal</a:t>
            </a:r>
          </a:p>
        </p:txBody>
      </p:sp>
      <p:sp>
        <p:nvSpPr>
          <p:cNvPr id="33" name="Round Diagonal Corner Rectangle 32"/>
          <p:cNvSpPr/>
          <p:nvPr/>
        </p:nvSpPr>
        <p:spPr>
          <a:xfrm>
            <a:off x="285201" y="5246200"/>
            <a:ext cx="3417570" cy="614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24428" y="5573080"/>
            <a:ext cx="593457" cy="217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</a:t>
            </a:r>
            <a:r>
              <a:rPr lang="en-US" sz="1350" baseline="-25000" dirty="0"/>
              <a:t>S1</a:t>
            </a:r>
          </a:p>
        </p:txBody>
      </p:sp>
      <p:sp>
        <p:nvSpPr>
          <p:cNvPr id="42" name="Oval 41"/>
          <p:cNvSpPr/>
          <p:nvPr/>
        </p:nvSpPr>
        <p:spPr>
          <a:xfrm>
            <a:off x="1271694" y="5573080"/>
            <a:ext cx="588463" cy="22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G</a:t>
            </a:r>
            <a:r>
              <a:rPr lang="en-US" sz="1350" baseline="-25000" dirty="0" smtClean="0"/>
              <a:t>S2</a:t>
            </a:r>
            <a:endParaRPr lang="en-US" sz="1350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2113966" y="5561650"/>
            <a:ext cx="584055" cy="23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G</a:t>
            </a:r>
            <a:r>
              <a:rPr lang="en-US" sz="1350" baseline="-25000" dirty="0" smtClean="0"/>
              <a:t>S3</a:t>
            </a:r>
            <a:endParaRPr lang="en-US" sz="1350" baseline="-25000" dirty="0"/>
          </a:p>
        </p:txBody>
      </p:sp>
      <p:sp>
        <p:nvSpPr>
          <p:cNvPr id="44" name="Oval 43"/>
          <p:cNvSpPr/>
          <p:nvPr/>
        </p:nvSpPr>
        <p:spPr>
          <a:xfrm>
            <a:off x="2978725" y="5559633"/>
            <a:ext cx="614302" cy="22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 smtClean="0"/>
              <a:t>G</a:t>
            </a:r>
            <a:r>
              <a:rPr lang="en-US" sz="1350" baseline="-25000" dirty="0" err="1" smtClean="0"/>
              <a:t>Sn</a:t>
            </a:r>
            <a:endParaRPr lang="en-US" sz="135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0641" y="5246200"/>
            <a:ext cx="2999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Overlap Sub-Graphs</a:t>
            </a:r>
          </a:p>
        </p:txBody>
      </p:sp>
      <p:sp>
        <p:nvSpPr>
          <p:cNvPr id="47" name="Round Diagonal Corner Rectangle 46"/>
          <p:cNvSpPr/>
          <p:nvPr/>
        </p:nvSpPr>
        <p:spPr>
          <a:xfrm>
            <a:off x="5059536" y="1514857"/>
            <a:ext cx="3417570" cy="614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203919" y="1841737"/>
            <a:ext cx="581516" cy="21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</a:t>
            </a:r>
            <a:r>
              <a:rPr lang="en-US" sz="1350" baseline="-25000" dirty="0"/>
              <a:t>S1</a:t>
            </a:r>
          </a:p>
        </p:txBody>
      </p:sp>
      <p:sp>
        <p:nvSpPr>
          <p:cNvPr id="49" name="Oval 48"/>
          <p:cNvSpPr/>
          <p:nvPr/>
        </p:nvSpPr>
        <p:spPr>
          <a:xfrm>
            <a:off x="6032744" y="1841737"/>
            <a:ext cx="584055" cy="21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G</a:t>
            </a:r>
            <a:r>
              <a:rPr lang="en-US" sz="1350" baseline="-25000" dirty="0" smtClean="0"/>
              <a:t>S2</a:t>
            </a:r>
            <a:endParaRPr lang="en-US" sz="1350" baseline="-25000" dirty="0"/>
          </a:p>
        </p:txBody>
      </p:sp>
      <p:sp>
        <p:nvSpPr>
          <p:cNvPr id="50" name="Oval 49"/>
          <p:cNvSpPr/>
          <p:nvPr/>
        </p:nvSpPr>
        <p:spPr>
          <a:xfrm>
            <a:off x="6870608" y="1830307"/>
            <a:ext cx="576880" cy="22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G</a:t>
            </a:r>
            <a:r>
              <a:rPr lang="en-US" sz="1350" baseline="-25000" dirty="0" smtClean="0"/>
              <a:t>S3</a:t>
            </a:r>
            <a:endParaRPr lang="en-US" sz="135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7638983" y="1841736"/>
            <a:ext cx="593225" cy="250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 smtClean="0"/>
              <a:t>G</a:t>
            </a:r>
            <a:r>
              <a:rPr lang="en-US" sz="1350" baseline="-25000" dirty="0" err="1" smtClean="0"/>
              <a:t>Sn</a:t>
            </a:r>
            <a:endParaRPr lang="en-US" sz="135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5144976" y="1514857"/>
            <a:ext cx="2999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Overlap Sub-Graphs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76903" y="5652352"/>
            <a:ext cx="4565426" cy="300082"/>
            <a:chOff x="-136397" y="3413760"/>
            <a:chExt cx="6087235" cy="400109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-136397" y="3753540"/>
              <a:ext cx="5927597" cy="295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643865" y="3413760"/>
              <a:ext cx="130697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/>
                <a:t>Checkpoint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6903" y="3418278"/>
            <a:ext cx="4445698" cy="300082"/>
            <a:chOff x="23241" y="3413760"/>
            <a:chExt cx="5927597" cy="40010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23241" y="3753540"/>
              <a:ext cx="5767959" cy="295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43865" y="3413760"/>
              <a:ext cx="130697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/>
                <a:t>Checkpoint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60910" y="3752728"/>
            <a:ext cx="2916257" cy="224894"/>
            <a:chOff x="724038" y="2514600"/>
            <a:chExt cx="2600898" cy="335280"/>
          </a:xfrm>
        </p:grpSpPr>
        <p:sp>
          <p:nvSpPr>
            <p:cNvPr id="66" name="Oval 65"/>
            <p:cNvSpPr/>
            <p:nvPr/>
          </p:nvSpPr>
          <p:spPr>
            <a:xfrm>
              <a:off x="724038" y="2529840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484786" y="2529840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232045" y="2529840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3006281" y="2514600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/>
                <a:t>n</a:t>
              </a:r>
              <a:endParaRPr lang="en-US" sz="1350" dirty="0"/>
            </a:p>
          </p:txBody>
        </p:sp>
      </p:grpSp>
      <p:sp>
        <p:nvSpPr>
          <p:cNvPr id="64" name="Snip and Round Single Corner Rectangle 63"/>
          <p:cNvSpPr/>
          <p:nvPr/>
        </p:nvSpPr>
        <p:spPr>
          <a:xfrm>
            <a:off x="5113757" y="3460445"/>
            <a:ext cx="3417570" cy="610547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/>
          <p:cNvSpPr txBox="1"/>
          <p:nvPr/>
        </p:nvSpPr>
        <p:spPr>
          <a:xfrm>
            <a:off x="5199198" y="3416914"/>
            <a:ext cx="2999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Graph Simplification</a:t>
            </a:r>
          </a:p>
        </p:txBody>
      </p:sp>
      <p:sp>
        <p:nvSpPr>
          <p:cNvPr id="70" name="Round Diagonal Corner Rectangle 69"/>
          <p:cNvSpPr/>
          <p:nvPr/>
        </p:nvSpPr>
        <p:spPr>
          <a:xfrm>
            <a:off x="5738432" y="2949514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Simplified Graph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314033" y="2479062"/>
            <a:ext cx="2797745" cy="210654"/>
            <a:chOff x="673747" y="2275498"/>
            <a:chExt cx="2495202" cy="360771"/>
          </a:xfrm>
        </p:grpSpPr>
        <p:sp>
          <p:nvSpPr>
            <p:cNvPr id="75" name="Oval 74"/>
            <p:cNvSpPr/>
            <p:nvPr/>
          </p:nvSpPr>
          <p:spPr>
            <a:xfrm>
              <a:off x="673747" y="2316229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1417752" y="2292208"/>
              <a:ext cx="318655" cy="3200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161756" y="2292208"/>
              <a:ext cx="318655" cy="3200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850294" y="2275498"/>
              <a:ext cx="318655" cy="320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</a:p>
          </p:txBody>
        </p:sp>
      </p:grpSp>
      <p:sp>
        <p:nvSpPr>
          <p:cNvPr id="73" name="Snip and Round Single Corner Rectangle 72"/>
          <p:cNvSpPr/>
          <p:nvPr/>
        </p:nvSpPr>
        <p:spPr>
          <a:xfrm>
            <a:off x="5059536" y="2186730"/>
            <a:ext cx="3417570" cy="603993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TextBox 73"/>
          <p:cNvSpPr txBox="1"/>
          <p:nvPr/>
        </p:nvSpPr>
        <p:spPr>
          <a:xfrm>
            <a:off x="5229907" y="2179692"/>
            <a:ext cx="2999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Initial Graph Simplification</a:t>
            </a:r>
          </a:p>
        </p:txBody>
      </p:sp>
      <p:cxnSp>
        <p:nvCxnSpPr>
          <p:cNvPr id="80" name="Straight Arrow Connector 79"/>
          <p:cNvCxnSpPr>
            <a:stCxn id="21" idx="1"/>
            <a:endCxn id="16" idx="2"/>
          </p:cNvCxnSpPr>
          <p:nvPr/>
        </p:nvCxnSpPr>
        <p:spPr>
          <a:xfrm>
            <a:off x="1870487" y="1851774"/>
            <a:ext cx="0" cy="516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2"/>
            <a:endCxn id="6" idx="0"/>
          </p:cNvCxnSpPr>
          <p:nvPr/>
        </p:nvCxnSpPr>
        <p:spPr>
          <a:xfrm flipH="1">
            <a:off x="710999" y="2368612"/>
            <a:ext cx="1159488" cy="176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6" idx="2"/>
            <a:endCxn id="7" idx="0"/>
          </p:cNvCxnSpPr>
          <p:nvPr/>
        </p:nvCxnSpPr>
        <p:spPr>
          <a:xfrm flipH="1">
            <a:off x="1563988" y="2368612"/>
            <a:ext cx="306499" cy="176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6" idx="2"/>
            <a:endCxn id="8" idx="0"/>
          </p:cNvCxnSpPr>
          <p:nvPr/>
        </p:nvCxnSpPr>
        <p:spPr>
          <a:xfrm>
            <a:off x="1870487" y="2368612"/>
            <a:ext cx="531365" cy="176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2"/>
            <a:endCxn id="9" idx="0"/>
          </p:cNvCxnSpPr>
          <p:nvPr/>
        </p:nvCxnSpPr>
        <p:spPr>
          <a:xfrm>
            <a:off x="1870487" y="2368612"/>
            <a:ext cx="1399477" cy="164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" idx="4"/>
            <a:endCxn id="19" idx="3"/>
          </p:cNvCxnSpPr>
          <p:nvPr/>
        </p:nvCxnSpPr>
        <p:spPr>
          <a:xfrm>
            <a:off x="710998" y="2784933"/>
            <a:ext cx="1282988" cy="487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" idx="4"/>
            <a:endCxn id="19" idx="3"/>
          </p:cNvCxnSpPr>
          <p:nvPr/>
        </p:nvCxnSpPr>
        <p:spPr>
          <a:xfrm>
            <a:off x="1563987" y="2784933"/>
            <a:ext cx="429999" cy="487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" idx="4"/>
            <a:endCxn id="19" idx="3"/>
          </p:cNvCxnSpPr>
          <p:nvPr/>
        </p:nvCxnSpPr>
        <p:spPr>
          <a:xfrm flipH="1">
            <a:off x="1993986" y="2784933"/>
            <a:ext cx="407866" cy="487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" idx="4"/>
            <a:endCxn id="19" idx="3"/>
          </p:cNvCxnSpPr>
          <p:nvPr/>
        </p:nvCxnSpPr>
        <p:spPr>
          <a:xfrm flipH="1">
            <a:off x="1993986" y="2773503"/>
            <a:ext cx="1275978" cy="498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9" idx="1"/>
          </p:cNvCxnSpPr>
          <p:nvPr/>
        </p:nvCxnSpPr>
        <p:spPr>
          <a:xfrm flipH="1">
            <a:off x="1993986" y="3580966"/>
            <a:ext cx="1" cy="593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27" idx="0"/>
          </p:cNvCxnSpPr>
          <p:nvPr/>
        </p:nvCxnSpPr>
        <p:spPr>
          <a:xfrm flipH="1">
            <a:off x="713703" y="4151131"/>
            <a:ext cx="1296201" cy="243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28" idx="0"/>
          </p:cNvCxnSpPr>
          <p:nvPr/>
        </p:nvCxnSpPr>
        <p:spPr>
          <a:xfrm flipH="1">
            <a:off x="1563988" y="4151131"/>
            <a:ext cx="445916" cy="243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9" idx="0"/>
          </p:cNvCxnSpPr>
          <p:nvPr/>
        </p:nvCxnSpPr>
        <p:spPr>
          <a:xfrm>
            <a:off x="1993986" y="4151131"/>
            <a:ext cx="407867" cy="243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30" idx="0"/>
          </p:cNvCxnSpPr>
          <p:nvPr/>
        </p:nvCxnSpPr>
        <p:spPr>
          <a:xfrm>
            <a:off x="2009904" y="4151131"/>
            <a:ext cx="1260827" cy="243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7" idx="4"/>
            <a:endCxn id="35" idx="0"/>
          </p:cNvCxnSpPr>
          <p:nvPr/>
        </p:nvCxnSpPr>
        <p:spPr>
          <a:xfrm>
            <a:off x="713703" y="4663460"/>
            <a:ext cx="7454" cy="90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8" idx="4"/>
            <a:endCxn id="42" idx="0"/>
          </p:cNvCxnSpPr>
          <p:nvPr/>
        </p:nvCxnSpPr>
        <p:spPr>
          <a:xfrm>
            <a:off x="1563989" y="4634524"/>
            <a:ext cx="1937" cy="938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4"/>
            <a:endCxn id="43" idx="0"/>
          </p:cNvCxnSpPr>
          <p:nvPr/>
        </p:nvCxnSpPr>
        <p:spPr>
          <a:xfrm>
            <a:off x="2401853" y="4634524"/>
            <a:ext cx="4141" cy="927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0" idx="4"/>
            <a:endCxn id="44" idx="0"/>
          </p:cNvCxnSpPr>
          <p:nvPr/>
        </p:nvCxnSpPr>
        <p:spPr>
          <a:xfrm>
            <a:off x="3270731" y="4634524"/>
            <a:ext cx="15145" cy="925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 Diagonal Corner Rectangle 135"/>
          <p:cNvSpPr/>
          <p:nvPr/>
        </p:nvSpPr>
        <p:spPr>
          <a:xfrm>
            <a:off x="5865540" y="4284923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Contig</a:t>
            </a:r>
            <a:r>
              <a:rPr lang="en-US" sz="1350" dirty="0">
                <a:solidFill>
                  <a:schemeClr val="tx1"/>
                </a:solidFill>
              </a:rPr>
              <a:t> Sequences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5187416" y="4657612"/>
            <a:ext cx="3417570" cy="872276"/>
            <a:chOff x="472440" y="2324100"/>
            <a:chExt cx="3048000" cy="1142198"/>
          </a:xfrm>
        </p:grpSpPr>
        <p:grpSp>
          <p:nvGrpSpPr>
            <p:cNvPr id="138" name="Group 137"/>
            <p:cNvGrpSpPr/>
            <p:nvPr/>
          </p:nvGrpSpPr>
          <p:grpSpPr>
            <a:xfrm>
              <a:off x="692865" y="2809594"/>
              <a:ext cx="2592999" cy="320040"/>
              <a:chOff x="724038" y="2380170"/>
              <a:chExt cx="2592999" cy="32004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24038" y="238017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474834" y="238017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236608" y="238017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998382" y="238017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smtClean="0"/>
                  <a:t>n</a:t>
                </a:r>
                <a:endParaRPr lang="en-US" sz="1350" dirty="0"/>
              </a:p>
            </p:txBody>
          </p:sp>
        </p:grpSp>
        <p:sp>
          <p:nvSpPr>
            <p:cNvPr id="139" name="Snip and Round Single Corner Rectangle 138"/>
            <p:cNvSpPr/>
            <p:nvPr/>
          </p:nvSpPr>
          <p:spPr>
            <a:xfrm>
              <a:off x="472440" y="2354580"/>
              <a:ext cx="3048000" cy="1111718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8640" y="2324100"/>
              <a:ext cx="2675312" cy="39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Scaffolding</a:t>
              </a:r>
            </a:p>
          </p:txBody>
        </p:sp>
      </p:grpSp>
      <p:sp>
        <p:nvSpPr>
          <p:cNvPr id="145" name="Round Diagonal Corner Rectangle 144"/>
          <p:cNvSpPr/>
          <p:nvPr/>
        </p:nvSpPr>
        <p:spPr>
          <a:xfrm>
            <a:off x="5865541" y="5776736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Scaffolded</a:t>
            </a:r>
            <a:r>
              <a:rPr lang="en-US" sz="1350" dirty="0">
                <a:solidFill>
                  <a:schemeClr val="tx1"/>
                </a:solidFill>
              </a:rPr>
              <a:t> Sequences</a:t>
            </a:r>
          </a:p>
        </p:txBody>
      </p:sp>
      <p:cxnSp>
        <p:nvCxnSpPr>
          <p:cNvPr id="146" name="Straight Arrow Connector 145"/>
          <p:cNvCxnSpPr>
            <a:stCxn id="48" idx="4"/>
            <a:endCxn id="75" idx="0"/>
          </p:cNvCxnSpPr>
          <p:nvPr/>
        </p:nvCxnSpPr>
        <p:spPr>
          <a:xfrm flipH="1">
            <a:off x="5492679" y="2059346"/>
            <a:ext cx="1998" cy="443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49" idx="4"/>
            <a:endCxn id="76" idx="0"/>
          </p:cNvCxnSpPr>
          <p:nvPr/>
        </p:nvCxnSpPr>
        <p:spPr>
          <a:xfrm>
            <a:off x="6324772" y="2059346"/>
            <a:ext cx="2123" cy="429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0" idx="4"/>
            <a:endCxn id="77" idx="0"/>
          </p:cNvCxnSpPr>
          <p:nvPr/>
        </p:nvCxnSpPr>
        <p:spPr>
          <a:xfrm>
            <a:off x="7159048" y="2056035"/>
            <a:ext cx="2061" cy="432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51" idx="4"/>
            <a:endCxn id="78" idx="0"/>
          </p:cNvCxnSpPr>
          <p:nvPr/>
        </p:nvCxnSpPr>
        <p:spPr>
          <a:xfrm flipH="1">
            <a:off x="7933132" y="2092714"/>
            <a:ext cx="2464" cy="386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75" idx="4"/>
            <a:endCxn id="70" idx="3"/>
          </p:cNvCxnSpPr>
          <p:nvPr/>
        </p:nvCxnSpPr>
        <p:spPr>
          <a:xfrm>
            <a:off x="5492679" y="2689716"/>
            <a:ext cx="1202756" cy="259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76" idx="4"/>
            <a:endCxn id="70" idx="3"/>
          </p:cNvCxnSpPr>
          <p:nvPr/>
        </p:nvCxnSpPr>
        <p:spPr>
          <a:xfrm>
            <a:off x="6326894" y="2675690"/>
            <a:ext cx="368541" cy="273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77" idx="4"/>
            <a:endCxn id="70" idx="3"/>
          </p:cNvCxnSpPr>
          <p:nvPr/>
        </p:nvCxnSpPr>
        <p:spPr>
          <a:xfrm flipH="1">
            <a:off x="6695434" y="2675690"/>
            <a:ext cx="465674" cy="273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78" idx="4"/>
            <a:endCxn id="70" idx="3"/>
          </p:cNvCxnSpPr>
          <p:nvPr/>
        </p:nvCxnSpPr>
        <p:spPr>
          <a:xfrm flipH="1">
            <a:off x="6695435" y="2665932"/>
            <a:ext cx="1237697" cy="283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4759613" y="3091811"/>
            <a:ext cx="4445698" cy="300082"/>
            <a:chOff x="23241" y="3413760"/>
            <a:chExt cx="5927597" cy="400109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23241" y="3753540"/>
              <a:ext cx="5767959" cy="295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643865" y="3413760"/>
              <a:ext cx="130697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/>
                <a:t>Checkpoint</a:t>
              </a:r>
            </a:p>
          </p:txBody>
        </p:sp>
      </p:grpSp>
      <p:cxnSp>
        <p:nvCxnSpPr>
          <p:cNvPr id="186" name="Straight Arrow Connector 185"/>
          <p:cNvCxnSpPr>
            <a:stCxn id="70" idx="1"/>
            <a:endCxn id="65" idx="2"/>
          </p:cNvCxnSpPr>
          <p:nvPr/>
        </p:nvCxnSpPr>
        <p:spPr>
          <a:xfrm>
            <a:off x="6695435" y="3258124"/>
            <a:ext cx="3610" cy="458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65" idx="2"/>
            <a:endCxn id="66" idx="0"/>
          </p:cNvCxnSpPr>
          <p:nvPr/>
        </p:nvCxnSpPr>
        <p:spPr>
          <a:xfrm flipH="1">
            <a:off x="5539556" y="3716996"/>
            <a:ext cx="1159489" cy="45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65" idx="2"/>
            <a:endCxn id="67" idx="0"/>
          </p:cNvCxnSpPr>
          <p:nvPr/>
        </p:nvCxnSpPr>
        <p:spPr>
          <a:xfrm flipH="1">
            <a:off x="6392545" y="3716996"/>
            <a:ext cx="306500" cy="45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65" idx="2"/>
            <a:endCxn id="68" idx="0"/>
          </p:cNvCxnSpPr>
          <p:nvPr/>
        </p:nvCxnSpPr>
        <p:spPr>
          <a:xfrm>
            <a:off x="6699045" y="3716996"/>
            <a:ext cx="531364" cy="45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65" idx="2"/>
            <a:endCxn id="69" idx="0"/>
          </p:cNvCxnSpPr>
          <p:nvPr/>
        </p:nvCxnSpPr>
        <p:spPr>
          <a:xfrm>
            <a:off x="6699045" y="3716996"/>
            <a:ext cx="1399476" cy="35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66" idx="4"/>
            <a:endCxn id="64" idx="1"/>
          </p:cNvCxnSpPr>
          <p:nvPr/>
        </p:nvCxnSpPr>
        <p:spPr>
          <a:xfrm>
            <a:off x="5539556" y="3977622"/>
            <a:ext cx="1282987" cy="93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67" idx="4"/>
            <a:endCxn id="64" idx="1"/>
          </p:cNvCxnSpPr>
          <p:nvPr/>
        </p:nvCxnSpPr>
        <p:spPr>
          <a:xfrm>
            <a:off x="6392545" y="3977622"/>
            <a:ext cx="429998" cy="93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68" idx="4"/>
            <a:endCxn id="64" idx="1"/>
          </p:cNvCxnSpPr>
          <p:nvPr/>
        </p:nvCxnSpPr>
        <p:spPr>
          <a:xfrm flipH="1">
            <a:off x="6822542" y="3977622"/>
            <a:ext cx="407867" cy="93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69" idx="4"/>
            <a:endCxn id="64" idx="1"/>
          </p:cNvCxnSpPr>
          <p:nvPr/>
        </p:nvCxnSpPr>
        <p:spPr>
          <a:xfrm flipH="1">
            <a:off x="6822543" y="3967400"/>
            <a:ext cx="1275979" cy="10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4" idx="1"/>
            <a:endCxn id="136" idx="3"/>
          </p:cNvCxnSpPr>
          <p:nvPr/>
        </p:nvCxnSpPr>
        <p:spPr>
          <a:xfrm>
            <a:off x="6822542" y="4070992"/>
            <a:ext cx="0" cy="213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endCxn id="141" idx="0"/>
          </p:cNvCxnSpPr>
          <p:nvPr/>
        </p:nvCxnSpPr>
        <p:spPr>
          <a:xfrm flipH="1">
            <a:off x="5613214" y="4815297"/>
            <a:ext cx="1209328" cy="213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36" idx="1"/>
          </p:cNvCxnSpPr>
          <p:nvPr/>
        </p:nvCxnSpPr>
        <p:spPr>
          <a:xfrm flipH="1">
            <a:off x="6822542" y="4593532"/>
            <a:ext cx="1" cy="246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142" idx="0"/>
          </p:cNvCxnSpPr>
          <p:nvPr/>
        </p:nvCxnSpPr>
        <p:spPr>
          <a:xfrm flipH="1">
            <a:off x="6455044" y="4815297"/>
            <a:ext cx="367498" cy="213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endCxn id="143" idx="0"/>
          </p:cNvCxnSpPr>
          <p:nvPr/>
        </p:nvCxnSpPr>
        <p:spPr>
          <a:xfrm>
            <a:off x="6822542" y="4807464"/>
            <a:ext cx="486641" cy="2209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44" idx="0"/>
          </p:cNvCxnSpPr>
          <p:nvPr/>
        </p:nvCxnSpPr>
        <p:spPr>
          <a:xfrm>
            <a:off x="6844497" y="4815297"/>
            <a:ext cx="1318826" cy="213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41" idx="4"/>
            <a:endCxn id="139" idx="1"/>
          </p:cNvCxnSpPr>
          <p:nvPr/>
        </p:nvCxnSpPr>
        <p:spPr>
          <a:xfrm>
            <a:off x="5613214" y="5272783"/>
            <a:ext cx="1282988" cy="25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42" idx="4"/>
            <a:endCxn id="139" idx="1"/>
          </p:cNvCxnSpPr>
          <p:nvPr/>
        </p:nvCxnSpPr>
        <p:spPr>
          <a:xfrm>
            <a:off x="6455044" y="5272783"/>
            <a:ext cx="441158" cy="25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43" idx="4"/>
            <a:endCxn id="139" idx="1"/>
          </p:cNvCxnSpPr>
          <p:nvPr/>
        </p:nvCxnSpPr>
        <p:spPr>
          <a:xfrm flipH="1">
            <a:off x="6896201" y="5272783"/>
            <a:ext cx="412982" cy="25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44" idx="4"/>
            <a:endCxn id="139" idx="1"/>
          </p:cNvCxnSpPr>
          <p:nvPr/>
        </p:nvCxnSpPr>
        <p:spPr>
          <a:xfrm flipH="1">
            <a:off x="6896202" y="5272783"/>
            <a:ext cx="1267121" cy="25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6897893" y="5517319"/>
            <a:ext cx="1" cy="246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4807" y="414023"/>
            <a:ext cx="10515600" cy="1013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Omega3 Framework(MPI)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3723012" y="1474422"/>
            <a:ext cx="401344" cy="1986023"/>
            <a:chOff x="5546629" y="878628"/>
            <a:chExt cx="304800" cy="2515206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5699029" y="878628"/>
              <a:ext cx="731" cy="25152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546629" y="880457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546629" y="3390371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5400000">
            <a:off x="3125869" y="2306465"/>
            <a:ext cx="21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 Implementation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285201" y="2068530"/>
            <a:ext cx="3417570" cy="1034415"/>
            <a:chOff x="472440" y="2324100"/>
            <a:chExt cx="3048000" cy="1379220"/>
          </a:xfrm>
        </p:grpSpPr>
        <p:grpSp>
          <p:nvGrpSpPr>
            <p:cNvPr id="129" name="Group 128"/>
            <p:cNvGrpSpPr/>
            <p:nvPr/>
          </p:nvGrpSpPr>
          <p:grpSpPr>
            <a:xfrm>
              <a:off x="692865" y="2944024"/>
              <a:ext cx="2600898" cy="335280"/>
              <a:chOff x="724038" y="2514600"/>
              <a:chExt cx="2600898" cy="335280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724038" y="252984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</a:t>
                </a: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484786" y="252984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232045" y="252984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006281" y="251460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smtClean="0"/>
                  <a:t>n</a:t>
                </a:r>
                <a:endParaRPr lang="en-US" sz="1350" dirty="0"/>
              </a:p>
            </p:txBody>
          </p:sp>
        </p:grpSp>
        <p:sp>
          <p:nvSpPr>
            <p:cNvPr id="130" name="Snip and Round Single Corner Rectangle 129"/>
            <p:cNvSpPr/>
            <p:nvPr/>
          </p:nvSpPr>
          <p:spPr>
            <a:xfrm>
              <a:off x="472440" y="2354580"/>
              <a:ext cx="3048000" cy="1348740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8640" y="2324100"/>
              <a:ext cx="267531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Contained Read Removal</a:t>
              </a:r>
            </a:p>
          </p:txBody>
        </p:sp>
      </p:grpSp>
      <p:sp>
        <p:nvSpPr>
          <p:cNvPr id="136" name="Round Diagonal Corner Rectangle 135"/>
          <p:cNvSpPr/>
          <p:nvPr/>
        </p:nvSpPr>
        <p:spPr>
          <a:xfrm>
            <a:off x="1036984" y="3272355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Non Contained Reads</a:t>
            </a:r>
          </a:p>
        </p:txBody>
      </p:sp>
      <p:sp>
        <p:nvSpPr>
          <p:cNvPr id="137" name="Round Diagonal Corner Rectangle 136"/>
          <p:cNvSpPr/>
          <p:nvPr/>
        </p:nvSpPr>
        <p:spPr>
          <a:xfrm>
            <a:off x="913484" y="1543164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Load Reads</a:t>
            </a:r>
          </a:p>
        </p:txBody>
      </p:sp>
      <p:sp>
        <p:nvSpPr>
          <p:cNvPr id="138" name="Oval 137"/>
          <p:cNvSpPr/>
          <p:nvPr/>
        </p:nvSpPr>
        <p:spPr>
          <a:xfrm>
            <a:off x="527042" y="4394494"/>
            <a:ext cx="373322" cy="268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1385343" y="4394494"/>
            <a:ext cx="357292" cy="24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140" name="Oval 139"/>
          <p:cNvSpPr/>
          <p:nvPr/>
        </p:nvSpPr>
        <p:spPr>
          <a:xfrm>
            <a:off x="2223207" y="4394494"/>
            <a:ext cx="357292" cy="24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141" name="Oval 140"/>
          <p:cNvSpPr/>
          <p:nvPr/>
        </p:nvSpPr>
        <p:spPr>
          <a:xfrm>
            <a:off x="3092085" y="4394494"/>
            <a:ext cx="357292" cy="24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n</a:t>
            </a:r>
            <a:endParaRPr lang="en-US" sz="1350" dirty="0"/>
          </a:p>
        </p:txBody>
      </p:sp>
      <p:sp>
        <p:nvSpPr>
          <p:cNvPr id="142" name="Snip and Round Single Corner Rectangle 141"/>
          <p:cNvSpPr/>
          <p:nvPr/>
        </p:nvSpPr>
        <p:spPr>
          <a:xfrm>
            <a:off x="285201" y="3763826"/>
            <a:ext cx="3417570" cy="118872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TextBox 142"/>
          <p:cNvSpPr txBox="1"/>
          <p:nvPr/>
        </p:nvSpPr>
        <p:spPr>
          <a:xfrm>
            <a:off x="370641" y="3786034"/>
            <a:ext cx="2999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Edge Construction and Transitive Edge Removal</a:t>
            </a:r>
          </a:p>
        </p:txBody>
      </p:sp>
      <p:sp>
        <p:nvSpPr>
          <p:cNvPr id="144" name="Round Diagonal Corner Rectangle 143"/>
          <p:cNvSpPr/>
          <p:nvPr/>
        </p:nvSpPr>
        <p:spPr>
          <a:xfrm>
            <a:off x="285201" y="5246200"/>
            <a:ext cx="3417570" cy="614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24428" y="5573080"/>
            <a:ext cx="593457" cy="217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</a:t>
            </a:r>
            <a:r>
              <a:rPr lang="en-US" sz="1350" baseline="-25000" dirty="0"/>
              <a:t>S1</a:t>
            </a:r>
          </a:p>
        </p:txBody>
      </p:sp>
      <p:sp>
        <p:nvSpPr>
          <p:cNvPr id="146" name="Oval 145"/>
          <p:cNvSpPr/>
          <p:nvPr/>
        </p:nvSpPr>
        <p:spPr>
          <a:xfrm>
            <a:off x="1271694" y="5573080"/>
            <a:ext cx="588463" cy="22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G</a:t>
            </a:r>
            <a:r>
              <a:rPr lang="en-US" sz="1350" baseline="-25000" dirty="0" smtClean="0"/>
              <a:t>S2</a:t>
            </a:r>
            <a:endParaRPr lang="en-US" sz="1350" baseline="-25000" dirty="0"/>
          </a:p>
        </p:txBody>
      </p:sp>
      <p:sp>
        <p:nvSpPr>
          <p:cNvPr id="147" name="Oval 146"/>
          <p:cNvSpPr/>
          <p:nvPr/>
        </p:nvSpPr>
        <p:spPr>
          <a:xfrm>
            <a:off x="2113966" y="5561650"/>
            <a:ext cx="584055" cy="23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G</a:t>
            </a:r>
            <a:r>
              <a:rPr lang="en-US" sz="1350" baseline="-25000" dirty="0" smtClean="0"/>
              <a:t>S3</a:t>
            </a:r>
            <a:endParaRPr lang="en-US" sz="1350" baseline="-25000" dirty="0"/>
          </a:p>
        </p:txBody>
      </p:sp>
      <p:sp>
        <p:nvSpPr>
          <p:cNvPr id="148" name="Oval 147"/>
          <p:cNvSpPr/>
          <p:nvPr/>
        </p:nvSpPr>
        <p:spPr>
          <a:xfrm>
            <a:off x="2978725" y="5559633"/>
            <a:ext cx="614302" cy="22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 smtClean="0"/>
              <a:t>G</a:t>
            </a:r>
            <a:r>
              <a:rPr lang="en-US" sz="1350" baseline="-25000" dirty="0" err="1" smtClean="0"/>
              <a:t>Sn</a:t>
            </a:r>
            <a:endParaRPr lang="en-US" sz="1350" baseline="-2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70641" y="5246200"/>
            <a:ext cx="2999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Overlap Sub-Graphs</a:t>
            </a:r>
          </a:p>
        </p:txBody>
      </p:sp>
      <p:sp>
        <p:nvSpPr>
          <p:cNvPr id="150" name="Round Diagonal Corner Rectangle 149"/>
          <p:cNvSpPr/>
          <p:nvPr/>
        </p:nvSpPr>
        <p:spPr>
          <a:xfrm>
            <a:off x="5059536" y="1514857"/>
            <a:ext cx="3417570" cy="614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5203919" y="1841737"/>
            <a:ext cx="581516" cy="21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</a:t>
            </a:r>
            <a:r>
              <a:rPr lang="en-US" sz="1350" baseline="-25000" dirty="0"/>
              <a:t>S1</a:t>
            </a:r>
          </a:p>
        </p:txBody>
      </p:sp>
      <p:sp>
        <p:nvSpPr>
          <p:cNvPr id="152" name="Oval 151"/>
          <p:cNvSpPr/>
          <p:nvPr/>
        </p:nvSpPr>
        <p:spPr>
          <a:xfrm>
            <a:off x="6032744" y="1841737"/>
            <a:ext cx="584055" cy="21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G</a:t>
            </a:r>
            <a:r>
              <a:rPr lang="en-US" sz="1350" baseline="-25000" dirty="0" smtClean="0"/>
              <a:t>S2</a:t>
            </a:r>
            <a:endParaRPr lang="en-US" sz="1350" baseline="-25000" dirty="0"/>
          </a:p>
        </p:txBody>
      </p:sp>
      <p:sp>
        <p:nvSpPr>
          <p:cNvPr id="153" name="Oval 152"/>
          <p:cNvSpPr/>
          <p:nvPr/>
        </p:nvSpPr>
        <p:spPr>
          <a:xfrm>
            <a:off x="6870608" y="1830307"/>
            <a:ext cx="576880" cy="22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G</a:t>
            </a:r>
            <a:r>
              <a:rPr lang="en-US" sz="1350" baseline="-25000" dirty="0" smtClean="0"/>
              <a:t>S3</a:t>
            </a:r>
            <a:endParaRPr lang="en-US" sz="1350" baseline="-25000" dirty="0"/>
          </a:p>
        </p:txBody>
      </p:sp>
      <p:sp>
        <p:nvSpPr>
          <p:cNvPr id="154" name="Oval 153"/>
          <p:cNvSpPr/>
          <p:nvPr/>
        </p:nvSpPr>
        <p:spPr>
          <a:xfrm>
            <a:off x="7638983" y="1841736"/>
            <a:ext cx="593225" cy="250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 smtClean="0"/>
              <a:t>G</a:t>
            </a:r>
            <a:r>
              <a:rPr lang="en-US" sz="1350" baseline="-25000" dirty="0" err="1" smtClean="0"/>
              <a:t>Sn</a:t>
            </a:r>
            <a:endParaRPr lang="en-US" sz="1350" baseline="-25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44976" y="1514857"/>
            <a:ext cx="2999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Overlap Sub-Graphs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176903" y="5652352"/>
            <a:ext cx="4565426" cy="300082"/>
            <a:chOff x="-136397" y="3413760"/>
            <a:chExt cx="6087235" cy="400109"/>
          </a:xfrm>
        </p:grpSpPr>
        <p:cxnSp>
          <p:nvCxnSpPr>
            <p:cNvPr id="157" name="Straight Connector 156"/>
            <p:cNvCxnSpPr/>
            <p:nvPr/>
          </p:nvCxnSpPr>
          <p:spPr>
            <a:xfrm flipV="1">
              <a:off x="-136397" y="3753540"/>
              <a:ext cx="5927597" cy="295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4643865" y="3413760"/>
              <a:ext cx="130697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/>
                <a:t>Checkpoint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76903" y="3418278"/>
            <a:ext cx="4445698" cy="300082"/>
            <a:chOff x="23241" y="3413760"/>
            <a:chExt cx="5927597" cy="400109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23241" y="3753540"/>
              <a:ext cx="5767959" cy="295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4643865" y="3413760"/>
              <a:ext cx="130697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/>
                <a:t>Checkpoint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360910" y="3752728"/>
            <a:ext cx="2916257" cy="224894"/>
            <a:chOff x="724038" y="2514600"/>
            <a:chExt cx="2600898" cy="335280"/>
          </a:xfrm>
        </p:grpSpPr>
        <p:sp>
          <p:nvSpPr>
            <p:cNvPr id="163" name="Oval 162"/>
            <p:cNvSpPr/>
            <p:nvPr/>
          </p:nvSpPr>
          <p:spPr>
            <a:xfrm>
              <a:off x="724038" y="2529840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1484786" y="2529840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2232045" y="2529840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3006281" y="2514600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/>
                <a:t>n</a:t>
              </a:r>
              <a:endParaRPr lang="en-US" sz="1350" dirty="0"/>
            </a:p>
          </p:txBody>
        </p:sp>
      </p:grpSp>
      <p:sp>
        <p:nvSpPr>
          <p:cNvPr id="167" name="Snip and Round Single Corner Rectangle 166"/>
          <p:cNvSpPr/>
          <p:nvPr/>
        </p:nvSpPr>
        <p:spPr>
          <a:xfrm>
            <a:off x="5113757" y="3460445"/>
            <a:ext cx="3417570" cy="610547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8" name="TextBox 167"/>
          <p:cNvSpPr txBox="1"/>
          <p:nvPr/>
        </p:nvSpPr>
        <p:spPr>
          <a:xfrm>
            <a:off x="5199198" y="3416914"/>
            <a:ext cx="2999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Graph Simplification</a:t>
            </a:r>
          </a:p>
        </p:txBody>
      </p:sp>
      <p:sp>
        <p:nvSpPr>
          <p:cNvPr id="169" name="Round Diagonal Corner Rectangle 168"/>
          <p:cNvSpPr/>
          <p:nvPr/>
        </p:nvSpPr>
        <p:spPr>
          <a:xfrm>
            <a:off x="5738432" y="2949514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Simplified Graph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5314033" y="2479062"/>
            <a:ext cx="2797745" cy="210654"/>
            <a:chOff x="673747" y="2275498"/>
            <a:chExt cx="2495202" cy="360771"/>
          </a:xfrm>
        </p:grpSpPr>
        <p:sp>
          <p:nvSpPr>
            <p:cNvPr id="171" name="Oval 170"/>
            <p:cNvSpPr/>
            <p:nvPr/>
          </p:nvSpPr>
          <p:spPr>
            <a:xfrm>
              <a:off x="673747" y="2316229"/>
              <a:ext cx="318655" cy="3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sp>
          <p:nvSpPr>
            <p:cNvPr id="172" name="Oval 171"/>
            <p:cNvSpPr/>
            <p:nvPr/>
          </p:nvSpPr>
          <p:spPr>
            <a:xfrm>
              <a:off x="1417752" y="2292208"/>
              <a:ext cx="318655" cy="3200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2161756" y="2292208"/>
              <a:ext cx="318655" cy="3200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</a:p>
          </p:txBody>
        </p:sp>
        <p:sp>
          <p:nvSpPr>
            <p:cNvPr id="174" name="Oval 173"/>
            <p:cNvSpPr/>
            <p:nvPr/>
          </p:nvSpPr>
          <p:spPr>
            <a:xfrm>
              <a:off x="2850294" y="2275498"/>
              <a:ext cx="318655" cy="320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</a:p>
          </p:txBody>
        </p:sp>
      </p:grpSp>
      <p:sp>
        <p:nvSpPr>
          <p:cNvPr id="175" name="Snip and Round Single Corner Rectangle 174"/>
          <p:cNvSpPr/>
          <p:nvPr/>
        </p:nvSpPr>
        <p:spPr>
          <a:xfrm>
            <a:off x="5059536" y="2186730"/>
            <a:ext cx="3417570" cy="603993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6" name="TextBox 175"/>
          <p:cNvSpPr txBox="1"/>
          <p:nvPr/>
        </p:nvSpPr>
        <p:spPr>
          <a:xfrm>
            <a:off x="5229907" y="2179692"/>
            <a:ext cx="2999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Initial Graph Simplification</a:t>
            </a:r>
          </a:p>
        </p:txBody>
      </p:sp>
      <p:cxnSp>
        <p:nvCxnSpPr>
          <p:cNvPr id="177" name="Straight Arrow Connector 176"/>
          <p:cNvCxnSpPr>
            <a:stCxn id="147" idx="1"/>
            <a:endCxn id="142" idx="2"/>
          </p:cNvCxnSpPr>
          <p:nvPr/>
        </p:nvCxnSpPr>
        <p:spPr>
          <a:xfrm>
            <a:off x="1870487" y="1851774"/>
            <a:ext cx="0" cy="516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42" idx="2"/>
            <a:endCxn id="132" idx="0"/>
          </p:cNvCxnSpPr>
          <p:nvPr/>
        </p:nvCxnSpPr>
        <p:spPr>
          <a:xfrm flipH="1">
            <a:off x="710999" y="2368612"/>
            <a:ext cx="1159488" cy="176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42" idx="2"/>
            <a:endCxn id="133" idx="0"/>
          </p:cNvCxnSpPr>
          <p:nvPr/>
        </p:nvCxnSpPr>
        <p:spPr>
          <a:xfrm flipH="1">
            <a:off x="1563988" y="2368612"/>
            <a:ext cx="306499" cy="176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42" idx="2"/>
            <a:endCxn id="134" idx="0"/>
          </p:cNvCxnSpPr>
          <p:nvPr/>
        </p:nvCxnSpPr>
        <p:spPr>
          <a:xfrm>
            <a:off x="1870487" y="2368612"/>
            <a:ext cx="531365" cy="176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42" idx="2"/>
            <a:endCxn id="135" idx="0"/>
          </p:cNvCxnSpPr>
          <p:nvPr/>
        </p:nvCxnSpPr>
        <p:spPr>
          <a:xfrm>
            <a:off x="1870487" y="2368612"/>
            <a:ext cx="1399477" cy="164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32" idx="4"/>
            <a:endCxn id="145" idx="3"/>
          </p:cNvCxnSpPr>
          <p:nvPr/>
        </p:nvCxnSpPr>
        <p:spPr>
          <a:xfrm>
            <a:off x="710998" y="2784933"/>
            <a:ext cx="1282988" cy="487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33" idx="4"/>
            <a:endCxn id="145" idx="3"/>
          </p:cNvCxnSpPr>
          <p:nvPr/>
        </p:nvCxnSpPr>
        <p:spPr>
          <a:xfrm>
            <a:off x="1563987" y="2784933"/>
            <a:ext cx="429999" cy="487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4" idx="4"/>
            <a:endCxn id="145" idx="3"/>
          </p:cNvCxnSpPr>
          <p:nvPr/>
        </p:nvCxnSpPr>
        <p:spPr>
          <a:xfrm flipH="1">
            <a:off x="1993986" y="2784933"/>
            <a:ext cx="407866" cy="487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35" idx="4"/>
            <a:endCxn id="145" idx="3"/>
          </p:cNvCxnSpPr>
          <p:nvPr/>
        </p:nvCxnSpPr>
        <p:spPr>
          <a:xfrm flipH="1">
            <a:off x="1993986" y="2773503"/>
            <a:ext cx="1275978" cy="498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45" idx="1"/>
          </p:cNvCxnSpPr>
          <p:nvPr/>
        </p:nvCxnSpPr>
        <p:spPr>
          <a:xfrm flipH="1">
            <a:off x="1993986" y="3580966"/>
            <a:ext cx="1" cy="593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53" idx="0"/>
          </p:cNvCxnSpPr>
          <p:nvPr/>
        </p:nvCxnSpPr>
        <p:spPr>
          <a:xfrm flipH="1">
            <a:off x="713703" y="4151131"/>
            <a:ext cx="1296201" cy="243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54" idx="0"/>
          </p:cNvCxnSpPr>
          <p:nvPr/>
        </p:nvCxnSpPr>
        <p:spPr>
          <a:xfrm flipH="1">
            <a:off x="1563988" y="4151131"/>
            <a:ext cx="445916" cy="243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55" idx="0"/>
          </p:cNvCxnSpPr>
          <p:nvPr/>
        </p:nvCxnSpPr>
        <p:spPr>
          <a:xfrm>
            <a:off x="1993986" y="4151131"/>
            <a:ext cx="407867" cy="243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56" idx="0"/>
          </p:cNvCxnSpPr>
          <p:nvPr/>
        </p:nvCxnSpPr>
        <p:spPr>
          <a:xfrm>
            <a:off x="2009904" y="4151131"/>
            <a:ext cx="1260827" cy="243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53" idx="4"/>
            <a:endCxn id="161" idx="0"/>
          </p:cNvCxnSpPr>
          <p:nvPr/>
        </p:nvCxnSpPr>
        <p:spPr>
          <a:xfrm>
            <a:off x="713703" y="4663460"/>
            <a:ext cx="7454" cy="90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54" idx="4"/>
            <a:endCxn id="168" idx="0"/>
          </p:cNvCxnSpPr>
          <p:nvPr/>
        </p:nvCxnSpPr>
        <p:spPr>
          <a:xfrm>
            <a:off x="1563989" y="4634524"/>
            <a:ext cx="1937" cy="938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5" idx="4"/>
            <a:endCxn id="169" idx="0"/>
          </p:cNvCxnSpPr>
          <p:nvPr/>
        </p:nvCxnSpPr>
        <p:spPr>
          <a:xfrm>
            <a:off x="2401853" y="4634524"/>
            <a:ext cx="4141" cy="927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6" idx="4"/>
            <a:endCxn id="170" idx="0"/>
          </p:cNvCxnSpPr>
          <p:nvPr/>
        </p:nvCxnSpPr>
        <p:spPr>
          <a:xfrm>
            <a:off x="3270731" y="4634524"/>
            <a:ext cx="15145" cy="925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 Diagonal Corner Rectangle 194"/>
          <p:cNvSpPr/>
          <p:nvPr/>
        </p:nvSpPr>
        <p:spPr>
          <a:xfrm>
            <a:off x="5865540" y="4284923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Contig</a:t>
            </a:r>
            <a:r>
              <a:rPr lang="en-US" sz="1350" dirty="0">
                <a:solidFill>
                  <a:schemeClr val="tx1"/>
                </a:solidFill>
              </a:rPr>
              <a:t> Sequences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5187416" y="4657612"/>
            <a:ext cx="3417570" cy="872276"/>
            <a:chOff x="472440" y="2324100"/>
            <a:chExt cx="3048000" cy="1142198"/>
          </a:xfrm>
        </p:grpSpPr>
        <p:grpSp>
          <p:nvGrpSpPr>
            <p:cNvPr id="197" name="Group 196"/>
            <p:cNvGrpSpPr/>
            <p:nvPr/>
          </p:nvGrpSpPr>
          <p:grpSpPr>
            <a:xfrm>
              <a:off x="692865" y="2809594"/>
              <a:ext cx="2592999" cy="320040"/>
              <a:chOff x="724038" y="2380170"/>
              <a:chExt cx="2592999" cy="320040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724038" y="238017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</a:t>
                </a: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474834" y="238017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236608" y="238017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998382" y="2380170"/>
                <a:ext cx="318655" cy="32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smtClean="0"/>
                  <a:t>n</a:t>
                </a:r>
                <a:endParaRPr lang="en-US" sz="1350" dirty="0"/>
              </a:p>
            </p:txBody>
          </p:sp>
        </p:grpSp>
        <p:sp>
          <p:nvSpPr>
            <p:cNvPr id="198" name="Snip and Round Single Corner Rectangle 197"/>
            <p:cNvSpPr/>
            <p:nvPr/>
          </p:nvSpPr>
          <p:spPr>
            <a:xfrm>
              <a:off x="472440" y="2354580"/>
              <a:ext cx="3048000" cy="1111718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8640" y="2324100"/>
              <a:ext cx="2675312" cy="39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Scaffolding</a:t>
              </a:r>
            </a:p>
          </p:txBody>
        </p:sp>
      </p:grpSp>
      <p:sp>
        <p:nvSpPr>
          <p:cNvPr id="204" name="Round Diagonal Corner Rectangle 203"/>
          <p:cNvSpPr/>
          <p:nvPr/>
        </p:nvSpPr>
        <p:spPr>
          <a:xfrm>
            <a:off x="5865541" y="5776736"/>
            <a:ext cx="1914005" cy="30861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Scaffolded</a:t>
            </a:r>
            <a:r>
              <a:rPr lang="en-US" sz="1350" dirty="0">
                <a:solidFill>
                  <a:schemeClr val="tx1"/>
                </a:solidFill>
              </a:rPr>
              <a:t> Sequences</a:t>
            </a:r>
          </a:p>
        </p:txBody>
      </p:sp>
      <p:cxnSp>
        <p:nvCxnSpPr>
          <p:cNvPr id="205" name="Straight Arrow Connector 204"/>
          <p:cNvCxnSpPr>
            <a:stCxn id="174" idx="4"/>
            <a:endCxn id="201" idx="0"/>
          </p:cNvCxnSpPr>
          <p:nvPr/>
        </p:nvCxnSpPr>
        <p:spPr>
          <a:xfrm flipH="1">
            <a:off x="5492679" y="2059346"/>
            <a:ext cx="1998" cy="443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75" idx="4"/>
            <a:endCxn id="202" idx="0"/>
          </p:cNvCxnSpPr>
          <p:nvPr/>
        </p:nvCxnSpPr>
        <p:spPr>
          <a:xfrm>
            <a:off x="6324772" y="2059346"/>
            <a:ext cx="2123" cy="429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6" idx="4"/>
            <a:endCxn id="203" idx="0"/>
          </p:cNvCxnSpPr>
          <p:nvPr/>
        </p:nvCxnSpPr>
        <p:spPr>
          <a:xfrm>
            <a:off x="7159048" y="2056035"/>
            <a:ext cx="2061" cy="432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77" idx="4"/>
            <a:endCxn id="204" idx="0"/>
          </p:cNvCxnSpPr>
          <p:nvPr/>
        </p:nvCxnSpPr>
        <p:spPr>
          <a:xfrm flipH="1">
            <a:off x="7933132" y="2092714"/>
            <a:ext cx="2464" cy="386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1" idx="4"/>
            <a:endCxn id="196" idx="3"/>
          </p:cNvCxnSpPr>
          <p:nvPr/>
        </p:nvCxnSpPr>
        <p:spPr>
          <a:xfrm>
            <a:off x="5492679" y="2689716"/>
            <a:ext cx="1202756" cy="259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2" idx="4"/>
            <a:endCxn id="196" idx="3"/>
          </p:cNvCxnSpPr>
          <p:nvPr/>
        </p:nvCxnSpPr>
        <p:spPr>
          <a:xfrm>
            <a:off x="6326894" y="2675690"/>
            <a:ext cx="368541" cy="273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3" idx="4"/>
            <a:endCxn id="196" idx="3"/>
          </p:cNvCxnSpPr>
          <p:nvPr/>
        </p:nvCxnSpPr>
        <p:spPr>
          <a:xfrm flipH="1">
            <a:off x="6695434" y="2675690"/>
            <a:ext cx="465674" cy="273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4" idx="4"/>
            <a:endCxn id="196" idx="3"/>
          </p:cNvCxnSpPr>
          <p:nvPr/>
        </p:nvCxnSpPr>
        <p:spPr>
          <a:xfrm flipH="1">
            <a:off x="6695435" y="2665932"/>
            <a:ext cx="1237697" cy="283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4759613" y="3091811"/>
            <a:ext cx="4445698" cy="300082"/>
            <a:chOff x="23241" y="3413760"/>
            <a:chExt cx="5927597" cy="400109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23241" y="3753540"/>
              <a:ext cx="5767959" cy="295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4643865" y="3413760"/>
              <a:ext cx="130697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/>
                <a:t>Checkpoint</a:t>
              </a:r>
            </a:p>
          </p:txBody>
        </p:sp>
      </p:grpSp>
      <p:cxnSp>
        <p:nvCxnSpPr>
          <p:cNvPr id="216" name="Straight Arrow Connector 215"/>
          <p:cNvCxnSpPr>
            <a:stCxn id="196" idx="1"/>
            <a:endCxn id="191" idx="2"/>
          </p:cNvCxnSpPr>
          <p:nvPr/>
        </p:nvCxnSpPr>
        <p:spPr>
          <a:xfrm>
            <a:off x="6695435" y="3258124"/>
            <a:ext cx="3610" cy="458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91" idx="2"/>
            <a:endCxn id="192" idx="0"/>
          </p:cNvCxnSpPr>
          <p:nvPr/>
        </p:nvCxnSpPr>
        <p:spPr>
          <a:xfrm flipH="1">
            <a:off x="5539556" y="3716996"/>
            <a:ext cx="1159489" cy="45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91" idx="2"/>
            <a:endCxn id="193" idx="0"/>
          </p:cNvCxnSpPr>
          <p:nvPr/>
        </p:nvCxnSpPr>
        <p:spPr>
          <a:xfrm flipH="1">
            <a:off x="6392545" y="3716996"/>
            <a:ext cx="306500" cy="45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91" idx="2"/>
            <a:endCxn id="194" idx="0"/>
          </p:cNvCxnSpPr>
          <p:nvPr/>
        </p:nvCxnSpPr>
        <p:spPr>
          <a:xfrm>
            <a:off x="6699045" y="3716996"/>
            <a:ext cx="531364" cy="45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91" idx="2"/>
            <a:endCxn id="195" idx="0"/>
          </p:cNvCxnSpPr>
          <p:nvPr/>
        </p:nvCxnSpPr>
        <p:spPr>
          <a:xfrm>
            <a:off x="6699045" y="3716996"/>
            <a:ext cx="1399476" cy="35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92" idx="4"/>
            <a:endCxn id="190" idx="1"/>
          </p:cNvCxnSpPr>
          <p:nvPr/>
        </p:nvCxnSpPr>
        <p:spPr>
          <a:xfrm>
            <a:off x="5539556" y="3977622"/>
            <a:ext cx="1282987" cy="93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3" idx="4"/>
            <a:endCxn id="190" idx="1"/>
          </p:cNvCxnSpPr>
          <p:nvPr/>
        </p:nvCxnSpPr>
        <p:spPr>
          <a:xfrm>
            <a:off x="6392545" y="3977622"/>
            <a:ext cx="429998" cy="93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94" idx="4"/>
            <a:endCxn id="190" idx="1"/>
          </p:cNvCxnSpPr>
          <p:nvPr/>
        </p:nvCxnSpPr>
        <p:spPr>
          <a:xfrm flipH="1">
            <a:off x="6822542" y="3977622"/>
            <a:ext cx="407867" cy="93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95" idx="4"/>
            <a:endCxn id="190" idx="1"/>
          </p:cNvCxnSpPr>
          <p:nvPr/>
        </p:nvCxnSpPr>
        <p:spPr>
          <a:xfrm flipH="1">
            <a:off x="6822543" y="3967400"/>
            <a:ext cx="1275979" cy="10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90" idx="1"/>
          </p:cNvCxnSpPr>
          <p:nvPr/>
        </p:nvCxnSpPr>
        <p:spPr>
          <a:xfrm>
            <a:off x="6822542" y="4070992"/>
            <a:ext cx="0" cy="213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5613214" y="4815297"/>
            <a:ext cx="1209328" cy="213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6822542" y="4593532"/>
            <a:ext cx="1" cy="246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6455044" y="4815297"/>
            <a:ext cx="367498" cy="213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822542" y="4807464"/>
            <a:ext cx="486641" cy="2209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6844497" y="4815297"/>
            <a:ext cx="1318826" cy="213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5613214" y="5272783"/>
            <a:ext cx="1282988" cy="25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455044" y="5272783"/>
            <a:ext cx="441158" cy="25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896201" y="5272783"/>
            <a:ext cx="412982" cy="25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896202" y="5272783"/>
            <a:ext cx="1267121" cy="25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897893" y="5517319"/>
            <a:ext cx="1" cy="246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727495" y="3738007"/>
            <a:ext cx="401344" cy="1986023"/>
            <a:chOff x="5546629" y="878628"/>
            <a:chExt cx="304800" cy="2515206"/>
          </a:xfrm>
        </p:grpSpPr>
        <p:cxnSp>
          <p:nvCxnSpPr>
            <p:cNvPr id="237" name="Straight Arrow Connector 236"/>
            <p:cNvCxnSpPr/>
            <p:nvPr/>
          </p:nvCxnSpPr>
          <p:spPr>
            <a:xfrm>
              <a:off x="5699029" y="878628"/>
              <a:ext cx="731" cy="25152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5546629" y="880457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5546629" y="3390371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TextBox 239"/>
          <p:cNvSpPr txBox="1"/>
          <p:nvPr/>
        </p:nvSpPr>
        <p:spPr>
          <a:xfrm rot="5400000">
            <a:off x="3130352" y="4570050"/>
            <a:ext cx="21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 Implementation</a:t>
            </a:r>
            <a:endParaRPr lang="en-US" dirty="0"/>
          </a:p>
        </p:txBody>
      </p:sp>
      <p:grpSp>
        <p:nvGrpSpPr>
          <p:cNvPr id="241" name="Group 240"/>
          <p:cNvGrpSpPr/>
          <p:nvPr/>
        </p:nvGrpSpPr>
        <p:grpSpPr>
          <a:xfrm>
            <a:off x="8367265" y="1410096"/>
            <a:ext cx="401344" cy="1773089"/>
            <a:chOff x="5546629" y="878628"/>
            <a:chExt cx="304800" cy="2515206"/>
          </a:xfrm>
        </p:grpSpPr>
        <p:cxnSp>
          <p:nvCxnSpPr>
            <p:cNvPr id="242" name="Straight Arrow Connector 241"/>
            <p:cNvCxnSpPr/>
            <p:nvPr/>
          </p:nvCxnSpPr>
          <p:spPr>
            <a:xfrm>
              <a:off x="5699029" y="878628"/>
              <a:ext cx="731" cy="25152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5546629" y="880457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5546629" y="3390371"/>
              <a:ext cx="3048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 rot="5400000">
            <a:off x="7859132" y="2006610"/>
            <a:ext cx="193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MPI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0659" y="217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Omega3 MPI Versions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0659" y="1771369"/>
            <a:ext cx="8413376" cy="4750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Multi-threaded Omega3</a:t>
            </a:r>
          </a:p>
          <a:p>
            <a:pPr lvl="1"/>
            <a:r>
              <a:rPr lang="en-US" dirty="0" smtClean="0"/>
              <a:t>Can run within memory limit of : read disk size + 1GB/thread</a:t>
            </a:r>
          </a:p>
          <a:p>
            <a:pPr lvl="1"/>
            <a:r>
              <a:rPr lang="en-US" dirty="0" smtClean="0"/>
              <a:t>Slow on large datasets</a:t>
            </a:r>
          </a:p>
          <a:p>
            <a:r>
              <a:rPr lang="en-US" dirty="0" smtClean="0"/>
              <a:t>MPI High Memory </a:t>
            </a:r>
          </a:p>
          <a:p>
            <a:pPr lvl="1"/>
            <a:r>
              <a:rPr lang="en-US" dirty="0" smtClean="0"/>
              <a:t>Uses (read disk size + 1GB/thread) on every node</a:t>
            </a:r>
          </a:p>
          <a:p>
            <a:pPr lvl="1"/>
            <a:r>
              <a:rPr lang="en-US" dirty="0" smtClean="0"/>
              <a:t>Execution time faster by 50-70% in initial testing</a:t>
            </a:r>
          </a:p>
          <a:p>
            <a:r>
              <a:rPr lang="en-US" dirty="0" smtClean="0"/>
              <a:t>MPI Remote Memory Access(RMA) Version</a:t>
            </a:r>
          </a:p>
          <a:p>
            <a:pPr lvl="1"/>
            <a:r>
              <a:rPr lang="en-US" dirty="0" smtClean="0"/>
              <a:t>60% of total memory usage can be distributed equally across nodes</a:t>
            </a:r>
          </a:p>
          <a:p>
            <a:pPr lvl="1"/>
            <a:r>
              <a:rPr lang="en-US" dirty="0" smtClean="0"/>
              <a:t>Execution time slower due to RMA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Omega3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Computational Performance Improvements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Multithreaded implementation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Memory usage bounded by read library size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MPI version for faster execution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MPI-RMA version for very large datasets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581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Omega3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Accuracy Improvements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Mate pair information used very early in assembly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Configurable clip branch overlap parameter</a:t>
            </a:r>
          </a:p>
          <a:p>
            <a:pPr lvl="2"/>
            <a:r>
              <a:rPr lang="en-US" dirty="0" smtClean="0"/>
              <a:t>Allows us to use the same overlap graph for different overlap lengths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Scaffolding module for high quality </a:t>
            </a:r>
            <a:r>
              <a:rPr lang="en-US" dirty="0" err="1" smtClean="0"/>
              <a:t>contig</a:t>
            </a:r>
            <a:r>
              <a:rPr lang="en-US" dirty="0" smtClean="0"/>
              <a:t> joins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Assemblers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picked the following assemblers for comparison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919899"/>
              </p:ext>
            </p:extLst>
          </p:nvPr>
        </p:nvGraphicFramePr>
        <p:xfrm>
          <a:off x="2178424" y="2662516"/>
          <a:ext cx="4746811" cy="2622177"/>
        </p:xfrm>
        <a:graphic>
          <a:graphicData uri="http://schemas.openxmlformats.org/drawingml/2006/table">
            <a:tbl>
              <a:tblPr/>
              <a:tblGrid>
                <a:gridCol w="1288885"/>
                <a:gridCol w="852570"/>
                <a:gridCol w="1093798"/>
                <a:gridCol w="1511558"/>
              </a:tblGrid>
              <a:tr h="374172"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2000" dirty="0" smtClean="0">
                          <a:effectLst/>
                        </a:rPr>
                        <a:t>Assembler Information</a:t>
                      </a:r>
                      <a:endParaRPr lang="en-U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17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Assembler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smtClean="0">
                          <a:effectLst/>
                        </a:rPr>
                        <a:t>Version</a:t>
                      </a:r>
                      <a:endParaRPr lang="en-U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smtClean="0">
                          <a:effectLst/>
                        </a:rPr>
                        <a:t>Type</a:t>
                      </a:r>
                      <a:endParaRPr lang="en-U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smtClean="0">
                          <a:effectLst/>
                        </a:rPr>
                        <a:t>Metagenome</a:t>
                      </a:r>
                      <a:endParaRPr lang="en-U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7516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Omega3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dirty="0" smtClean="0">
                          <a:effectLst/>
                        </a:rPr>
                        <a:t>3.0</a:t>
                      </a:r>
                      <a:endParaRPr lang="is-I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2000" dirty="0" smtClean="0">
                          <a:effectLst/>
                        </a:rPr>
                        <a:t>OLC</a:t>
                      </a:r>
                      <a:endParaRPr lang="fi-FI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2000" dirty="0" err="1" smtClean="0">
                          <a:effectLst/>
                        </a:rPr>
                        <a:t>Yes</a:t>
                      </a:r>
                      <a:endParaRPr lang="hr-HR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7516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</a:rPr>
                        <a:t>SPADes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dirty="0" smtClean="0">
                          <a:effectLst/>
                        </a:rPr>
                        <a:t>3.6</a:t>
                      </a:r>
                      <a:endParaRPr lang="is-I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dirty="0" smtClean="0">
                          <a:effectLst/>
                        </a:rPr>
                        <a:t>de-</a:t>
                      </a:r>
                      <a:r>
                        <a:rPr lang="en-US" sz="2000" dirty="0" err="1" smtClean="0">
                          <a:effectLst/>
                        </a:rPr>
                        <a:t>Bruijn</a:t>
                      </a:r>
                      <a:endParaRPr lang="is-I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2000" dirty="0" err="1" smtClean="0">
                          <a:effectLst/>
                        </a:rPr>
                        <a:t>Yes</a:t>
                      </a:r>
                      <a:endParaRPr lang="hr-HR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7516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</a:rPr>
                        <a:t>AByss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dirty="0" smtClean="0">
                          <a:effectLst/>
                        </a:rPr>
                        <a:t>1.9.0</a:t>
                      </a:r>
                      <a:endParaRPr lang="is-I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de-</a:t>
                      </a:r>
                      <a:r>
                        <a:rPr lang="en-US" sz="2000" dirty="0" err="1" smtClean="0">
                          <a:effectLst/>
                        </a:rPr>
                        <a:t>Bruijn</a:t>
                      </a:r>
                      <a:endParaRPr lang="is-IS" sz="2000" dirty="0" smtClean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2000" dirty="0" smtClean="0">
                          <a:effectLst/>
                        </a:rPr>
                        <a:t>No</a:t>
                      </a:r>
                      <a:endParaRPr lang="nb-NO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7417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</a:rPr>
                        <a:t>MegaHit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dirty="0" smtClean="0">
                          <a:effectLst/>
                        </a:rPr>
                        <a:t>1.0.6</a:t>
                      </a:r>
                      <a:endParaRPr lang="is-I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de-</a:t>
                      </a:r>
                      <a:r>
                        <a:rPr lang="en-US" sz="2000" dirty="0" err="1" smtClean="0">
                          <a:effectLst/>
                        </a:rPr>
                        <a:t>Bruijn</a:t>
                      </a:r>
                      <a:endParaRPr lang="is-IS" sz="2000" dirty="0" smtClean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2000" dirty="0" err="1" smtClean="0">
                          <a:effectLst/>
                        </a:rPr>
                        <a:t>Yes</a:t>
                      </a:r>
                      <a:endParaRPr lang="hr-HR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7417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 err="1">
                          <a:effectLst/>
                        </a:rPr>
                        <a:t>MetaVelvet</a:t>
                      </a:r>
                      <a:endParaRPr lang="en-US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2000" dirty="0" smtClean="0">
                          <a:effectLst/>
                        </a:rPr>
                        <a:t>1.2.07</a:t>
                      </a:r>
                      <a:endParaRPr lang="cs-CZ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de-</a:t>
                      </a:r>
                      <a:r>
                        <a:rPr lang="en-US" sz="2000" dirty="0" err="1" smtClean="0">
                          <a:effectLst/>
                        </a:rPr>
                        <a:t>Bruijn</a:t>
                      </a:r>
                      <a:endParaRPr lang="is-IS" sz="2000" dirty="0" smtClean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2000" dirty="0" err="1" smtClean="0">
                          <a:effectLst/>
                        </a:rPr>
                        <a:t>Yes</a:t>
                      </a:r>
                      <a:endParaRPr lang="hr-HR" sz="2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18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Testing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79174" cy="2674847"/>
          </a:xfrm>
        </p:spPr>
        <p:txBody>
          <a:bodyPr/>
          <a:lstStyle/>
          <a:p>
            <a:r>
              <a:rPr lang="en-US" dirty="0" smtClean="0"/>
              <a:t>We tested the assemblers on the following datasets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686462"/>
              </p:ext>
            </p:extLst>
          </p:nvPr>
        </p:nvGraphicFramePr>
        <p:xfrm>
          <a:off x="1963271" y="2487707"/>
          <a:ext cx="5781533" cy="2904564"/>
        </p:xfrm>
        <a:graphic>
          <a:graphicData uri="http://schemas.openxmlformats.org/drawingml/2006/table">
            <a:tbl>
              <a:tblPr/>
              <a:tblGrid>
                <a:gridCol w="1230722"/>
                <a:gridCol w="1202102"/>
                <a:gridCol w="1177845"/>
                <a:gridCol w="1168104"/>
                <a:gridCol w="1002760"/>
              </a:tblGrid>
              <a:tr h="33818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Input Parameters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</a:tr>
              <a:tr h="913586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# of References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# of Reads</a:t>
                      </a:r>
                    </a:p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(Millions)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Sequencing Parameters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Disk Space(GB)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055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64 Genome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64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214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2 x 100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24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055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CAMI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800" dirty="0" smtClean="0">
                          <a:effectLst/>
                        </a:rPr>
                        <a:t>304</a:t>
                      </a:r>
                      <a:endParaRPr lang="cs-CZ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effectLst/>
                        </a:rPr>
                        <a:t>725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2 x 150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241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055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MC04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144</a:t>
                      </a:r>
                      <a:r>
                        <a:rPr lang="is-IS" sz="1800" baseline="30000" dirty="0" smtClean="0">
                          <a:effectLst/>
                        </a:rPr>
                        <a:t>*</a:t>
                      </a:r>
                      <a:r>
                        <a:rPr lang="is-IS" sz="1800" baseline="0" dirty="0" smtClean="0">
                          <a:effectLst/>
                        </a:rPr>
                        <a:t>(868)</a:t>
                      </a:r>
                      <a:endParaRPr lang="is-IS" sz="1800" baseline="30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128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800" dirty="0" smtClean="0">
                          <a:effectLst/>
                        </a:rPr>
                        <a:t>2</a:t>
                      </a:r>
                      <a:r>
                        <a:rPr lang="hr-HR" sz="1800" baseline="0" dirty="0" smtClean="0">
                          <a:effectLst/>
                        </a:rPr>
                        <a:t> </a:t>
                      </a:r>
                      <a:r>
                        <a:rPr lang="hr-HR" sz="1800" dirty="0" smtClean="0">
                          <a:effectLst/>
                        </a:rPr>
                        <a:t>x 150</a:t>
                      </a:r>
                      <a:endParaRPr lang="hr-HR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800" dirty="0" smtClean="0">
                          <a:effectLst/>
                        </a:rPr>
                        <a:t>42</a:t>
                      </a:r>
                      <a:endParaRPr lang="hr-HR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055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MC06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800" dirty="0" smtClean="0">
                          <a:effectLst/>
                        </a:rPr>
                        <a:t>137</a:t>
                      </a:r>
                      <a:r>
                        <a:rPr lang="cs-CZ" sz="1800" baseline="30000" dirty="0" smtClean="0">
                          <a:effectLst/>
                        </a:rPr>
                        <a:t>*</a:t>
                      </a:r>
                      <a:r>
                        <a:rPr lang="is-IS" sz="1800" baseline="0" dirty="0" smtClean="0">
                          <a:effectLst/>
                        </a:rPr>
                        <a:t>(868)</a:t>
                      </a:r>
                      <a:endParaRPr lang="cs-CZ" sz="1800" baseline="300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800" dirty="0" smtClean="0">
                          <a:effectLst/>
                        </a:rPr>
                        <a:t>128</a:t>
                      </a:r>
                      <a:endParaRPr lang="cs-CZ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800" dirty="0" smtClean="0">
                          <a:effectLst/>
                        </a:rPr>
                        <a:t>2</a:t>
                      </a:r>
                      <a:r>
                        <a:rPr lang="hr-HR" sz="1800" baseline="0" dirty="0" smtClean="0">
                          <a:effectLst/>
                        </a:rPr>
                        <a:t> </a:t>
                      </a:r>
                      <a:r>
                        <a:rPr lang="hr-HR" sz="1800" dirty="0" smtClean="0">
                          <a:effectLst/>
                        </a:rPr>
                        <a:t>x 150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42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3055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Wetland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dirty="0" smtClean="0">
                          <a:effectLst/>
                        </a:rPr>
                        <a:t>--</a:t>
                      </a:r>
                      <a:endParaRPr lang="is-I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effectLst/>
                        </a:rPr>
                        <a:t>302</a:t>
                      </a:r>
                      <a:endParaRPr lang="en-US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800" dirty="0" smtClean="0">
                          <a:effectLst/>
                        </a:rPr>
                        <a:t>2 x 150</a:t>
                      </a:r>
                      <a:endParaRPr lang="hr-HR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800" dirty="0" smtClean="0">
                          <a:effectLst/>
                        </a:rPr>
                        <a:t>95</a:t>
                      </a:r>
                      <a:endParaRPr lang="hr-HR" sz="18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516" y="5613940"/>
            <a:ext cx="152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*</a:t>
            </a:r>
            <a:r>
              <a:rPr lang="en-US" sz="1400" dirty="0"/>
              <a:t> &gt;10x coverage</a:t>
            </a:r>
          </a:p>
        </p:txBody>
      </p:sp>
    </p:spTree>
    <p:extLst>
      <p:ext uri="{BB962C8B-B14F-4D97-AF65-F5344CB8AC3E}">
        <p14:creationId xmlns:p14="http://schemas.microsoft.com/office/powerpoint/2010/main" val="11304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BBQC data from JGI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Quality corrected and trimmed reads from JGI dataset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Tadpole error correction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Error correction with default parameters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Assembly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Assembly with default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Native error correction was disabled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Meta-</a:t>
            </a:r>
            <a:r>
              <a:rPr lang="en-US" sz="2400" dirty="0" err="1"/>
              <a:t>Quast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Assembly accuracy calculation</a:t>
            </a:r>
          </a:p>
        </p:txBody>
      </p:sp>
    </p:spTree>
    <p:extLst>
      <p:ext uri="{BB962C8B-B14F-4D97-AF65-F5344CB8AC3E}">
        <p14:creationId xmlns:p14="http://schemas.microsoft.com/office/powerpoint/2010/main" val="14451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39" y="406840"/>
            <a:ext cx="7886700" cy="1325563"/>
          </a:xfrm>
        </p:spPr>
        <p:txBody>
          <a:bodyPr>
            <a:noAutofit/>
          </a:bodyPr>
          <a:lstStyle/>
          <a:p>
            <a:r>
              <a:rPr lang="en-US" dirty="0"/>
              <a:t>Accuracy Comparison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38" y="1732402"/>
            <a:ext cx="4868167" cy="46952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Median NGA50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Definition: length of the shortest aligned blocks from all that cover 50% of reference genome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 Generated from concatenated draft references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# of </a:t>
            </a:r>
            <a:r>
              <a:rPr lang="en-US" sz="2400" dirty="0" err="1"/>
              <a:t>Missassemblies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The number of </a:t>
            </a:r>
            <a:r>
              <a:rPr lang="en-US" sz="1800" dirty="0" err="1"/>
              <a:t>misassemblies</a:t>
            </a:r>
            <a:r>
              <a:rPr lang="en-US" sz="18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Median Genome Fragment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Median percentage coverage of the genomes in the reference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313687" y="2468880"/>
            <a:ext cx="3590959" cy="1744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05487" y="3265622"/>
            <a:ext cx="899159" cy="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47046" y="2164080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85246" y="3672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313687" y="2804160"/>
            <a:ext cx="3590959" cy="1744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6566" y="2499360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 2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258726" y="3262042"/>
            <a:ext cx="806730" cy="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268127" y="2865461"/>
            <a:ext cx="990599" cy="3965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843438" y="2821608"/>
            <a:ext cx="1222018" cy="440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7258726" y="2486328"/>
            <a:ext cx="815340" cy="77571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074066" y="2468880"/>
            <a:ext cx="762000" cy="79316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Performance Comparison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100" dirty="0"/>
              <a:t>Wall Clock Time</a:t>
            </a:r>
          </a:p>
          <a:p>
            <a:pPr lvl="1">
              <a:lnSpc>
                <a:spcPct val="250000"/>
              </a:lnSpc>
            </a:pPr>
            <a:r>
              <a:rPr lang="en-US" sz="1800" dirty="0"/>
              <a:t>Wall clock time of the assembler to finish</a:t>
            </a:r>
          </a:p>
          <a:p>
            <a:pPr>
              <a:lnSpc>
                <a:spcPct val="250000"/>
              </a:lnSpc>
            </a:pPr>
            <a:r>
              <a:rPr lang="en-US" sz="2100" dirty="0"/>
              <a:t>Peak Memory Usage</a:t>
            </a:r>
          </a:p>
          <a:p>
            <a:pPr lvl="1">
              <a:lnSpc>
                <a:spcPct val="250000"/>
              </a:lnSpc>
            </a:pPr>
            <a:r>
              <a:rPr lang="en-US" sz="1800" dirty="0"/>
              <a:t>Maximum memory requested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1891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359695"/>
              </p:ext>
            </p:extLst>
          </p:nvPr>
        </p:nvGraphicFramePr>
        <p:xfrm>
          <a:off x="368115" y="1253147"/>
          <a:ext cx="4150097" cy="1906912"/>
        </p:xfrm>
        <a:graphic>
          <a:graphicData uri="http://schemas.openxmlformats.org/drawingml/2006/table">
            <a:tbl>
              <a:tblPr/>
              <a:tblGrid>
                <a:gridCol w="987424"/>
                <a:gridCol w="772449"/>
                <a:gridCol w="1267985"/>
                <a:gridCol w="1122239"/>
              </a:tblGrid>
              <a:tr h="22834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64 </a:t>
                      </a:r>
                      <a:r>
                        <a:rPr lang="en-US" sz="1400" dirty="0" smtClean="0">
                          <a:effectLst/>
                        </a:rPr>
                        <a:t>Genome(24GB)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18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Median NGA50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# of </a:t>
                      </a:r>
                      <a:r>
                        <a:rPr lang="en-US" sz="1400" dirty="0" err="1">
                          <a:effectLst/>
                        </a:rPr>
                        <a:t>Missassemblies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Genome </a:t>
                      </a:r>
                    </a:p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 Fragment (%)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834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82522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267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100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834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SPADes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>
                          <a:effectLst/>
                        </a:rPr>
                        <a:t>57896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415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100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834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55234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437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>
                          <a:effectLst/>
                        </a:rPr>
                        <a:t>99.88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834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MegaHit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>
                          <a:effectLst/>
                        </a:rPr>
                        <a:t>78313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>
                          <a:effectLst/>
                        </a:rPr>
                        <a:t>449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100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163824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MetaVelvet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28242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643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 smtClean="0">
                          <a:effectLst/>
                        </a:rPr>
                        <a:t>98.463</a:t>
                      </a:r>
                      <a:endParaRPr lang="hr-HR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115" y="272539"/>
            <a:ext cx="8359026" cy="1058720"/>
          </a:xfrm>
        </p:spPr>
        <p:txBody>
          <a:bodyPr>
            <a:normAutofit/>
          </a:bodyPr>
          <a:lstStyle/>
          <a:p>
            <a:r>
              <a:rPr lang="en-US" dirty="0"/>
              <a:t>Assembler Accuracy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92767"/>
              </p:ext>
            </p:extLst>
          </p:nvPr>
        </p:nvGraphicFramePr>
        <p:xfrm>
          <a:off x="4800525" y="1253147"/>
          <a:ext cx="4020745" cy="1906912"/>
        </p:xfrm>
        <a:graphic>
          <a:graphicData uri="http://schemas.openxmlformats.org/drawingml/2006/table">
            <a:tbl>
              <a:tblPr/>
              <a:tblGrid>
                <a:gridCol w="914475"/>
                <a:gridCol w="645459"/>
                <a:gridCol w="1196788"/>
                <a:gridCol w="1264023"/>
              </a:tblGrid>
              <a:tr h="235510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CAMI(241GB)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62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Median NGA50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# of </a:t>
                      </a:r>
                      <a:r>
                        <a:rPr lang="en-US" sz="1400" dirty="0" err="1">
                          <a:effectLst/>
                        </a:rPr>
                        <a:t>Missassemblies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Genome </a:t>
                      </a:r>
                    </a:p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 Fragment (%)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3551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 smtClean="0">
                          <a:effectLst/>
                        </a:rPr>
                        <a:t>90388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smtClean="0">
                          <a:effectLst/>
                        </a:rPr>
                        <a:t>6183</a:t>
                      </a:r>
                      <a:endParaRPr lang="cs-CZ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sz="1400" smtClean="0">
                          <a:effectLst/>
                        </a:rPr>
                        <a:t>98.774</a:t>
                      </a:r>
                      <a:endParaRPr lang="uk-UA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3551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SPADes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smtClean="0">
                          <a:effectLst/>
                        </a:rPr>
                        <a:t>90043</a:t>
                      </a:r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smtClean="0">
                          <a:effectLst/>
                        </a:rPr>
                        <a:t>7084</a:t>
                      </a:r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smtClean="0">
                          <a:effectLst/>
                        </a:rPr>
                        <a:t>98.953</a:t>
                      </a:r>
                      <a:endParaRPr lang="hr-HR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3551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smtClean="0">
                          <a:effectLst/>
                        </a:rPr>
                        <a:t>88581</a:t>
                      </a:r>
                      <a:endParaRPr lang="ru-RU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smtClean="0">
                          <a:effectLst/>
                        </a:rPr>
                        <a:t>13110</a:t>
                      </a:r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smtClean="0">
                          <a:effectLst/>
                        </a:rPr>
                        <a:t>99.12</a:t>
                      </a:r>
                      <a:endParaRPr lang="hr-HR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3551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MegaHit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smtClean="0">
                          <a:effectLst/>
                        </a:rPr>
                        <a:t>86627</a:t>
                      </a:r>
                      <a:endParaRPr lang="is-IS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 smtClean="0">
                          <a:effectLst/>
                        </a:rPr>
                        <a:t>3141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 smtClean="0">
                          <a:effectLst/>
                        </a:rPr>
                        <a:t>99.421</a:t>
                      </a:r>
                      <a:endParaRPr lang="hr-HR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MetaVelvet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smtClean="0">
                          <a:effectLst/>
                        </a:rPr>
                        <a:t>Inc</a:t>
                      </a:r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 err="1" smtClean="0">
                          <a:effectLst/>
                        </a:rPr>
                        <a:t>Inc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 smtClean="0">
                          <a:effectLst/>
                        </a:rPr>
                        <a:t>Inc</a:t>
                      </a:r>
                      <a:endParaRPr lang="hr-HR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996569"/>
              </p:ext>
            </p:extLst>
          </p:nvPr>
        </p:nvGraphicFramePr>
        <p:xfrm>
          <a:off x="368114" y="3841655"/>
          <a:ext cx="4150097" cy="1949903"/>
        </p:xfrm>
        <a:graphic>
          <a:graphicData uri="http://schemas.openxmlformats.org/drawingml/2006/table">
            <a:tbl>
              <a:tblPr/>
              <a:tblGrid>
                <a:gridCol w="987423"/>
                <a:gridCol w="772451"/>
                <a:gridCol w="1267983"/>
                <a:gridCol w="1122240"/>
              </a:tblGrid>
              <a:tr h="197594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Mock Community -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MC04 (42GB)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Median NGA50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# of </a:t>
                      </a:r>
                      <a:r>
                        <a:rPr lang="en-US" sz="1400" dirty="0" err="1">
                          <a:effectLst/>
                        </a:rPr>
                        <a:t>Missassemblies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Genome </a:t>
                      </a:r>
                    </a:p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 Fragment (%)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19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80762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400" dirty="0">
                          <a:effectLst/>
                        </a:rPr>
                        <a:t>7902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>
                          <a:effectLst/>
                        </a:rPr>
                        <a:t>98.95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19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SPADes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60797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9868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>
                          <a:effectLst/>
                        </a:rPr>
                        <a:t>98.92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19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29663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4530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>
                          <a:effectLst/>
                        </a:rPr>
                        <a:t>97.98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19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MegaHit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52541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17886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>
                          <a:effectLst/>
                        </a:rPr>
                        <a:t>99.049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84927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MetaVelvet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>
                          <a:effectLst/>
                        </a:rPr>
                        <a:t>5831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4814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>
                          <a:effectLst/>
                        </a:rPr>
                        <a:t>94.91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492455"/>
              </p:ext>
            </p:extLst>
          </p:nvPr>
        </p:nvGraphicFramePr>
        <p:xfrm>
          <a:off x="4800525" y="3841655"/>
          <a:ext cx="4020746" cy="1990072"/>
        </p:xfrm>
        <a:graphic>
          <a:graphicData uri="http://schemas.openxmlformats.org/drawingml/2006/table">
            <a:tbl>
              <a:tblPr/>
              <a:tblGrid>
                <a:gridCol w="956647"/>
                <a:gridCol w="748375"/>
                <a:gridCol w="1228462"/>
                <a:gridCol w="1087262"/>
              </a:tblGrid>
              <a:tr h="258568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Mock Community –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MC06 (42GB)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973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Median NGA50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# of </a:t>
                      </a:r>
                      <a:r>
                        <a:rPr lang="en-US" sz="1400" dirty="0" err="1">
                          <a:effectLst/>
                        </a:rPr>
                        <a:t>Missassemblies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Genome </a:t>
                      </a:r>
                    </a:p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 Fragment (%)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8568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45332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8447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>
                          <a:effectLst/>
                        </a:rPr>
                        <a:t>98.49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8568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SPADes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35296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10355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>
                          <a:effectLst/>
                        </a:rPr>
                        <a:t>98.88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8568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17406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4280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>
                          <a:effectLst/>
                        </a:rPr>
                        <a:t>97.84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8568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MegaHit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36818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19103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>
                          <a:effectLst/>
                        </a:rPr>
                        <a:t>97.84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MetaVelvet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sz="1400">
                          <a:effectLst/>
                        </a:rPr>
                        <a:t>5551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dirty="0">
                          <a:effectLst/>
                        </a:rPr>
                        <a:t>4891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>
                          <a:effectLst/>
                        </a:rPr>
                        <a:t>98.99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5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86871" y="151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Computational Performance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67320"/>
              </p:ext>
            </p:extLst>
          </p:nvPr>
        </p:nvGraphicFramePr>
        <p:xfrm>
          <a:off x="286871" y="1477328"/>
          <a:ext cx="4220095" cy="1866900"/>
        </p:xfrm>
        <a:graphic>
          <a:graphicData uri="http://schemas.openxmlformats.org/drawingml/2006/table">
            <a:tbl>
              <a:tblPr/>
              <a:tblGrid>
                <a:gridCol w="1444860"/>
                <a:gridCol w="959956"/>
                <a:gridCol w="1815279"/>
              </a:tblGrid>
              <a:tr h="266700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it-IT" sz="1400" dirty="0">
                          <a:effectLst/>
                        </a:rPr>
                        <a:t>64 </a:t>
                      </a:r>
                      <a:r>
                        <a:rPr lang="it-IT" sz="1400" dirty="0" err="1" smtClean="0">
                          <a:effectLst/>
                        </a:rPr>
                        <a:t>Genome</a:t>
                      </a:r>
                      <a:r>
                        <a:rPr lang="it-IT" sz="1400" dirty="0" smtClean="0">
                          <a:effectLst/>
                        </a:rPr>
                        <a:t> (</a:t>
                      </a:r>
                      <a:r>
                        <a:rPr lang="it-IT" sz="1400" dirty="0">
                          <a:effectLst/>
                        </a:rPr>
                        <a:t>24GB)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Time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Peak </a:t>
                      </a:r>
                      <a:r>
                        <a:rPr lang="en-US" sz="1400" dirty="0" smtClean="0">
                          <a:effectLst/>
                        </a:rPr>
                        <a:t>Memory(GB)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4:20:50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 dirty="0" smtClean="0">
                          <a:effectLst/>
                        </a:rPr>
                        <a:t>40</a:t>
                      </a:r>
                      <a:endParaRPr lang="nb-NO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SPADes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400" dirty="0">
                          <a:effectLst/>
                        </a:rPr>
                        <a:t>2:55:19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400" dirty="0" smtClean="0">
                          <a:effectLst/>
                        </a:rPr>
                        <a:t>20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4:17:27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400" dirty="0" smtClean="0">
                          <a:effectLst/>
                        </a:rPr>
                        <a:t>18</a:t>
                      </a:r>
                      <a:endParaRPr lang="fi-FI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MegaHit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1:25:46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13</a:t>
                      </a:r>
                      <a:endParaRPr lang="is-I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MetaVelvet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400">
                          <a:effectLst/>
                        </a:rPr>
                        <a:t>9:46:50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 smtClean="0">
                          <a:effectLst/>
                        </a:rPr>
                        <a:t>22</a:t>
                      </a:r>
                      <a:endParaRPr lang="hr-HR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51619"/>
              </p:ext>
            </p:extLst>
          </p:nvPr>
        </p:nvGraphicFramePr>
        <p:xfrm>
          <a:off x="286871" y="3886296"/>
          <a:ext cx="4220095" cy="1849120"/>
        </p:xfrm>
        <a:graphic>
          <a:graphicData uri="http://schemas.openxmlformats.org/drawingml/2006/table">
            <a:tbl>
              <a:tblPr/>
              <a:tblGrid>
                <a:gridCol w="1434353"/>
                <a:gridCol w="968188"/>
                <a:gridCol w="1817554"/>
              </a:tblGrid>
              <a:tr h="199259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Mock Community -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MC04 (42GB)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675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Time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Peak </a:t>
                      </a:r>
                      <a:r>
                        <a:rPr lang="en-US" sz="1400" dirty="0" smtClean="0">
                          <a:effectLst/>
                        </a:rPr>
                        <a:t>Memory(GB)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675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5:13:56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 smtClean="0">
                          <a:effectLst/>
                        </a:rPr>
                        <a:t>38</a:t>
                      </a:r>
                      <a:endParaRPr lang="hr-HR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675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SPADes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22:06:41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127</a:t>
                      </a:r>
                      <a:endParaRPr lang="is-I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675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18:09:10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134</a:t>
                      </a:r>
                      <a:endParaRPr lang="is-I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675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MegaHit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2:48:00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113</a:t>
                      </a:r>
                      <a:endParaRPr lang="is-I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6751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MetaVelvet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15:12:30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 smtClean="0">
                          <a:effectLst/>
                        </a:rPr>
                        <a:t>83</a:t>
                      </a:r>
                      <a:endParaRPr lang="hr-HR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48520"/>
              </p:ext>
            </p:extLst>
          </p:nvPr>
        </p:nvGraphicFramePr>
        <p:xfrm>
          <a:off x="4671174" y="1477328"/>
          <a:ext cx="4220095" cy="1871206"/>
        </p:xfrm>
        <a:graphic>
          <a:graphicData uri="http://schemas.openxmlformats.org/drawingml/2006/table">
            <a:tbl>
              <a:tblPr/>
              <a:tblGrid>
                <a:gridCol w="1444860"/>
                <a:gridCol w="1182200"/>
                <a:gridCol w="1593035"/>
              </a:tblGrid>
              <a:tr h="286246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CAMI(241GB)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44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Time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Peak </a:t>
                      </a:r>
                      <a:r>
                        <a:rPr lang="en-US" sz="1400" dirty="0" smtClean="0">
                          <a:effectLst/>
                        </a:rPr>
                        <a:t>Memory(GB)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23:12:56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 smtClean="0">
                          <a:effectLst/>
                        </a:rPr>
                        <a:t>176</a:t>
                      </a:r>
                      <a:endParaRPr lang="hr-HR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SPADes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1:01:59:37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dirty="0" smtClean="0">
                          <a:effectLst/>
                        </a:rPr>
                        <a:t>111</a:t>
                      </a:r>
                      <a:endParaRPr lang="cs-CZ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1:20:18:36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 dirty="0" smtClean="0">
                          <a:effectLst/>
                        </a:rPr>
                        <a:t>92</a:t>
                      </a:r>
                      <a:endParaRPr lang="nb-NO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MegaHit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400" dirty="0">
                          <a:effectLst/>
                        </a:rPr>
                        <a:t>14:58:40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99</a:t>
                      </a:r>
                      <a:endParaRPr lang="is-I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MetaVelvet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1:12:48:52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190</a:t>
                      </a:r>
                      <a:endParaRPr lang="is-I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31627"/>
              </p:ext>
            </p:extLst>
          </p:nvPr>
        </p:nvGraphicFramePr>
        <p:xfrm>
          <a:off x="4671174" y="3886296"/>
          <a:ext cx="4220095" cy="1893340"/>
        </p:xfrm>
        <a:graphic>
          <a:graphicData uri="http://schemas.openxmlformats.org/drawingml/2006/table">
            <a:tbl>
              <a:tblPr/>
              <a:tblGrid>
                <a:gridCol w="1420344"/>
                <a:gridCol w="1196788"/>
                <a:gridCol w="1602963"/>
              </a:tblGrid>
              <a:tr h="308380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</a:rPr>
                        <a:t>Mock Community –</a:t>
                      </a:r>
                      <a:r>
                        <a:rPr lang="en-US" sz="1400" baseline="0" smtClean="0">
                          <a:effectLst/>
                        </a:rPr>
                        <a:t> </a:t>
                      </a:r>
                      <a:r>
                        <a:rPr lang="en-US" sz="1400" smtClean="0">
                          <a:effectLst/>
                        </a:rPr>
                        <a:t>MC06 (42GB)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Time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Peak </a:t>
                      </a:r>
                      <a:r>
                        <a:rPr lang="en-US" sz="1400" dirty="0" smtClean="0">
                          <a:effectLst/>
                        </a:rPr>
                        <a:t>Memory(GB)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>
                          <a:effectLst/>
                        </a:rPr>
                        <a:t>5:31:00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sz="1400" dirty="0" smtClean="0">
                          <a:effectLst/>
                        </a:rPr>
                        <a:t>39</a:t>
                      </a:r>
                      <a:endParaRPr lang="uk-UA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SPADes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22:42:33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92</a:t>
                      </a:r>
                      <a:endParaRPr lang="is-I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10:20:14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 smtClean="0">
                          <a:effectLst/>
                        </a:rPr>
                        <a:t>80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MegaHit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2:37:00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113</a:t>
                      </a:r>
                      <a:endParaRPr lang="is-I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MetaVelvet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>
                          <a:effectLst/>
                        </a:rPr>
                        <a:t>16:08:28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dirty="0" smtClean="0">
                          <a:effectLst/>
                        </a:rPr>
                        <a:t>83</a:t>
                      </a:r>
                      <a:endParaRPr lang="hr-HR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11941" y="3326691"/>
            <a:ext cx="220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120GB, 16 thread Node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678562" y="5779636"/>
            <a:ext cx="220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120GB, 16 thread Node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411940" y="5760296"/>
            <a:ext cx="220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120GB, 16 thread Node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0882" y="3326691"/>
            <a:ext cx="2319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5000GB, 32 thread Node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659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Wetland Metagenome Performance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69533"/>
              </p:ext>
            </p:extLst>
          </p:nvPr>
        </p:nvGraphicFramePr>
        <p:xfrm>
          <a:off x="2277598" y="4370390"/>
          <a:ext cx="4220095" cy="1849120"/>
        </p:xfrm>
        <a:graphic>
          <a:graphicData uri="http://schemas.openxmlformats.org/drawingml/2006/table">
            <a:tbl>
              <a:tblPr/>
              <a:tblGrid>
                <a:gridCol w="1420344"/>
                <a:gridCol w="1196788"/>
                <a:gridCol w="1602963"/>
              </a:tblGrid>
              <a:tr h="228504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Wetland (95GB)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Time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Peak </a:t>
                      </a:r>
                      <a:r>
                        <a:rPr lang="en-US" sz="1400" dirty="0" smtClean="0">
                          <a:effectLst/>
                        </a:rPr>
                        <a:t>Memory(GB)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10:55:57</a:t>
                      </a:r>
                      <a:endParaRPr lang="is-IS" sz="1400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 dirty="0" smtClean="0">
                          <a:effectLst/>
                        </a:rPr>
                        <a:t>82G</a:t>
                      </a:r>
                      <a:endParaRPr lang="nb-NO" sz="1400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SPADes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400" dirty="0" smtClean="0">
                          <a:effectLst/>
                        </a:rPr>
                        <a:t>&gt; 24hr</a:t>
                      </a:r>
                      <a:endParaRPr lang="de-DE" sz="1400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400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&gt; 20hr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i-FI" sz="1400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MegaHit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smtClean="0">
                          <a:effectLst/>
                        </a:rPr>
                        <a:t>18:58:26</a:t>
                      </a:r>
                      <a:endParaRPr lang="de-DE" sz="1400" dirty="0" smtClean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dirty="0" smtClean="0">
                          <a:effectLst/>
                        </a:rPr>
                        <a:t>139G</a:t>
                      </a:r>
                      <a:endParaRPr lang="is-IS" sz="1400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5679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MetaVelvet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&gt; 20hr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r-HR" sz="1400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982098"/>
              </p:ext>
            </p:extLst>
          </p:nvPr>
        </p:nvGraphicFramePr>
        <p:xfrm>
          <a:off x="2277599" y="1690689"/>
          <a:ext cx="4220094" cy="2058637"/>
        </p:xfrm>
        <a:graphic>
          <a:graphicData uri="http://schemas.openxmlformats.org/drawingml/2006/table">
            <a:tbl>
              <a:tblPr/>
              <a:tblGrid>
                <a:gridCol w="1040623"/>
                <a:gridCol w="814065"/>
                <a:gridCol w="1158258"/>
                <a:gridCol w="1207148"/>
              </a:tblGrid>
              <a:tr h="22834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Wetland (95GB)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1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Assembler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N50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N50MB</a:t>
                      </a:r>
                      <a:endParaRPr lang="en-US" sz="1400" dirty="0"/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#of Contigs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83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Omega3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400" dirty="0" smtClean="0">
                          <a:effectLst/>
                        </a:rPr>
                        <a:t>3135</a:t>
                      </a:r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400" dirty="0" smtClean="0">
                          <a:effectLst/>
                        </a:rPr>
                        <a:t>92094</a:t>
                      </a:r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83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SPADes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cs-CZ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83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AByss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r-HR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283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MegaHit</a:t>
                      </a: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dirty="0" smtClean="0">
                          <a:effectLst/>
                        </a:rPr>
                        <a:t>1782</a:t>
                      </a:r>
                      <a:endParaRPr lang="cs-CZ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400" dirty="0" smtClean="0">
                          <a:effectLst/>
                        </a:rPr>
                        <a:t>433117</a:t>
                      </a:r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1638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err="1">
                          <a:effectLst/>
                        </a:rPr>
                        <a:t>MetaVelvet</a:t>
                      </a:r>
                      <a:endParaRPr lang="en-U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is-IS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r-HR" sz="1400" dirty="0">
                        <a:effectLst/>
                      </a:endParaRPr>
                    </a:p>
                  </a:txBody>
                  <a:tcPr marL="21431" marR="21431" marT="14288" marB="1428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84986" y="6219510"/>
            <a:ext cx="220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248GB, 16 thread Node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30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779</Words>
  <Application>Microsoft Macintosh PowerPoint</Application>
  <PresentationFormat>On-screen Show (4:3)</PresentationFormat>
  <Paragraphs>424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Omega3 Framework(MT)</vt:lpstr>
      <vt:lpstr>Selected Assemblers</vt:lpstr>
      <vt:lpstr>Benchmarking Testing Datasets</vt:lpstr>
      <vt:lpstr>Benchmarking Pipeline</vt:lpstr>
      <vt:lpstr>Accuracy Comparison Parameters</vt:lpstr>
      <vt:lpstr>Performance Comparison Parameters</vt:lpstr>
      <vt:lpstr>Assembler Accuracy</vt:lpstr>
      <vt:lpstr>PowerPoint Presentation</vt:lpstr>
      <vt:lpstr>Wetland Metagenome Performance</vt:lpstr>
      <vt:lpstr>PowerPoint Presentation</vt:lpstr>
      <vt:lpstr>PowerPoint Presentation</vt:lpstr>
      <vt:lpstr>Summary of Omega3 Features</vt:lpstr>
      <vt:lpstr>Summary of Omega3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2016-07-15T15:37:23Z</dcterms:created>
  <dcterms:modified xsi:type="dcterms:W3CDTF">2016-07-15T16:52:12Z</dcterms:modified>
</cp:coreProperties>
</file>