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7" r:id="rId4"/>
    <p:sldId id="258" r:id="rId5"/>
    <p:sldId id="271" r:id="rId6"/>
    <p:sldId id="282" r:id="rId7"/>
    <p:sldId id="284" r:id="rId8"/>
    <p:sldId id="285" r:id="rId9"/>
    <p:sldId id="286" r:id="rId10"/>
    <p:sldId id="283" r:id="rId11"/>
    <p:sldId id="280" r:id="rId12"/>
    <p:sldId id="281" r:id="rId13"/>
    <p:sldId id="279" r:id="rId14"/>
    <p:sldId id="28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4" autoAdjust="0"/>
  </p:normalViewPr>
  <p:slideViewPr>
    <p:cSldViewPr snapToGrid="0">
      <p:cViewPr>
        <p:scale>
          <a:sx n="118" d="100"/>
          <a:sy n="118" d="100"/>
        </p:scale>
        <p:origin x="31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vedita.biswas\Desktop\stuff\project\SuicidePredictionModel\datasets\Output%20Regression%20Training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vedita.biswas\Desktop\stuff\project\SuicidePredictionModel\datasets\Output%20Regression%20Training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vedita.biswas\Desktop\stuff\project\SuicidePredictionModel\Regression\testing%20models%20outpu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vedita.biswas\Desktop\stuff\project\SuicidePredictionModel\Regression\testing%20models%20outpu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u="none">
                <a:solidFill>
                  <a:schemeClr val="tx1"/>
                </a:solidFill>
              </a:rPr>
              <a:t>Social</a:t>
            </a:r>
            <a:r>
              <a:rPr lang="en-US" sz="2400" b="1" u="none" baseline="0">
                <a:solidFill>
                  <a:schemeClr val="tx1"/>
                </a:solidFill>
              </a:rPr>
              <a:t> Cataegories vs Total Deaths and Probability of Deaths in Years</a:t>
            </a:r>
            <a:endParaRPr lang="en-US" sz="2400" b="1" u="none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'Social-Statuses'!$C$1</c:f>
              <c:strCache>
                <c:ptCount val="1"/>
                <c:pt idx="0">
                  <c:v>TOTAL_DEATHS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'Social-Statuses'!$A$2:$B$51</c:f>
              <c:multiLvlStrCache>
                <c:ptCount val="50"/>
                <c:lvl>
                  <c:pt idx="0">
                    <c:v>Never Married</c:v>
                  </c:pt>
                  <c:pt idx="1">
                    <c:v>Married</c:v>
                  </c:pt>
                  <c:pt idx="2">
                    <c:v>Seperated</c:v>
                  </c:pt>
                  <c:pt idx="3">
                    <c:v>Divorcee</c:v>
                  </c:pt>
                  <c:pt idx="4">
                    <c:v>Widowed/Widower</c:v>
                  </c:pt>
                  <c:pt idx="5">
                    <c:v>Never Married</c:v>
                  </c:pt>
                  <c:pt idx="6">
                    <c:v>Married</c:v>
                  </c:pt>
                  <c:pt idx="7">
                    <c:v>Seperated</c:v>
                  </c:pt>
                  <c:pt idx="8">
                    <c:v>Divorcee</c:v>
                  </c:pt>
                  <c:pt idx="9">
                    <c:v>Widowed/Widower</c:v>
                  </c:pt>
                  <c:pt idx="10">
                    <c:v>Never Married</c:v>
                  </c:pt>
                  <c:pt idx="11">
                    <c:v>Married</c:v>
                  </c:pt>
                  <c:pt idx="12">
                    <c:v>Seperated</c:v>
                  </c:pt>
                  <c:pt idx="13">
                    <c:v>Divorcee</c:v>
                  </c:pt>
                  <c:pt idx="14">
                    <c:v>Widowed/Widower</c:v>
                  </c:pt>
                  <c:pt idx="15">
                    <c:v>Never Married</c:v>
                  </c:pt>
                  <c:pt idx="16">
                    <c:v>Married</c:v>
                  </c:pt>
                  <c:pt idx="17">
                    <c:v>Seperated</c:v>
                  </c:pt>
                  <c:pt idx="18">
                    <c:v>Divorcee</c:v>
                  </c:pt>
                  <c:pt idx="19">
                    <c:v>Widowed/Widower</c:v>
                  </c:pt>
                  <c:pt idx="20">
                    <c:v>Never Married</c:v>
                  </c:pt>
                  <c:pt idx="21">
                    <c:v>Married</c:v>
                  </c:pt>
                  <c:pt idx="22">
                    <c:v>Seperated</c:v>
                  </c:pt>
                  <c:pt idx="23">
                    <c:v>Divorcee</c:v>
                  </c:pt>
                  <c:pt idx="24">
                    <c:v>Widowed/Widower</c:v>
                  </c:pt>
                  <c:pt idx="25">
                    <c:v>Never Married</c:v>
                  </c:pt>
                  <c:pt idx="26">
                    <c:v>Married</c:v>
                  </c:pt>
                  <c:pt idx="27">
                    <c:v>Seperated</c:v>
                  </c:pt>
                  <c:pt idx="28">
                    <c:v>Divorcee</c:v>
                  </c:pt>
                  <c:pt idx="29">
                    <c:v>Widowed/Widower</c:v>
                  </c:pt>
                  <c:pt idx="30">
                    <c:v>Never Married</c:v>
                  </c:pt>
                  <c:pt idx="31">
                    <c:v>Married</c:v>
                  </c:pt>
                  <c:pt idx="32">
                    <c:v>Seperated</c:v>
                  </c:pt>
                  <c:pt idx="33">
                    <c:v>Divorcee</c:v>
                  </c:pt>
                  <c:pt idx="34">
                    <c:v>Widowed/Widower</c:v>
                  </c:pt>
                  <c:pt idx="35">
                    <c:v>Never Married</c:v>
                  </c:pt>
                  <c:pt idx="36">
                    <c:v>Married</c:v>
                  </c:pt>
                  <c:pt idx="37">
                    <c:v>Seperated</c:v>
                  </c:pt>
                  <c:pt idx="38">
                    <c:v>Divorcee</c:v>
                  </c:pt>
                  <c:pt idx="39">
                    <c:v>Widowed/Widower</c:v>
                  </c:pt>
                  <c:pt idx="40">
                    <c:v>Never Married</c:v>
                  </c:pt>
                  <c:pt idx="41">
                    <c:v>Married</c:v>
                  </c:pt>
                  <c:pt idx="42">
                    <c:v>Seperated</c:v>
                  </c:pt>
                  <c:pt idx="43">
                    <c:v>Divorcee</c:v>
                  </c:pt>
                  <c:pt idx="44">
                    <c:v>Widowed/Widower</c:v>
                  </c:pt>
                  <c:pt idx="45">
                    <c:v>Never Married</c:v>
                  </c:pt>
                  <c:pt idx="46">
                    <c:v>Married</c:v>
                  </c:pt>
                  <c:pt idx="47">
                    <c:v>Seperated</c:v>
                  </c:pt>
                  <c:pt idx="48">
                    <c:v>Divorcee</c:v>
                  </c:pt>
                  <c:pt idx="49">
                    <c:v>Widowed/Widower</c:v>
                  </c:pt>
                </c:lvl>
                <c:lvl>
                  <c:pt idx="0">
                    <c:v>2001</c:v>
                  </c:pt>
                  <c:pt idx="5">
                    <c:v>2002</c:v>
                  </c:pt>
                  <c:pt idx="10">
                    <c:v>2003</c:v>
                  </c:pt>
                  <c:pt idx="15">
                    <c:v>2004</c:v>
                  </c:pt>
                  <c:pt idx="20">
                    <c:v>2005</c:v>
                  </c:pt>
                  <c:pt idx="25">
                    <c:v>2006</c:v>
                  </c:pt>
                  <c:pt idx="30">
                    <c:v>2007</c:v>
                  </c:pt>
                  <c:pt idx="35">
                    <c:v>2008</c:v>
                  </c:pt>
                  <c:pt idx="40">
                    <c:v>2009</c:v>
                  </c:pt>
                  <c:pt idx="45">
                    <c:v>2010</c:v>
                  </c:pt>
                </c:lvl>
              </c:multiLvlStrCache>
            </c:multiLvlStrRef>
          </c:cat>
          <c:val>
            <c:numRef>
              <c:f>'Social-Statuses'!$C$2:$C$51</c:f>
              <c:numCache>
                <c:formatCode>General</c:formatCode>
                <c:ptCount val="50"/>
                <c:pt idx="0">
                  <c:v>72189</c:v>
                </c:pt>
                <c:pt idx="1">
                  <c:v>225369</c:v>
                </c:pt>
                <c:pt idx="2">
                  <c:v>9132</c:v>
                </c:pt>
                <c:pt idx="3">
                  <c:v>4053</c:v>
                </c:pt>
                <c:pt idx="4">
                  <c:v>14775</c:v>
                </c:pt>
                <c:pt idx="5">
                  <c:v>72753</c:v>
                </c:pt>
                <c:pt idx="6">
                  <c:v>226035</c:v>
                </c:pt>
                <c:pt idx="7">
                  <c:v>9333</c:v>
                </c:pt>
                <c:pt idx="8">
                  <c:v>4077</c:v>
                </c:pt>
                <c:pt idx="9">
                  <c:v>19053</c:v>
                </c:pt>
                <c:pt idx="10">
                  <c:v>72411</c:v>
                </c:pt>
                <c:pt idx="11">
                  <c:v>231444</c:v>
                </c:pt>
                <c:pt idx="12">
                  <c:v>8856</c:v>
                </c:pt>
                <c:pt idx="13">
                  <c:v>3381</c:v>
                </c:pt>
                <c:pt idx="14">
                  <c:v>16461</c:v>
                </c:pt>
                <c:pt idx="15">
                  <c:v>73776</c:v>
                </c:pt>
                <c:pt idx="16">
                  <c:v>239004</c:v>
                </c:pt>
                <c:pt idx="17">
                  <c:v>10500</c:v>
                </c:pt>
                <c:pt idx="18">
                  <c:v>3591</c:v>
                </c:pt>
                <c:pt idx="19">
                  <c:v>14220</c:v>
                </c:pt>
                <c:pt idx="20">
                  <c:v>71730</c:v>
                </c:pt>
                <c:pt idx="21">
                  <c:v>242013</c:v>
                </c:pt>
                <c:pt idx="22">
                  <c:v>9423</c:v>
                </c:pt>
                <c:pt idx="23">
                  <c:v>3363</c:v>
                </c:pt>
                <c:pt idx="24">
                  <c:v>15213</c:v>
                </c:pt>
                <c:pt idx="25">
                  <c:v>73257</c:v>
                </c:pt>
                <c:pt idx="26">
                  <c:v>255963</c:v>
                </c:pt>
                <c:pt idx="27">
                  <c:v>7938</c:v>
                </c:pt>
                <c:pt idx="28">
                  <c:v>3306</c:v>
                </c:pt>
                <c:pt idx="29">
                  <c:v>13872</c:v>
                </c:pt>
                <c:pt idx="30">
                  <c:v>76362</c:v>
                </c:pt>
                <c:pt idx="31">
                  <c:v>262971</c:v>
                </c:pt>
                <c:pt idx="32">
                  <c:v>10044</c:v>
                </c:pt>
                <c:pt idx="33">
                  <c:v>3510</c:v>
                </c:pt>
                <c:pt idx="34">
                  <c:v>15024</c:v>
                </c:pt>
                <c:pt idx="35">
                  <c:v>82932</c:v>
                </c:pt>
                <c:pt idx="36">
                  <c:v>263589</c:v>
                </c:pt>
                <c:pt idx="37">
                  <c:v>8211</c:v>
                </c:pt>
                <c:pt idx="38">
                  <c:v>4221</c:v>
                </c:pt>
                <c:pt idx="39">
                  <c:v>16098</c:v>
                </c:pt>
                <c:pt idx="40">
                  <c:v>83403</c:v>
                </c:pt>
                <c:pt idx="41">
                  <c:v>268476</c:v>
                </c:pt>
                <c:pt idx="42">
                  <c:v>9264</c:v>
                </c:pt>
                <c:pt idx="43">
                  <c:v>3744</c:v>
                </c:pt>
                <c:pt idx="44">
                  <c:v>16566</c:v>
                </c:pt>
                <c:pt idx="45">
                  <c:v>92430</c:v>
                </c:pt>
                <c:pt idx="46">
                  <c:v>279621</c:v>
                </c:pt>
                <c:pt idx="47">
                  <c:v>11751</c:v>
                </c:pt>
                <c:pt idx="48">
                  <c:v>4551</c:v>
                </c:pt>
                <c:pt idx="49">
                  <c:v>15444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F1-4B91-B388-853CEA07E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308194399"/>
        <c:axId val="125100799"/>
      </c:barChart>
      <c:lineChart>
        <c:grouping val="standard"/>
        <c:varyColors val="0"/>
        <c:ser>
          <c:idx val="1"/>
          <c:order val="1"/>
          <c:tx>
            <c:strRef>
              <c:f>'Social-Statuses'!$D$1</c:f>
              <c:strCache>
                <c:ptCount val="1"/>
                <c:pt idx="0">
                  <c:v>PROBABILITY OF DEATH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'Social-Statuses'!$A$2:$B$51</c:f>
              <c:multiLvlStrCache>
                <c:ptCount val="50"/>
                <c:lvl>
                  <c:pt idx="0">
                    <c:v>Never Married</c:v>
                  </c:pt>
                  <c:pt idx="1">
                    <c:v>Married</c:v>
                  </c:pt>
                  <c:pt idx="2">
                    <c:v>Seperated</c:v>
                  </c:pt>
                  <c:pt idx="3">
                    <c:v>Divorcee</c:v>
                  </c:pt>
                  <c:pt idx="4">
                    <c:v>Widowed/Widower</c:v>
                  </c:pt>
                  <c:pt idx="5">
                    <c:v>Never Married</c:v>
                  </c:pt>
                  <c:pt idx="6">
                    <c:v>Married</c:v>
                  </c:pt>
                  <c:pt idx="7">
                    <c:v>Seperated</c:v>
                  </c:pt>
                  <c:pt idx="8">
                    <c:v>Divorcee</c:v>
                  </c:pt>
                  <c:pt idx="9">
                    <c:v>Widowed/Widower</c:v>
                  </c:pt>
                  <c:pt idx="10">
                    <c:v>Never Married</c:v>
                  </c:pt>
                  <c:pt idx="11">
                    <c:v>Married</c:v>
                  </c:pt>
                  <c:pt idx="12">
                    <c:v>Seperated</c:v>
                  </c:pt>
                  <c:pt idx="13">
                    <c:v>Divorcee</c:v>
                  </c:pt>
                  <c:pt idx="14">
                    <c:v>Widowed/Widower</c:v>
                  </c:pt>
                  <c:pt idx="15">
                    <c:v>Never Married</c:v>
                  </c:pt>
                  <c:pt idx="16">
                    <c:v>Married</c:v>
                  </c:pt>
                  <c:pt idx="17">
                    <c:v>Seperated</c:v>
                  </c:pt>
                  <c:pt idx="18">
                    <c:v>Divorcee</c:v>
                  </c:pt>
                  <c:pt idx="19">
                    <c:v>Widowed/Widower</c:v>
                  </c:pt>
                  <c:pt idx="20">
                    <c:v>Never Married</c:v>
                  </c:pt>
                  <c:pt idx="21">
                    <c:v>Married</c:v>
                  </c:pt>
                  <c:pt idx="22">
                    <c:v>Seperated</c:v>
                  </c:pt>
                  <c:pt idx="23">
                    <c:v>Divorcee</c:v>
                  </c:pt>
                  <c:pt idx="24">
                    <c:v>Widowed/Widower</c:v>
                  </c:pt>
                  <c:pt idx="25">
                    <c:v>Never Married</c:v>
                  </c:pt>
                  <c:pt idx="26">
                    <c:v>Married</c:v>
                  </c:pt>
                  <c:pt idx="27">
                    <c:v>Seperated</c:v>
                  </c:pt>
                  <c:pt idx="28">
                    <c:v>Divorcee</c:v>
                  </c:pt>
                  <c:pt idx="29">
                    <c:v>Widowed/Widower</c:v>
                  </c:pt>
                  <c:pt idx="30">
                    <c:v>Never Married</c:v>
                  </c:pt>
                  <c:pt idx="31">
                    <c:v>Married</c:v>
                  </c:pt>
                  <c:pt idx="32">
                    <c:v>Seperated</c:v>
                  </c:pt>
                  <c:pt idx="33">
                    <c:v>Divorcee</c:v>
                  </c:pt>
                  <c:pt idx="34">
                    <c:v>Widowed/Widower</c:v>
                  </c:pt>
                  <c:pt idx="35">
                    <c:v>Never Married</c:v>
                  </c:pt>
                  <c:pt idx="36">
                    <c:v>Married</c:v>
                  </c:pt>
                  <c:pt idx="37">
                    <c:v>Seperated</c:v>
                  </c:pt>
                  <c:pt idx="38">
                    <c:v>Divorcee</c:v>
                  </c:pt>
                  <c:pt idx="39">
                    <c:v>Widowed/Widower</c:v>
                  </c:pt>
                  <c:pt idx="40">
                    <c:v>Never Married</c:v>
                  </c:pt>
                  <c:pt idx="41">
                    <c:v>Married</c:v>
                  </c:pt>
                  <c:pt idx="42">
                    <c:v>Seperated</c:v>
                  </c:pt>
                  <c:pt idx="43">
                    <c:v>Divorcee</c:v>
                  </c:pt>
                  <c:pt idx="44">
                    <c:v>Widowed/Widower</c:v>
                  </c:pt>
                  <c:pt idx="45">
                    <c:v>Never Married</c:v>
                  </c:pt>
                  <c:pt idx="46">
                    <c:v>Married</c:v>
                  </c:pt>
                  <c:pt idx="47">
                    <c:v>Seperated</c:v>
                  </c:pt>
                  <c:pt idx="48">
                    <c:v>Divorcee</c:v>
                  </c:pt>
                  <c:pt idx="49">
                    <c:v>Widowed/Widower</c:v>
                  </c:pt>
                </c:lvl>
                <c:lvl>
                  <c:pt idx="0">
                    <c:v>2001</c:v>
                  </c:pt>
                  <c:pt idx="5">
                    <c:v>2002</c:v>
                  </c:pt>
                  <c:pt idx="10">
                    <c:v>2003</c:v>
                  </c:pt>
                  <c:pt idx="15">
                    <c:v>2004</c:v>
                  </c:pt>
                  <c:pt idx="20">
                    <c:v>2005</c:v>
                  </c:pt>
                  <c:pt idx="25">
                    <c:v>2006</c:v>
                  </c:pt>
                  <c:pt idx="30">
                    <c:v>2007</c:v>
                  </c:pt>
                  <c:pt idx="35">
                    <c:v>2008</c:v>
                  </c:pt>
                  <c:pt idx="40">
                    <c:v>2009</c:v>
                  </c:pt>
                  <c:pt idx="45">
                    <c:v>2010</c:v>
                  </c:pt>
                </c:lvl>
              </c:multiLvlStrCache>
            </c:multiLvlStrRef>
          </c:cat>
          <c:val>
            <c:numRef>
              <c:f>'Social-Statuses'!$D$2:$D$51</c:f>
              <c:numCache>
                <c:formatCode>General</c:formatCode>
                <c:ptCount val="50"/>
                <c:pt idx="0">
                  <c:v>0.22176653800000001</c:v>
                </c:pt>
                <c:pt idx="1">
                  <c:v>0.692339594</c:v>
                </c:pt>
                <c:pt idx="2">
                  <c:v>2.8053748E-2</c:v>
                </c:pt>
                <c:pt idx="3">
                  <c:v>1.2450924E-2</c:v>
                </c:pt>
                <c:pt idx="4">
                  <c:v>4.5389195E-2</c:v>
                </c:pt>
                <c:pt idx="5">
                  <c:v>0.219631035</c:v>
                </c:pt>
                <c:pt idx="6">
                  <c:v>0.68236775100000002</c:v>
                </c:pt>
                <c:pt idx="7">
                  <c:v>2.8175009000000001E-2</c:v>
                </c:pt>
                <c:pt idx="8">
                  <c:v>1.2307887E-2</c:v>
                </c:pt>
                <c:pt idx="9">
                  <c:v>5.7518316999999999E-2</c:v>
                </c:pt>
                <c:pt idx="10">
                  <c:v>0.21774273599999999</c:v>
                </c:pt>
                <c:pt idx="11">
                  <c:v>0.69596124500000001</c:v>
                </c:pt>
                <c:pt idx="12">
                  <c:v>2.6630342000000001E-2</c:v>
                </c:pt>
                <c:pt idx="13">
                  <c:v>1.01668E-2</c:v>
                </c:pt>
                <c:pt idx="14">
                  <c:v>4.9498876999999997E-2</c:v>
                </c:pt>
                <c:pt idx="15">
                  <c:v>0.216294185</c:v>
                </c:pt>
                <c:pt idx="16">
                  <c:v>0.70070450399999995</c:v>
                </c:pt>
                <c:pt idx="17">
                  <c:v>3.0783574000000001E-2</c:v>
                </c:pt>
                <c:pt idx="18">
                  <c:v>1.0527982E-2</c:v>
                </c:pt>
                <c:pt idx="19">
                  <c:v>4.1689754000000002E-2</c:v>
                </c:pt>
                <c:pt idx="20">
                  <c:v>0.20989518400000001</c:v>
                </c:pt>
                <c:pt idx="21">
                  <c:v>0.70817458799999999</c:v>
                </c:pt>
                <c:pt idx="22">
                  <c:v>2.7573433000000001E-2</c:v>
                </c:pt>
                <c:pt idx="23">
                  <c:v>9.8407570000000003E-3</c:v>
                </c:pt>
                <c:pt idx="24">
                  <c:v>4.4516038000000001E-2</c:v>
                </c:pt>
                <c:pt idx="25">
                  <c:v>0.206744446</c:v>
                </c:pt>
                <c:pt idx="26">
                  <c:v>0.72237367900000005</c:v>
                </c:pt>
                <c:pt idx="27">
                  <c:v>2.2402465E-2</c:v>
                </c:pt>
                <c:pt idx="28">
                  <c:v>9.3301270000000006E-3</c:v>
                </c:pt>
                <c:pt idx="29">
                  <c:v>3.9149282000000001E-2</c:v>
                </c:pt>
                <c:pt idx="30">
                  <c:v>0.20755563199999999</c:v>
                </c:pt>
                <c:pt idx="31">
                  <c:v>0.71476797400000003</c:v>
                </c:pt>
                <c:pt idx="32">
                  <c:v>2.7300081E-2</c:v>
                </c:pt>
                <c:pt idx="33">
                  <c:v>9.5403510000000007E-3</c:v>
                </c:pt>
                <c:pt idx="34">
                  <c:v>4.0835963000000003E-2</c:v>
                </c:pt>
                <c:pt idx="35">
                  <c:v>0.221121927</c:v>
                </c:pt>
                <c:pt idx="36">
                  <c:v>0.70280841800000005</c:v>
                </c:pt>
                <c:pt idx="37">
                  <c:v>2.1893023000000001E-2</c:v>
                </c:pt>
                <c:pt idx="38">
                  <c:v>1.1254469E-2</c:v>
                </c:pt>
                <c:pt idx="39">
                  <c:v>4.2922162999999999E-2</c:v>
                </c:pt>
                <c:pt idx="40">
                  <c:v>0.218645547</c:v>
                </c:pt>
                <c:pt idx="41">
                  <c:v>0.70382458699999995</c:v>
                </c:pt>
                <c:pt idx="42">
                  <c:v>2.4286084999999999E-2</c:v>
                </c:pt>
                <c:pt idx="43">
                  <c:v>9.8151019999999992E-3</c:v>
                </c:pt>
                <c:pt idx="44">
                  <c:v>4.3428678999999998E-2</c:v>
                </c:pt>
                <c:pt idx="45">
                  <c:v>0.228902146</c:v>
                </c:pt>
                <c:pt idx="46">
                  <c:v>0.69247914200000005</c:v>
                </c:pt>
                <c:pt idx="47">
                  <c:v>2.9101255999999999E-2</c:v>
                </c:pt>
                <c:pt idx="48">
                  <c:v>1.1270515E-2</c:v>
                </c:pt>
                <c:pt idx="49">
                  <c:v>3.8246941E-2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F1-4B91-B388-853CEA07E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743423"/>
        <c:axId val="208491103"/>
      </c:lineChart>
      <c:catAx>
        <c:axId val="308194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accent2">
                        <a:lumMod val="75000"/>
                      </a:schemeClr>
                    </a:solidFill>
                  </a:rPr>
                  <a:t>Cataegory</a:t>
                </a:r>
                <a:r>
                  <a:rPr lang="en-US" sz="1400" baseline="0">
                    <a:solidFill>
                      <a:schemeClr val="accent2">
                        <a:lumMod val="75000"/>
                      </a:schemeClr>
                    </a:solidFill>
                  </a:rPr>
                  <a:t> and Year</a:t>
                </a:r>
                <a:endParaRPr lang="en-US" sz="1400">
                  <a:solidFill>
                    <a:schemeClr val="accent2">
                      <a:lumMod val="7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00799"/>
        <c:crosses val="autoZero"/>
        <c:auto val="1"/>
        <c:lblAlgn val="ctr"/>
        <c:lblOffset val="100"/>
        <c:noMultiLvlLbl val="0"/>
      </c:catAx>
      <c:valAx>
        <c:axId val="12510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accent6">
                        <a:lumMod val="50000"/>
                      </a:schemeClr>
                    </a:solidFill>
                  </a:rPr>
                  <a:t>Total 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194399"/>
        <c:crosses val="autoZero"/>
        <c:crossBetween val="between"/>
      </c:valAx>
      <c:valAx>
        <c:axId val="20849110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accent1">
                        <a:lumMod val="50000"/>
                      </a:schemeClr>
                    </a:solidFill>
                  </a:rPr>
                  <a:t>Probabilty</a:t>
                </a:r>
                <a:r>
                  <a:rPr lang="en-US" sz="1400" baseline="0">
                    <a:solidFill>
                      <a:schemeClr val="accent1">
                        <a:lumMod val="50000"/>
                      </a:schemeClr>
                    </a:solidFill>
                  </a:rPr>
                  <a:t> of Deaths</a:t>
                </a:r>
                <a:endParaRPr lang="en-US" sz="1400">
                  <a:solidFill>
                    <a:schemeClr val="accent1">
                      <a:lumMod val="5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43423"/>
        <c:crosses val="max"/>
        <c:crossBetween val="between"/>
      </c:valAx>
      <c:catAx>
        <c:axId val="1207434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8491103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u="none" dirty="0">
                <a:solidFill>
                  <a:schemeClr val="tx1"/>
                </a:solidFill>
              </a:rPr>
              <a:t>Professional</a:t>
            </a:r>
            <a:r>
              <a:rPr lang="en-US" sz="2400" u="none" baseline="0" dirty="0">
                <a:solidFill>
                  <a:schemeClr val="tx1"/>
                </a:solidFill>
              </a:rPr>
              <a:t> Category vs Total Deaths and Probability of Deaths in Years</a:t>
            </a:r>
            <a:endParaRPr lang="en-US" sz="2400" u="none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'Professional - Statuses'!$C$1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'Professional - Statuses'!$A$2:$B$51</c:f>
              <c:multiLvlStrCache>
                <c:ptCount val="50"/>
                <c:lvl>
                  <c:pt idx="0">
                    <c:v>Unemployed</c:v>
                  </c:pt>
                  <c:pt idx="1">
                    <c:v>Farming/Agriculture</c:v>
                  </c:pt>
                  <c:pt idx="2">
                    <c:v>Government Service</c:v>
                  </c:pt>
                  <c:pt idx="3">
                    <c:v>Private Sector</c:v>
                  </c:pt>
                  <c:pt idx="4">
                    <c:v>Self-Employed or Other Activity</c:v>
                  </c:pt>
                  <c:pt idx="5">
                    <c:v>Unemployed</c:v>
                  </c:pt>
                  <c:pt idx="6">
                    <c:v>Farming/Agriculture</c:v>
                  </c:pt>
                  <c:pt idx="7">
                    <c:v>Government Service</c:v>
                  </c:pt>
                  <c:pt idx="8">
                    <c:v>Private Sector</c:v>
                  </c:pt>
                  <c:pt idx="9">
                    <c:v>Self-Employed or Other Activity</c:v>
                  </c:pt>
                  <c:pt idx="10">
                    <c:v>Unemployed</c:v>
                  </c:pt>
                  <c:pt idx="11">
                    <c:v>Farming/Agriculture</c:v>
                  </c:pt>
                  <c:pt idx="12">
                    <c:v>Government Service</c:v>
                  </c:pt>
                  <c:pt idx="13">
                    <c:v>Private Sector</c:v>
                  </c:pt>
                  <c:pt idx="14">
                    <c:v>Self-Employed or Other Activity</c:v>
                  </c:pt>
                  <c:pt idx="15">
                    <c:v>Unemployed</c:v>
                  </c:pt>
                  <c:pt idx="16">
                    <c:v>Farming/Agriculture</c:v>
                  </c:pt>
                  <c:pt idx="17">
                    <c:v>Government Service</c:v>
                  </c:pt>
                  <c:pt idx="18">
                    <c:v>Private Sector</c:v>
                  </c:pt>
                  <c:pt idx="19">
                    <c:v>Self-Employed or Other Activity</c:v>
                  </c:pt>
                  <c:pt idx="20">
                    <c:v>Unemployed</c:v>
                  </c:pt>
                  <c:pt idx="21">
                    <c:v>Farming/Agriculture</c:v>
                  </c:pt>
                  <c:pt idx="22">
                    <c:v>Government Service</c:v>
                  </c:pt>
                  <c:pt idx="23">
                    <c:v>Private Sector</c:v>
                  </c:pt>
                  <c:pt idx="24">
                    <c:v>Self-Employed or Other Activity</c:v>
                  </c:pt>
                  <c:pt idx="25">
                    <c:v>Unemployed</c:v>
                  </c:pt>
                  <c:pt idx="26">
                    <c:v>Farming/Agriculture</c:v>
                  </c:pt>
                  <c:pt idx="27">
                    <c:v>Government Service</c:v>
                  </c:pt>
                  <c:pt idx="28">
                    <c:v>Private Sector</c:v>
                  </c:pt>
                  <c:pt idx="29">
                    <c:v>Self-Employed or Other Activity</c:v>
                  </c:pt>
                  <c:pt idx="30">
                    <c:v>Unemployed</c:v>
                  </c:pt>
                  <c:pt idx="31">
                    <c:v>Farming/Agriculture</c:v>
                  </c:pt>
                  <c:pt idx="32">
                    <c:v>Government Service</c:v>
                  </c:pt>
                  <c:pt idx="33">
                    <c:v>Private Sector</c:v>
                  </c:pt>
                  <c:pt idx="34">
                    <c:v>Self-Employed or Other Activity</c:v>
                  </c:pt>
                  <c:pt idx="35">
                    <c:v>Unemployed</c:v>
                  </c:pt>
                  <c:pt idx="36">
                    <c:v>Farming/Agriculture</c:v>
                  </c:pt>
                  <c:pt idx="37">
                    <c:v>Government Service</c:v>
                  </c:pt>
                  <c:pt idx="38">
                    <c:v>Private Sector</c:v>
                  </c:pt>
                  <c:pt idx="39">
                    <c:v>Self-Employed or Other Activity</c:v>
                  </c:pt>
                  <c:pt idx="40">
                    <c:v>Unemployed</c:v>
                  </c:pt>
                  <c:pt idx="41">
                    <c:v>Farming/Agriculture</c:v>
                  </c:pt>
                  <c:pt idx="42">
                    <c:v>Government Service</c:v>
                  </c:pt>
                  <c:pt idx="43">
                    <c:v>Private Sector</c:v>
                  </c:pt>
                  <c:pt idx="44">
                    <c:v>Self-Employed or Other Activity</c:v>
                  </c:pt>
                  <c:pt idx="45">
                    <c:v>Unemployed</c:v>
                  </c:pt>
                  <c:pt idx="46">
                    <c:v>Farming/Agriculture</c:v>
                  </c:pt>
                  <c:pt idx="47">
                    <c:v>Government Service</c:v>
                  </c:pt>
                  <c:pt idx="48">
                    <c:v>Private Sector</c:v>
                  </c:pt>
                  <c:pt idx="49">
                    <c:v>Self-Employed or Other Activity</c:v>
                  </c:pt>
                </c:lvl>
                <c:lvl>
                  <c:pt idx="0">
                    <c:v>2001</c:v>
                  </c:pt>
                  <c:pt idx="5">
                    <c:v>2002</c:v>
                  </c:pt>
                  <c:pt idx="10">
                    <c:v>2003</c:v>
                  </c:pt>
                  <c:pt idx="15">
                    <c:v>2004</c:v>
                  </c:pt>
                  <c:pt idx="20">
                    <c:v>2005</c:v>
                  </c:pt>
                  <c:pt idx="25">
                    <c:v>2006</c:v>
                  </c:pt>
                  <c:pt idx="30">
                    <c:v>2007</c:v>
                  </c:pt>
                  <c:pt idx="35">
                    <c:v>2008</c:v>
                  </c:pt>
                  <c:pt idx="40">
                    <c:v>2009</c:v>
                  </c:pt>
                  <c:pt idx="45">
                    <c:v>2010</c:v>
                  </c:pt>
                </c:lvl>
              </c:multiLvlStrCache>
            </c:multiLvlStrRef>
          </c:cat>
          <c:val>
            <c:numRef>
              <c:f>'Professional - Statuses'!$C$2:$C$51</c:f>
              <c:numCache>
                <c:formatCode>General</c:formatCode>
                <c:ptCount val="50"/>
                <c:pt idx="0">
                  <c:v>38269</c:v>
                </c:pt>
                <c:pt idx="1">
                  <c:v>16415</c:v>
                </c:pt>
                <c:pt idx="2">
                  <c:v>4762</c:v>
                </c:pt>
                <c:pt idx="3">
                  <c:v>8981</c:v>
                </c:pt>
                <c:pt idx="4">
                  <c:v>39989</c:v>
                </c:pt>
                <c:pt idx="5">
                  <c:v>39128</c:v>
                </c:pt>
                <c:pt idx="6">
                  <c:v>17971</c:v>
                </c:pt>
                <c:pt idx="7">
                  <c:v>4543</c:v>
                </c:pt>
                <c:pt idx="8">
                  <c:v>8591</c:v>
                </c:pt>
                <c:pt idx="9">
                  <c:v>40079</c:v>
                </c:pt>
                <c:pt idx="10">
                  <c:v>40367</c:v>
                </c:pt>
                <c:pt idx="11">
                  <c:v>17164</c:v>
                </c:pt>
                <c:pt idx="12">
                  <c:v>5223</c:v>
                </c:pt>
                <c:pt idx="13">
                  <c:v>8109</c:v>
                </c:pt>
                <c:pt idx="14">
                  <c:v>39951</c:v>
                </c:pt>
                <c:pt idx="15">
                  <c:v>39257</c:v>
                </c:pt>
                <c:pt idx="16">
                  <c:v>18241</c:v>
                </c:pt>
                <c:pt idx="17">
                  <c:v>4062</c:v>
                </c:pt>
                <c:pt idx="18">
                  <c:v>7700</c:v>
                </c:pt>
                <c:pt idx="19">
                  <c:v>44301</c:v>
                </c:pt>
                <c:pt idx="20">
                  <c:v>38991</c:v>
                </c:pt>
                <c:pt idx="21">
                  <c:v>17131</c:v>
                </c:pt>
                <c:pt idx="22">
                  <c:v>3836</c:v>
                </c:pt>
                <c:pt idx="23">
                  <c:v>8814</c:v>
                </c:pt>
                <c:pt idx="24">
                  <c:v>45117</c:v>
                </c:pt>
                <c:pt idx="25">
                  <c:v>40925</c:v>
                </c:pt>
                <c:pt idx="26">
                  <c:v>17060</c:v>
                </c:pt>
                <c:pt idx="27">
                  <c:v>4548</c:v>
                </c:pt>
                <c:pt idx="28">
                  <c:v>9041</c:v>
                </c:pt>
                <c:pt idx="29">
                  <c:v>46521</c:v>
                </c:pt>
                <c:pt idx="30">
                  <c:v>39969</c:v>
                </c:pt>
                <c:pt idx="31">
                  <c:v>16632</c:v>
                </c:pt>
                <c:pt idx="32">
                  <c:v>4504</c:v>
                </c:pt>
                <c:pt idx="33">
                  <c:v>10068</c:v>
                </c:pt>
                <c:pt idx="34">
                  <c:v>51398</c:v>
                </c:pt>
                <c:pt idx="35">
                  <c:v>40314</c:v>
                </c:pt>
                <c:pt idx="36">
                  <c:v>16196</c:v>
                </c:pt>
                <c:pt idx="37">
                  <c:v>5177</c:v>
                </c:pt>
                <c:pt idx="38">
                  <c:v>10501</c:v>
                </c:pt>
                <c:pt idx="39">
                  <c:v>52758</c:v>
                </c:pt>
                <c:pt idx="40">
                  <c:v>42800</c:v>
                </c:pt>
                <c:pt idx="41">
                  <c:v>17368</c:v>
                </c:pt>
                <c:pt idx="42">
                  <c:v>4628</c:v>
                </c:pt>
                <c:pt idx="43">
                  <c:v>10720</c:v>
                </c:pt>
                <c:pt idx="44">
                  <c:v>51309</c:v>
                </c:pt>
                <c:pt idx="45">
                  <c:v>43368</c:v>
                </c:pt>
                <c:pt idx="46">
                  <c:v>15964</c:v>
                </c:pt>
                <c:pt idx="47">
                  <c:v>4742</c:v>
                </c:pt>
                <c:pt idx="48">
                  <c:v>10502</c:v>
                </c:pt>
                <c:pt idx="49">
                  <c:v>59954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5-419F-9D35-7F366993E6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311254687"/>
        <c:axId val="209011615"/>
      </c:barChart>
      <c:lineChart>
        <c:grouping val="standard"/>
        <c:varyColors val="0"/>
        <c:ser>
          <c:idx val="1"/>
          <c:order val="1"/>
          <c:tx>
            <c:strRef>
              <c:f>'Professional - Statuses'!$D$1</c:f>
              <c:strCache>
                <c:ptCount val="1"/>
                <c:pt idx="0">
                  <c:v>Probability of Deaths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'Professional - Statuses'!$A$2:$B$51</c:f>
              <c:multiLvlStrCache>
                <c:ptCount val="50"/>
                <c:lvl>
                  <c:pt idx="0">
                    <c:v>Unemployed</c:v>
                  </c:pt>
                  <c:pt idx="1">
                    <c:v>Farming/Agriculture</c:v>
                  </c:pt>
                  <c:pt idx="2">
                    <c:v>Government Service</c:v>
                  </c:pt>
                  <c:pt idx="3">
                    <c:v>Private Sector</c:v>
                  </c:pt>
                  <c:pt idx="4">
                    <c:v>Self-Employed or Other Activity</c:v>
                  </c:pt>
                  <c:pt idx="5">
                    <c:v>Unemployed</c:v>
                  </c:pt>
                  <c:pt idx="6">
                    <c:v>Farming/Agriculture</c:v>
                  </c:pt>
                  <c:pt idx="7">
                    <c:v>Government Service</c:v>
                  </c:pt>
                  <c:pt idx="8">
                    <c:v>Private Sector</c:v>
                  </c:pt>
                  <c:pt idx="9">
                    <c:v>Self-Employed or Other Activity</c:v>
                  </c:pt>
                  <c:pt idx="10">
                    <c:v>Unemployed</c:v>
                  </c:pt>
                  <c:pt idx="11">
                    <c:v>Farming/Agriculture</c:v>
                  </c:pt>
                  <c:pt idx="12">
                    <c:v>Government Service</c:v>
                  </c:pt>
                  <c:pt idx="13">
                    <c:v>Private Sector</c:v>
                  </c:pt>
                  <c:pt idx="14">
                    <c:v>Self-Employed or Other Activity</c:v>
                  </c:pt>
                  <c:pt idx="15">
                    <c:v>Unemployed</c:v>
                  </c:pt>
                  <c:pt idx="16">
                    <c:v>Farming/Agriculture</c:v>
                  </c:pt>
                  <c:pt idx="17">
                    <c:v>Government Service</c:v>
                  </c:pt>
                  <c:pt idx="18">
                    <c:v>Private Sector</c:v>
                  </c:pt>
                  <c:pt idx="19">
                    <c:v>Self-Employed or Other Activity</c:v>
                  </c:pt>
                  <c:pt idx="20">
                    <c:v>Unemployed</c:v>
                  </c:pt>
                  <c:pt idx="21">
                    <c:v>Farming/Agriculture</c:v>
                  </c:pt>
                  <c:pt idx="22">
                    <c:v>Government Service</c:v>
                  </c:pt>
                  <c:pt idx="23">
                    <c:v>Private Sector</c:v>
                  </c:pt>
                  <c:pt idx="24">
                    <c:v>Self-Employed or Other Activity</c:v>
                  </c:pt>
                  <c:pt idx="25">
                    <c:v>Unemployed</c:v>
                  </c:pt>
                  <c:pt idx="26">
                    <c:v>Farming/Agriculture</c:v>
                  </c:pt>
                  <c:pt idx="27">
                    <c:v>Government Service</c:v>
                  </c:pt>
                  <c:pt idx="28">
                    <c:v>Private Sector</c:v>
                  </c:pt>
                  <c:pt idx="29">
                    <c:v>Self-Employed or Other Activity</c:v>
                  </c:pt>
                  <c:pt idx="30">
                    <c:v>Unemployed</c:v>
                  </c:pt>
                  <c:pt idx="31">
                    <c:v>Farming/Agriculture</c:v>
                  </c:pt>
                  <c:pt idx="32">
                    <c:v>Government Service</c:v>
                  </c:pt>
                  <c:pt idx="33">
                    <c:v>Private Sector</c:v>
                  </c:pt>
                  <c:pt idx="34">
                    <c:v>Self-Employed or Other Activity</c:v>
                  </c:pt>
                  <c:pt idx="35">
                    <c:v>Unemployed</c:v>
                  </c:pt>
                  <c:pt idx="36">
                    <c:v>Farming/Agriculture</c:v>
                  </c:pt>
                  <c:pt idx="37">
                    <c:v>Government Service</c:v>
                  </c:pt>
                  <c:pt idx="38">
                    <c:v>Private Sector</c:v>
                  </c:pt>
                  <c:pt idx="39">
                    <c:v>Self-Employed or Other Activity</c:v>
                  </c:pt>
                  <c:pt idx="40">
                    <c:v>Unemployed</c:v>
                  </c:pt>
                  <c:pt idx="41">
                    <c:v>Farming/Agriculture</c:v>
                  </c:pt>
                  <c:pt idx="42">
                    <c:v>Government Service</c:v>
                  </c:pt>
                  <c:pt idx="43">
                    <c:v>Private Sector</c:v>
                  </c:pt>
                  <c:pt idx="44">
                    <c:v>Self-Employed or Other Activity</c:v>
                  </c:pt>
                  <c:pt idx="45">
                    <c:v>Unemployed</c:v>
                  </c:pt>
                  <c:pt idx="46">
                    <c:v>Farming/Agriculture</c:v>
                  </c:pt>
                  <c:pt idx="47">
                    <c:v>Government Service</c:v>
                  </c:pt>
                  <c:pt idx="48">
                    <c:v>Private Sector</c:v>
                  </c:pt>
                  <c:pt idx="49">
                    <c:v>Self-Employed or Other Activity</c:v>
                  </c:pt>
                </c:lvl>
                <c:lvl>
                  <c:pt idx="0">
                    <c:v>2001</c:v>
                  </c:pt>
                  <c:pt idx="5">
                    <c:v>2002</c:v>
                  </c:pt>
                  <c:pt idx="10">
                    <c:v>2003</c:v>
                  </c:pt>
                  <c:pt idx="15">
                    <c:v>2004</c:v>
                  </c:pt>
                  <c:pt idx="20">
                    <c:v>2005</c:v>
                  </c:pt>
                  <c:pt idx="25">
                    <c:v>2006</c:v>
                  </c:pt>
                  <c:pt idx="30">
                    <c:v>2007</c:v>
                  </c:pt>
                  <c:pt idx="35">
                    <c:v>2008</c:v>
                  </c:pt>
                  <c:pt idx="40">
                    <c:v>2009</c:v>
                  </c:pt>
                  <c:pt idx="45">
                    <c:v>2010</c:v>
                  </c:pt>
                </c:lvl>
              </c:multiLvlStrCache>
            </c:multiLvlStrRef>
          </c:cat>
          <c:val>
            <c:numRef>
              <c:f>'Professional - Statuses'!$D$2:$D$51</c:f>
              <c:numCache>
                <c:formatCode>General</c:formatCode>
                <c:ptCount val="50"/>
                <c:pt idx="0">
                  <c:v>0.35298295499999999</c:v>
                </c:pt>
                <c:pt idx="1">
                  <c:v>0.15140754100000001</c:v>
                </c:pt>
                <c:pt idx="2">
                  <c:v>4.3923405999999998E-2</c:v>
                </c:pt>
                <c:pt idx="3">
                  <c:v>8.2838326000000004E-2</c:v>
                </c:pt>
                <c:pt idx="4">
                  <c:v>0.36884777200000002</c:v>
                </c:pt>
                <c:pt idx="5">
                  <c:v>0.35470302399999998</c:v>
                </c:pt>
                <c:pt idx="6">
                  <c:v>0.16291065299999999</c:v>
                </c:pt>
                <c:pt idx="7">
                  <c:v>4.1183189000000002E-2</c:v>
                </c:pt>
                <c:pt idx="8">
                  <c:v>7.7879107000000003E-2</c:v>
                </c:pt>
                <c:pt idx="9">
                  <c:v>0.36332402600000002</c:v>
                </c:pt>
                <c:pt idx="10">
                  <c:v>0.364277077</c:v>
                </c:pt>
                <c:pt idx="11">
                  <c:v>0.15489017599999999</c:v>
                </c:pt>
                <c:pt idx="12">
                  <c:v>4.7133033999999997E-2</c:v>
                </c:pt>
                <c:pt idx="13">
                  <c:v>7.3176673999999997E-2</c:v>
                </c:pt>
                <c:pt idx="14">
                  <c:v>0.36052303899999999</c:v>
                </c:pt>
                <c:pt idx="15">
                  <c:v>0.34569086199999999</c:v>
                </c:pt>
                <c:pt idx="16">
                  <c:v>0.16062732800000001</c:v>
                </c:pt>
                <c:pt idx="17">
                  <c:v>3.5769321999999999E-2</c:v>
                </c:pt>
                <c:pt idx="18">
                  <c:v>6.7804967999999993E-2</c:v>
                </c:pt>
                <c:pt idx="19">
                  <c:v>0.39010751900000001</c:v>
                </c:pt>
                <c:pt idx="20">
                  <c:v>0.34235966600000001</c:v>
                </c:pt>
                <c:pt idx="21">
                  <c:v>0.15041839000000001</c:v>
                </c:pt>
                <c:pt idx="22">
                  <c:v>3.3681917999999998E-2</c:v>
                </c:pt>
                <c:pt idx="23">
                  <c:v>7.7391143999999995E-2</c:v>
                </c:pt>
                <c:pt idx="24">
                  <c:v>0.39614888199999998</c:v>
                </c:pt>
                <c:pt idx="25">
                  <c:v>0.346543037</c:v>
                </c:pt>
                <c:pt idx="26">
                  <c:v>0.14445996899999999</c:v>
                </c:pt>
                <c:pt idx="27">
                  <c:v>3.8511367999999997E-2</c:v>
                </c:pt>
                <c:pt idx="28">
                  <c:v>7.6557008999999995E-2</c:v>
                </c:pt>
                <c:pt idx="29">
                  <c:v>0.39392861699999998</c:v>
                </c:pt>
                <c:pt idx="30">
                  <c:v>0.326088553</c:v>
                </c:pt>
                <c:pt idx="31">
                  <c:v>0.13569278200000001</c:v>
                </c:pt>
                <c:pt idx="32">
                  <c:v>3.6746049000000003E-2</c:v>
                </c:pt>
                <c:pt idx="33">
                  <c:v>8.2140146999999997E-2</c:v>
                </c:pt>
                <c:pt idx="34">
                  <c:v>0.41933246899999999</c:v>
                </c:pt>
                <c:pt idx="35">
                  <c:v>0.32265138500000001</c:v>
                </c:pt>
                <c:pt idx="36">
                  <c:v>0.12962399799999999</c:v>
                </c:pt>
                <c:pt idx="37">
                  <c:v>4.1433899000000003E-2</c:v>
                </c:pt>
                <c:pt idx="38">
                  <c:v>8.4044306999999999E-2</c:v>
                </c:pt>
                <c:pt idx="39">
                  <c:v>0.42224641000000002</c:v>
                </c:pt>
                <c:pt idx="40">
                  <c:v>0.33747289600000002</c:v>
                </c:pt>
                <c:pt idx="41">
                  <c:v>0.13694460899999999</c:v>
                </c:pt>
                <c:pt idx="42">
                  <c:v>3.6491228000000001E-2</c:v>
                </c:pt>
                <c:pt idx="43">
                  <c:v>8.4525922000000003E-2</c:v>
                </c:pt>
                <c:pt idx="44">
                  <c:v>0.40456534599999999</c:v>
                </c:pt>
                <c:pt idx="45">
                  <c:v>0.32236675799999998</c:v>
                </c:pt>
                <c:pt idx="46">
                  <c:v>0.118664982</c:v>
                </c:pt>
                <c:pt idx="47">
                  <c:v>3.5248643000000003E-2</c:v>
                </c:pt>
                <c:pt idx="48">
                  <c:v>7.8064372000000007E-2</c:v>
                </c:pt>
                <c:pt idx="49">
                  <c:v>0.44565524400000001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5-419F-9D35-7F366993E6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164127"/>
        <c:axId val="407933919"/>
      </c:lineChart>
      <c:catAx>
        <c:axId val="311254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accent2">
                        <a:lumMod val="50000"/>
                      </a:schemeClr>
                    </a:solidFill>
                  </a:rPr>
                  <a:t>Cataegory</a:t>
                </a:r>
                <a:r>
                  <a:rPr lang="en-US" sz="1400" baseline="0">
                    <a:solidFill>
                      <a:schemeClr val="accent2">
                        <a:lumMod val="50000"/>
                      </a:schemeClr>
                    </a:solidFill>
                  </a:rPr>
                  <a:t> and Years</a:t>
                </a:r>
                <a:endParaRPr lang="en-US" sz="1400">
                  <a:solidFill>
                    <a:schemeClr val="accent2">
                      <a:lumMod val="5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11615"/>
        <c:crosses val="autoZero"/>
        <c:auto val="1"/>
        <c:lblAlgn val="ctr"/>
        <c:lblOffset val="100"/>
        <c:noMultiLvlLbl val="0"/>
      </c:catAx>
      <c:valAx>
        <c:axId val="209011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accent6">
                        <a:lumMod val="50000"/>
                      </a:schemeClr>
                    </a:solidFill>
                  </a:rPr>
                  <a:t>Total Deaths</a:t>
                </a:r>
              </a:p>
            </c:rich>
          </c:tx>
          <c:layout>
            <c:manualLayout>
              <c:xMode val="edge"/>
              <c:yMode val="edge"/>
              <c:x val="9.8434011410030928E-3"/>
              <c:y val="0.35764953595218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254687"/>
        <c:crosses val="autoZero"/>
        <c:crossBetween val="between"/>
      </c:valAx>
      <c:valAx>
        <c:axId val="40793391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accent1">
                        <a:lumMod val="75000"/>
                      </a:schemeClr>
                    </a:solidFill>
                  </a:rPr>
                  <a:t>Probability</a:t>
                </a:r>
                <a:r>
                  <a:rPr lang="en-US" sz="1200" baseline="0">
                    <a:solidFill>
                      <a:schemeClr val="accent1">
                        <a:lumMod val="75000"/>
                      </a:schemeClr>
                    </a:solidFill>
                  </a:rPr>
                  <a:t> of Deaths</a:t>
                </a:r>
                <a:endParaRPr lang="en-US" sz="120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98032658530723338"/>
              <c:y val="0.36832595629688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64127"/>
        <c:crosses val="max"/>
        <c:crossBetween val="between"/>
      </c:valAx>
      <c:catAx>
        <c:axId val="2061641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7933919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u="none" dirty="0">
                <a:solidFill>
                  <a:schemeClr val="tx1"/>
                </a:solidFill>
                <a:latin typeface="+mn-lt"/>
              </a:rPr>
              <a:t>Educational</a:t>
            </a:r>
            <a:r>
              <a:rPr lang="en-US" sz="2400" u="none" baseline="0" dirty="0">
                <a:solidFill>
                  <a:schemeClr val="tx1"/>
                </a:solidFill>
                <a:latin typeface="+mn-lt"/>
              </a:rPr>
              <a:t> Category vs Total Deaths and Probability of Deaths in Years</a:t>
            </a:r>
            <a:endParaRPr lang="en-US" sz="2400" u="none" dirty="0">
              <a:solidFill>
                <a:schemeClr val="tx1"/>
              </a:solidFill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'Educational-Statuses'!$C$1</c:f>
              <c:strCache>
                <c:ptCount val="1"/>
                <c:pt idx="0">
                  <c:v>Total Deaths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'Educational-Statuses'!$A$2:$B$81</c:f>
              <c:multiLvlStrCache>
                <c:ptCount val="80"/>
                <c:lvl>
                  <c:pt idx="0">
                    <c:v>No Education</c:v>
                  </c:pt>
                  <c:pt idx="1">
                    <c:v>Primary</c:v>
                  </c:pt>
                  <c:pt idx="2">
                    <c:v>Middle</c:v>
                  </c:pt>
                  <c:pt idx="3">
                    <c:v>Matriculate/Secondary</c:v>
                  </c:pt>
                  <c:pt idx="4">
                    <c:v>Hr. Secondary</c:v>
                  </c:pt>
                  <c:pt idx="5">
                    <c:v>Diploma</c:v>
                  </c:pt>
                  <c:pt idx="6">
                    <c:v>Graduate</c:v>
                  </c:pt>
                  <c:pt idx="7">
                    <c:v>Post-Grad or above</c:v>
                  </c:pt>
                  <c:pt idx="8">
                    <c:v>No Education</c:v>
                  </c:pt>
                  <c:pt idx="9">
                    <c:v>Primary</c:v>
                  </c:pt>
                  <c:pt idx="10">
                    <c:v>Middle</c:v>
                  </c:pt>
                  <c:pt idx="11">
                    <c:v>Matriculate/Secondary</c:v>
                  </c:pt>
                  <c:pt idx="12">
                    <c:v>Hr. Secondary</c:v>
                  </c:pt>
                  <c:pt idx="13">
                    <c:v>Diploma</c:v>
                  </c:pt>
                  <c:pt idx="14">
                    <c:v>Graduate</c:v>
                  </c:pt>
                  <c:pt idx="15">
                    <c:v>Post-Grad or above</c:v>
                  </c:pt>
                  <c:pt idx="16">
                    <c:v>No Education</c:v>
                  </c:pt>
                  <c:pt idx="17">
                    <c:v>Primary</c:v>
                  </c:pt>
                  <c:pt idx="18">
                    <c:v>Middle</c:v>
                  </c:pt>
                  <c:pt idx="19">
                    <c:v>Matriculate/Secondary</c:v>
                  </c:pt>
                  <c:pt idx="20">
                    <c:v>Hr. Secondary</c:v>
                  </c:pt>
                  <c:pt idx="21">
                    <c:v>Diploma</c:v>
                  </c:pt>
                  <c:pt idx="22">
                    <c:v>Graduate</c:v>
                  </c:pt>
                  <c:pt idx="23">
                    <c:v>Post-Grad or above</c:v>
                  </c:pt>
                  <c:pt idx="24">
                    <c:v>No Education</c:v>
                  </c:pt>
                  <c:pt idx="25">
                    <c:v>Primary</c:v>
                  </c:pt>
                  <c:pt idx="26">
                    <c:v>Middle</c:v>
                  </c:pt>
                  <c:pt idx="27">
                    <c:v>Matriculate/Secondary</c:v>
                  </c:pt>
                  <c:pt idx="28">
                    <c:v>Hr. Secondary</c:v>
                  </c:pt>
                  <c:pt idx="29">
                    <c:v>Diploma</c:v>
                  </c:pt>
                  <c:pt idx="30">
                    <c:v>Graduate</c:v>
                  </c:pt>
                  <c:pt idx="31">
                    <c:v>Post-Grad or above</c:v>
                  </c:pt>
                  <c:pt idx="32">
                    <c:v>No Education</c:v>
                  </c:pt>
                  <c:pt idx="33">
                    <c:v>Primary</c:v>
                  </c:pt>
                  <c:pt idx="34">
                    <c:v>Middle</c:v>
                  </c:pt>
                  <c:pt idx="35">
                    <c:v>Matriculate/Secondary</c:v>
                  </c:pt>
                  <c:pt idx="36">
                    <c:v>Hr. Secondary</c:v>
                  </c:pt>
                  <c:pt idx="37">
                    <c:v>Diploma</c:v>
                  </c:pt>
                  <c:pt idx="38">
                    <c:v>Graduate</c:v>
                  </c:pt>
                  <c:pt idx="39">
                    <c:v>Post-Grad or above</c:v>
                  </c:pt>
                  <c:pt idx="40">
                    <c:v>No Education</c:v>
                  </c:pt>
                  <c:pt idx="41">
                    <c:v>Primary</c:v>
                  </c:pt>
                  <c:pt idx="42">
                    <c:v>Middle</c:v>
                  </c:pt>
                  <c:pt idx="43">
                    <c:v>Matriculate/Secondary</c:v>
                  </c:pt>
                  <c:pt idx="44">
                    <c:v>Hr. Secondary</c:v>
                  </c:pt>
                  <c:pt idx="45">
                    <c:v>Diploma</c:v>
                  </c:pt>
                  <c:pt idx="46">
                    <c:v>Graduate</c:v>
                  </c:pt>
                  <c:pt idx="47">
                    <c:v>Post-Grad or above</c:v>
                  </c:pt>
                  <c:pt idx="48">
                    <c:v>No Education</c:v>
                  </c:pt>
                  <c:pt idx="49">
                    <c:v>Primary</c:v>
                  </c:pt>
                  <c:pt idx="50">
                    <c:v>Middle</c:v>
                  </c:pt>
                  <c:pt idx="51">
                    <c:v>Matriculate/Secondary</c:v>
                  </c:pt>
                  <c:pt idx="52">
                    <c:v>Hr. Secondary</c:v>
                  </c:pt>
                  <c:pt idx="53">
                    <c:v>Diploma</c:v>
                  </c:pt>
                  <c:pt idx="54">
                    <c:v>Graduate</c:v>
                  </c:pt>
                  <c:pt idx="55">
                    <c:v>Post-Grad or above</c:v>
                  </c:pt>
                  <c:pt idx="56">
                    <c:v>No Education</c:v>
                  </c:pt>
                  <c:pt idx="57">
                    <c:v>Primary</c:v>
                  </c:pt>
                  <c:pt idx="58">
                    <c:v>Middle</c:v>
                  </c:pt>
                  <c:pt idx="59">
                    <c:v>Matriculate/Secondary</c:v>
                  </c:pt>
                  <c:pt idx="60">
                    <c:v>Hr. Secondary</c:v>
                  </c:pt>
                  <c:pt idx="61">
                    <c:v>Diploma</c:v>
                  </c:pt>
                  <c:pt idx="62">
                    <c:v>Graduate</c:v>
                  </c:pt>
                  <c:pt idx="63">
                    <c:v>Post-Grad or above</c:v>
                  </c:pt>
                  <c:pt idx="64">
                    <c:v>No Education</c:v>
                  </c:pt>
                  <c:pt idx="65">
                    <c:v>Primary</c:v>
                  </c:pt>
                  <c:pt idx="66">
                    <c:v>Middle</c:v>
                  </c:pt>
                  <c:pt idx="67">
                    <c:v>Matriculate/Secondary</c:v>
                  </c:pt>
                  <c:pt idx="68">
                    <c:v>Hr. Secondary</c:v>
                  </c:pt>
                  <c:pt idx="69">
                    <c:v>Diploma</c:v>
                  </c:pt>
                  <c:pt idx="70">
                    <c:v>Graduate</c:v>
                  </c:pt>
                  <c:pt idx="71">
                    <c:v>Post-Grad or above</c:v>
                  </c:pt>
                  <c:pt idx="72">
                    <c:v>No Education</c:v>
                  </c:pt>
                  <c:pt idx="73">
                    <c:v>Primary</c:v>
                  </c:pt>
                  <c:pt idx="74">
                    <c:v>Middle</c:v>
                  </c:pt>
                  <c:pt idx="75">
                    <c:v>Matriculate/Secondary</c:v>
                  </c:pt>
                  <c:pt idx="76">
                    <c:v>Hr. Secondary</c:v>
                  </c:pt>
                  <c:pt idx="77">
                    <c:v>Diploma</c:v>
                  </c:pt>
                  <c:pt idx="78">
                    <c:v>Graduate</c:v>
                  </c:pt>
                  <c:pt idx="79">
                    <c:v>Post-Grad or above</c:v>
                  </c:pt>
                </c:lvl>
                <c:lvl>
                  <c:pt idx="0">
                    <c:v>2001</c:v>
                  </c:pt>
                  <c:pt idx="8">
                    <c:v>2002</c:v>
                  </c:pt>
                  <c:pt idx="16">
                    <c:v>2003</c:v>
                  </c:pt>
                  <c:pt idx="24">
                    <c:v>2004</c:v>
                  </c:pt>
                  <c:pt idx="32">
                    <c:v>2005</c:v>
                  </c:pt>
                  <c:pt idx="40">
                    <c:v>2006</c:v>
                  </c:pt>
                  <c:pt idx="48">
                    <c:v>2007</c:v>
                  </c:pt>
                  <c:pt idx="56">
                    <c:v>2008</c:v>
                  </c:pt>
                  <c:pt idx="64">
                    <c:v>2009</c:v>
                  </c:pt>
                  <c:pt idx="72">
                    <c:v>2010</c:v>
                  </c:pt>
                </c:lvl>
              </c:multiLvlStrCache>
            </c:multiLvlStrRef>
          </c:cat>
          <c:val>
            <c:numRef>
              <c:f>'Educational-Statuses'!$C$2:$C$81</c:f>
              <c:numCache>
                <c:formatCode>General</c:formatCode>
                <c:ptCount val="80"/>
                <c:pt idx="0">
                  <c:v>228114</c:v>
                </c:pt>
                <c:pt idx="1">
                  <c:v>54027</c:v>
                </c:pt>
                <c:pt idx="2">
                  <c:v>44022</c:v>
                </c:pt>
                <c:pt idx="3">
                  <c:v>34017</c:v>
                </c:pt>
                <c:pt idx="4">
                  <c:v>46023</c:v>
                </c:pt>
                <c:pt idx="5">
                  <c:v>24012</c:v>
                </c:pt>
                <c:pt idx="6">
                  <c:v>24012</c:v>
                </c:pt>
                <c:pt idx="7">
                  <c:v>24012</c:v>
                </c:pt>
                <c:pt idx="8">
                  <c:v>204204</c:v>
                </c:pt>
                <c:pt idx="9">
                  <c:v>72072</c:v>
                </c:pt>
                <c:pt idx="10">
                  <c:v>54054</c:v>
                </c:pt>
                <c:pt idx="11">
                  <c:v>30030</c:v>
                </c:pt>
                <c:pt idx="12">
                  <c:v>28028</c:v>
                </c:pt>
                <c:pt idx="13">
                  <c:v>26026</c:v>
                </c:pt>
                <c:pt idx="14">
                  <c:v>20020</c:v>
                </c:pt>
                <c:pt idx="15">
                  <c:v>24024</c:v>
                </c:pt>
                <c:pt idx="16">
                  <c:v>198297</c:v>
                </c:pt>
                <c:pt idx="17">
                  <c:v>66099</c:v>
                </c:pt>
                <c:pt idx="18">
                  <c:v>52078</c:v>
                </c:pt>
                <c:pt idx="19">
                  <c:v>34051</c:v>
                </c:pt>
                <c:pt idx="20">
                  <c:v>30045</c:v>
                </c:pt>
                <c:pt idx="21">
                  <c:v>26039</c:v>
                </c:pt>
                <c:pt idx="22">
                  <c:v>22033</c:v>
                </c:pt>
                <c:pt idx="23">
                  <c:v>16024</c:v>
                </c:pt>
                <c:pt idx="24">
                  <c:v>196392</c:v>
                </c:pt>
                <c:pt idx="25">
                  <c:v>72144</c:v>
                </c:pt>
                <c:pt idx="26">
                  <c:v>40080</c:v>
                </c:pt>
                <c:pt idx="27">
                  <c:v>30060</c:v>
                </c:pt>
                <c:pt idx="28">
                  <c:v>36072</c:v>
                </c:pt>
                <c:pt idx="29">
                  <c:v>32064</c:v>
                </c:pt>
                <c:pt idx="30">
                  <c:v>28056</c:v>
                </c:pt>
                <c:pt idx="31">
                  <c:v>22044</c:v>
                </c:pt>
                <c:pt idx="32">
                  <c:v>184460</c:v>
                </c:pt>
                <c:pt idx="33">
                  <c:v>68170</c:v>
                </c:pt>
                <c:pt idx="34">
                  <c:v>42105</c:v>
                </c:pt>
                <c:pt idx="35">
                  <c:v>46115</c:v>
                </c:pt>
                <c:pt idx="36">
                  <c:v>24060</c:v>
                </c:pt>
                <c:pt idx="37">
                  <c:v>22055</c:v>
                </c:pt>
                <c:pt idx="38">
                  <c:v>30075</c:v>
                </c:pt>
                <c:pt idx="39">
                  <c:v>14035</c:v>
                </c:pt>
                <c:pt idx="40">
                  <c:v>196588</c:v>
                </c:pt>
                <c:pt idx="41">
                  <c:v>62186</c:v>
                </c:pt>
                <c:pt idx="42">
                  <c:v>42126</c:v>
                </c:pt>
                <c:pt idx="43">
                  <c:v>40120</c:v>
                </c:pt>
                <c:pt idx="44">
                  <c:v>36108</c:v>
                </c:pt>
                <c:pt idx="45">
                  <c:v>20060</c:v>
                </c:pt>
                <c:pt idx="46">
                  <c:v>34102</c:v>
                </c:pt>
                <c:pt idx="47">
                  <c:v>18054</c:v>
                </c:pt>
                <c:pt idx="48">
                  <c:v>182637</c:v>
                </c:pt>
                <c:pt idx="49">
                  <c:v>68238</c:v>
                </c:pt>
                <c:pt idx="50">
                  <c:v>56196</c:v>
                </c:pt>
                <c:pt idx="51">
                  <c:v>32112</c:v>
                </c:pt>
                <c:pt idx="52">
                  <c:v>24084</c:v>
                </c:pt>
                <c:pt idx="53">
                  <c:v>26091</c:v>
                </c:pt>
                <c:pt idx="54">
                  <c:v>26091</c:v>
                </c:pt>
                <c:pt idx="55">
                  <c:v>28098</c:v>
                </c:pt>
                <c:pt idx="56">
                  <c:v>182728</c:v>
                </c:pt>
                <c:pt idx="57">
                  <c:v>70280</c:v>
                </c:pt>
                <c:pt idx="58">
                  <c:v>42168</c:v>
                </c:pt>
                <c:pt idx="59">
                  <c:v>24096</c:v>
                </c:pt>
                <c:pt idx="60">
                  <c:v>28112</c:v>
                </c:pt>
                <c:pt idx="61">
                  <c:v>20080</c:v>
                </c:pt>
                <c:pt idx="62">
                  <c:v>20080</c:v>
                </c:pt>
                <c:pt idx="63">
                  <c:v>26104</c:v>
                </c:pt>
                <c:pt idx="64">
                  <c:v>182819</c:v>
                </c:pt>
                <c:pt idx="65">
                  <c:v>66297</c:v>
                </c:pt>
                <c:pt idx="66">
                  <c:v>50225</c:v>
                </c:pt>
                <c:pt idx="67">
                  <c:v>24108</c:v>
                </c:pt>
                <c:pt idx="68">
                  <c:v>22099</c:v>
                </c:pt>
                <c:pt idx="69">
                  <c:v>22099</c:v>
                </c:pt>
                <c:pt idx="70">
                  <c:v>16072</c:v>
                </c:pt>
                <c:pt idx="71">
                  <c:v>14063</c:v>
                </c:pt>
                <c:pt idx="72">
                  <c:v>162810</c:v>
                </c:pt>
                <c:pt idx="73">
                  <c:v>54270</c:v>
                </c:pt>
                <c:pt idx="74">
                  <c:v>38190</c:v>
                </c:pt>
                <c:pt idx="75">
                  <c:v>40200</c:v>
                </c:pt>
                <c:pt idx="76">
                  <c:v>32160</c:v>
                </c:pt>
                <c:pt idx="77">
                  <c:v>24120</c:v>
                </c:pt>
                <c:pt idx="78">
                  <c:v>20100</c:v>
                </c:pt>
                <c:pt idx="79">
                  <c:v>20100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E1-4283-A66B-963EC3637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418974479"/>
        <c:axId val="351143263"/>
      </c:barChart>
      <c:lineChart>
        <c:grouping val="standard"/>
        <c:varyColors val="0"/>
        <c:ser>
          <c:idx val="1"/>
          <c:order val="1"/>
          <c:tx>
            <c:strRef>
              <c:f>'Educational-Statuses'!$D$1</c:f>
              <c:strCache>
                <c:ptCount val="1"/>
                <c:pt idx="0">
                  <c:v>Probability of Death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'Educational-Statuses'!$A$2:$B$81</c:f>
              <c:multiLvlStrCache>
                <c:ptCount val="80"/>
                <c:lvl>
                  <c:pt idx="0">
                    <c:v>No Education</c:v>
                  </c:pt>
                  <c:pt idx="1">
                    <c:v>Primary</c:v>
                  </c:pt>
                  <c:pt idx="2">
                    <c:v>Middle</c:v>
                  </c:pt>
                  <c:pt idx="3">
                    <c:v>Matriculate/Secondary</c:v>
                  </c:pt>
                  <c:pt idx="4">
                    <c:v>Hr. Secondary</c:v>
                  </c:pt>
                  <c:pt idx="5">
                    <c:v>Diploma</c:v>
                  </c:pt>
                  <c:pt idx="6">
                    <c:v>Graduate</c:v>
                  </c:pt>
                  <c:pt idx="7">
                    <c:v>Post-Grad or above</c:v>
                  </c:pt>
                  <c:pt idx="8">
                    <c:v>No Education</c:v>
                  </c:pt>
                  <c:pt idx="9">
                    <c:v>Primary</c:v>
                  </c:pt>
                  <c:pt idx="10">
                    <c:v>Middle</c:v>
                  </c:pt>
                  <c:pt idx="11">
                    <c:v>Matriculate/Secondary</c:v>
                  </c:pt>
                  <c:pt idx="12">
                    <c:v>Hr. Secondary</c:v>
                  </c:pt>
                  <c:pt idx="13">
                    <c:v>Diploma</c:v>
                  </c:pt>
                  <c:pt idx="14">
                    <c:v>Graduate</c:v>
                  </c:pt>
                  <c:pt idx="15">
                    <c:v>Post-Grad or above</c:v>
                  </c:pt>
                  <c:pt idx="16">
                    <c:v>No Education</c:v>
                  </c:pt>
                  <c:pt idx="17">
                    <c:v>Primary</c:v>
                  </c:pt>
                  <c:pt idx="18">
                    <c:v>Middle</c:v>
                  </c:pt>
                  <c:pt idx="19">
                    <c:v>Matriculate/Secondary</c:v>
                  </c:pt>
                  <c:pt idx="20">
                    <c:v>Hr. Secondary</c:v>
                  </c:pt>
                  <c:pt idx="21">
                    <c:v>Diploma</c:v>
                  </c:pt>
                  <c:pt idx="22">
                    <c:v>Graduate</c:v>
                  </c:pt>
                  <c:pt idx="23">
                    <c:v>Post-Grad or above</c:v>
                  </c:pt>
                  <c:pt idx="24">
                    <c:v>No Education</c:v>
                  </c:pt>
                  <c:pt idx="25">
                    <c:v>Primary</c:v>
                  </c:pt>
                  <c:pt idx="26">
                    <c:v>Middle</c:v>
                  </c:pt>
                  <c:pt idx="27">
                    <c:v>Matriculate/Secondary</c:v>
                  </c:pt>
                  <c:pt idx="28">
                    <c:v>Hr. Secondary</c:v>
                  </c:pt>
                  <c:pt idx="29">
                    <c:v>Diploma</c:v>
                  </c:pt>
                  <c:pt idx="30">
                    <c:v>Graduate</c:v>
                  </c:pt>
                  <c:pt idx="31">
                    <c:v>Post-Grad or above</c:v>
                  </c:pt>
                  <c:pt idx="32">
                    <c:v>No Education</c:v>
                  </c:pt>
                  <c:pt idx="33">
                    <c:v>Primary</c:v>
                  </c:pt>
                  <c:pt idx="34">
                    <c:v>Middle</c:v>
                  </c:pt>
                  <c:pt idx="35">
                    <c:v>Matriculate/Secondary</c:v>
                  </c:pt>
                  <c:pt idx="36">
                    <c:v>Hr. Secondary</c:v>
                  </c:pt>
                  <c:pt idx="37">
                    <c:v>Diploma</c:v>
                  </c:pt>
                  <c:pt idx="38">
                    <c:v>Graduate</c:v>
                  </c:pt>
                  <c:pt idx="39">
                    <c:v>Post-Grad or above</c:v>
                  </c:pt>
                  <c:pt idx="40">
                    <c:v>No Education</c:v>
                  </c:pt>
                  <c:pt idx="41">
                    <c:v>Primary</c:v>
                  </c:pt>
                  <c:pt idx="42">
                    <c:v>Middle</c:v>
                  </c:pt>
                  <c:pt idx="43">
                    <c:v>Matriculate/Secondary</c:v>
                  </c:pt>
                  <c:pt idx="44">
                    <c:v>Hr. Secondary</c:v>
                  </c:pt>
                  <c:pt idx="45">
                    <c:v>Diploma</c:v>
                  </c:pt>
                  <c:pt idx="46">
                    <c:v>Graduate</c:v>
                  </c:pt>
                  <c:pt idx="47">
                    <c:v>Post-Grad or above</c:v>
                  </c:pt>
                  <c:pt idx="48">
                    <c:v>No Education</c:v>
                  </c:pt>
                  <c:pt idx="49">
                    <c:v>Primary</c:v>
                  </c:pt>
                  <c:pt idx="50">
                    <c:v>Middle</c:v>
                  </c:pt>
                  <c:pt idx="51">
                    <c:v>Matriculate/Secondary</c:v>
                  </c:pt>
                  <c:pt idx="52">
                    <c:v>Hr. Secondary</c:v>
                  </c:pt>
                  <c:pt idx="53">
                    <c:v>Diploma</c:v>
                  </c:pt>
                  <c:pt idx="54">
                    <c:v>Graduate</c:v>
                  </c:pt>
                  <c:pt idx="55">
                    <c:v>Post-Grad or above</c:v>
                  </c:pt>
                  <c:pt idx="56">
                    <c:v>No Education</c:v>
                  </c:pt>
                  <c:pt idx="57">
                    <c:v>Primary</c:v>
                  </c:pt>
                  <c:pt idx="58">
                    <c:v>Middle</c:v>
                  </c:pt>
                  <c:pt idx="59">
                    <c:v>Matriculate/Secondary</c:v>
                  </c:pt>
                  <c:pt idx="60">
                    <c:v>Hr. Secondary</c:v>
                  </c:pt>
                  <c:pt idx="61">
                    <c:v>Diploma</c:v>
                  </c:pt>
                  <c:pt idx="62">
                    <c:v>Graduate</c:v>
                  </c:pt>
                  <c:pt idx="63">
                    <c:v>Post-Grad or above</c:v>
                  </c:pt>
                  <c:pt idx="64">
                    <c:v>No Education</c:v>
                  </c:pt>
                  <c:pt idx="65">
                    <c:v>Primary</c:v>
                  </c:pt>
                  <c:pt idx="66">
                    <c:v>Middle</c:v>
                  </c:pt>
                  <c:pt idx="67">
                    <c:v>Matriculate/Secondary</c:v>
                  </c:pt>
                  <c:pt idx="68">
                    <c:v>Hr. Secondary</c:v>
                  </c:pt>
                  <c:pt idx="69">
                    <c:v>Diploma</c:v>
                  </c:pt>
                  <c:pt idx="70">
                    <c:v>Graduate</c:v>
                  </c:pt>
                  <c:pt idx="71">
                    <c:v>Post-Grad or above</c:v>
                  </c:pt>
                  <c:pt idx="72">
                    <c:v>No Education</c:v>
                  </c:pt>
                  <c:pt idx="73">
                    <c:v>Primary</c:v>
                  </c:pt>
                  <c:pt idx="74">
                    <c:v>Middle</c:v>
                  </c:pt>
                  <c:pt idx="75">
                    <c:v>Matriculate/Secondary</c:v>
                  </c:pt>
                  <c:pt idx="76">
                    <c:v>Hr. Secondary</c:v>
                  </c:pt>
                  <c:pt idx="77">
                    <c:v>Diploma</c:v>
                  </c:pt>
                  <c:pt idx="78">
                    <c:v>Graduate</c:v>
                  </c:pt>
                  <c:pt idx="79">
                    <c:v>Post-Grad or above</c:v>
                  </c:pt>
                </c:lvl>
                <c:lvl>
                  <c:pt idx="0">
                    <c:v>2001</c:v>
                  </c:pt>
                  <c:pt idx="8">
                    <c:v>2002</c:v>
                  </c:pt>
                  <c:pt idx="16">
                    <c:v>2003</c:v>
                  </c:pt>
                  <c:pt idx="24">
                    <c:v>2004</c:v>
                  </c:pt>
                  <c:pt idx="32">
                    <c:v>2005</c:v>
                  </c:pt>
                  <c:pt idx="40">
                    <c:v>2006</c:v>
                  </c:pt>
                  <c:pt idx="48">
                    <c:v>2007</c:v>
                  </c:pt>
                  <c:pt idx="56">
                    <c:v>2008</c:v>
                  </c:pt>
                  <c:pt idx="64">
                    <c:v>2009</c:v>
                  </c:pt>
                  <c:pt idx="72">
                    <c:v>2010</c:v>
                  </c:pt>
                </c:lvl>
              </c:multiLvlStrCache>
            </c:multiLvlStrRef>
          </c:cat>
          <c:val>
            <c:numRef>
              <c:f>'Educational-Statuses'!$D$2:$D$81</c:f>
              <c:numCache>
                <c:formatCode>General</c:formatCode>
                <c:ptCount val="80"/>
                <c:pt idx="0">
                  <c:v>0.47698744799999998</c:v>
                </c:pt>
                <c:pt idx="1">
                  <c:v>0.112970711</c:v>
                </c:pt>
                <c:pt idx="2">
                  <c:v>9.2050208999999994E-2</c:v>
                </c:pt>
                <c:pt idx="3">
                  <c:v>7.1129707E-2</c:v>
                </c:pt>
                <c:pt idx="4">
                  <c:v>9.6234310000000003E-2</c:v>
                </c:pt>
                <c:pt idx="5">
                  <c:v>5.0209205E-2</c:v>
                </c:pt>
                <c:pt idx="6">
                  <c:v>5.0209205E-2</c:v>
                </c:pt>
                <c:pt idx="7">
                  <c:v>5.0209205E-2</c:v>
                </c:pt>
                <c:pt idx="8">
                  <c:v>0.445414847</c:v>
                </c:pt>
                <c:pt idx="9">
                  <c:v>0.15720524</c:v>
                </c:pt>
                <c:pt idx="10">
                  <c:v>0.11790393</c:v>
                </c:pt>
                <c:pt idx="11">
                  <c:v>6.5502183000000005E-2</c:v>
                </c:pt>
                <c:pt idx="12">
                  <c:v>6.1135371000000001E-2</c:v>
                </c:pt>
                <c:pt idx="13">
                  <c:v>5.6768559000000003E-2</c:v>
                </c:pt>
                <c:pt idx="14">
                  <c:v>4.3668121999999997E-2</c:v>
                </c:pt>
                <c:pt idx="15">
                  <c:v>5.2401746999999999E-2</c:v>
                </c:pt>
                <c:pt idx="16">
                  <c:v>0.44594594599999998</c:v>
                </c:pt>
                <c:pt idx="17">
                  <c:v>0.14864864899999999</c:v>
                </c:pt>
                <c:pt idx="18">
                  <c:v>0.11711711700000001</c:v>
                </c:pt>
                <c:pt idx="19">
                  <c:v>7.6576577000000007E-2</c:v>
                </c:pt>
                <c:pt idx="20">
                  <c:v>6.7567567999999995E-2</c:v>
                </c:pt>
                <c:pt idx="21">
                  <c:v>5.8558559000000003E-2</c:v>
                </c:pt>
                <c:pt idx="22">
                  <c:v>4.9549549999999998E-2</c:v>
                </c:pt>
                <c:pt idx="23">
                  <c:v>3.6036036E-2</c:v>
                </c:pt>
                <c:pt idx="24">
                  <c:v>0.42982456099999999</c:v>
                </c:pt>
                <c:pt idx="25">
                  <c:v>0.15789473700000001</c:v>
                </c:pt>
                <c:pt idx="26">
                  <c:v>8.7719298000000001E-2</c:v>
                </c:pt>
                <c:pt idx="27">
                  <c:v>6.5789474000000001E-2</c:v>
                </c:pt>
                <c:pt idx="28">
                  <c:v>7.8947368000000004E-2</c:v>
                </c:pt>
                <c:pt idx="29">
                  <c:v>7.0175439000000006E-2</c:v>
                </c:pt>
                <c:pt idx="30">
                  <c:v>6.1403509000000002E-2</c:v>
                </c:pt>
                <c:pt idx="31">
                  <c:v>4.8245613999999999E-2</c:v>
                </c:pt>
                <c:pt idx="32">
                  <c:v>0.42790697700000002</c:v>
                </c:pt>
                <c:pt idx="33">
                  <c:v>0.158139535</c:v>
                </c:pt>
                <c:pt idx="34">
                  <c:v>9.7674418999999998E-2</c:v>
                </c:pt>
                <c:pt idx="35">
                  <c:v>0.106976744</c:v>
                </c:pt>
                <c:pt idx="36">
                  <c:v>5.5813952999999999E-2</c:v>
                </c:pt>
                <c:pt idx="37">
                  <c:v>5.1162790999999999E-2</c:v>
                </c:pt>
                <c:pt idx="38">
                  <c:v>6.9767441999999999E-2</c:v>
                </c:pt>
                <c:pt idx="39">
                  <c:v>3.2558139999999999E-2</c:v>
                </c:pt>
                <c:pt idx="40">
                  <c:v>0.4375</c:v>
                </c:pt>
                <c:pt idx="41">
                  <c:v>0.13839285700000001</c:v>
                </c:pt>
                <c:pt idx="42">
                  <c:v>9.375E-2</c:v>
                </c:pt>
                <c:pt idx="43">
                  <c:v>8.9285714000000002E-2</c:v>
                </c:pt>
                <c:pt idx="44">
                  <c:v>8.0357143000000006E-2</c:v>
                </c:pt>
                <c:pt idx="45">
                  <c:v>4.4642857000000001E-2</c:v>
                </c:pt>
                <c:pt idx="46">
                  <c:v>7.5892856999999994E-2</c:v>
                </c:pt>
                <c:pt idx="47">
                  <c:v>4.0178571000000003E-2</c:v>
                </c:pt>
                <c:pt idx="48">
                  <c:v>0.41176470599999998</c:v>
                </c:pt>
                <c:pt idx="49">
                  <c:v>0.15384615400000001</c:v>
                </c:pt>
                <c:pt idx="50">
                  <c:v>0.12669683300000001</c:v>
                </c:pt>
                <c:pt idx="51">
                  <c:v>7.2398190000000001E-2</c:v>
                </c:pt>
                <c:pt idx="52">
                  <c:v>5.4298643000000001E-2</c:v>
                </c:pt>
                <c:pt idx="53">
                  <c:v>5.8823528999999999E-2</c:v>
                </c:pt>
                <c:pt idx="54">
                  <c:v>5.8823528999999999E-2</c:v>
                </c:pt>
                <c:pt idx="55">
                  <c:v>6.3348416000000005E-2</c:v>
                </c:pt>
                <c:pt idx="56">
                  <c:v>0.441747573</c:v>
                </c:pt>
                <c:pt idx="57">
                  <c:v>0.16990291299999999</c:v>
                </c:pt>
                <c:pt idx="58">
                  <c:v>0.101941748</c:v>
                </c:pt>
                <c:pt idx="59">
                  <c:v>5.8252427000000002E-2</c:v>
                </c:pt>
                <c:pt idx="60">
                  <c:v>6.7961165000000004E-2</c:v>
                </c:pt>
                <c:pt idx="61">
                  <c:v>4.8543689000000001E-2</c:v>
                </c:pt>
                <c:pt idx="62">
                  <c:v>4.8543689000000001E-2</c:v>
                </c:pt>
                <c:pt idx="63">
                  <c:v>6.3106796000000007E-2</c:v>
                </c:pt>
                <c:pt idx="64">
                  <c:v>0.45959596000000003</c:v>
                </c:pt>
                <c:pt idx="65">
                  <c:v>0.16666666699999999</c:v>
                </c:pt>
                <c:pt idx="66">
                  <c:v>0.12626262599999999</c:v>
                </c:pt>
                <c:pt idx="67">
                  <c:v>6.0606061000000003E-2</c:v>
                </c:pt>
                <c:pt idx="68">
                  <c:v>5.5555555999999999E-2</c:v>
                </c:pt>
                <c:pt idx="69">
                  <c:v>5.5555555999999999E-2</c:v>
                </c:pt>
                <c:pt idx="70">
                  <c:v>4.0404040000000002E-2</c:v>
                </c:pt>
                <c:pt idx="71">
                  <c:v>3.5353534999999998E-2</c:v>
                </c:pt>
                <c:pt idx="72">
                  <c:v>0.41538461500000001</c:v>
                </c:pt>
                <c:pt idx="73">
                  <c:v>0.138461538</c:v>
                </c:pt>
                <c:pt idx="74">
                  <c:v>9.7435896999999994E-2</c:v>
                </c:pt>
                <c:pt idx="75">
                  <c:v>0.102564103</c:v>
                </c:pt>
                <c:pt idx="76">
                  <c:v>8.2051282000000003E-2</c:v>
                </c:pt>
                <c:pt idx="77">
                  <c:v>6.1538462000000002E-2</c:v>
                </c:pt>
                <c:pt idx="78">
                  <c:v>5.1282051000000002E-2</c:v>
                </c:pt>
                <c:pt idx="79">
                  <c:v>5.1282051000000002E-2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E1-4283-A66B-963EC3637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715935"/>
        <c:axId val="351145343"/>
      </c:lineChart>
      <c:catAx>
        <c:axId val="4189744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accent2">
                        <a:lumMod val="75000"/>
                      </a:schemeClr>
                    </a:solidFill>
                  </a:rPr>
                  <a:t>Cataegory</a:t>
                </a:r>
                <a:r>
                  <a:rPr lang="en-US" sz="1200" baseline="0">
                    <a:solidFill>
                      <a:schemeClr val="accent2">
                        <a:lumMod val="75000"/>
                      </a:schemeClr>
                    </a:solidFill>
                  </a:rPr>
                  <a:t> in Years</a:t>
                </a:r>
                <a:endParaRPr 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143263"/>
        <c:crosses val="autoZero"/>
        <c:auto val="1"/>
        <c:lblAlgn val="ctr"/>
        <c:lblOffset val="100"/>
        <c:noMultiLvlLbl val="0"/>
      </c:catAx>
      <c:valAx>
        <c:axId val="35114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accent6">
                        <a:lumMod val="50000"/>
                      </a:schemeClr>
                    </a:solidFill>
                  </a:rPr>
                  <a:t>Total Deahts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74479"/>
        <c:crosses val="autoZero"/>
        <c:crossBetween val="between"/>
      </c:valAx>
      <c:valAx>
        <c:axId val="35114534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accent1">
                        <a:lumMod val="75000"/>
                      </a:schemeClr>
                    </a:solidFill>
                  </a:rPr>
                  <a:t>Probability</a:t>
                </a:r>
                <a:r>
                  <a:rPr lang="en-US" sz="1200" baseline="0">
                    <a:solidFill>
                      <a:schemeClr val="accent1">
                        <a:lumMod val="75000"/>
                      </a:schemeClr>
                    </a:solidFill>
                  </a:rPr>
                  <a:t> of Deaths</a:t>
                </a:r>
                <a:endParaRPr lang="en-US" sz="120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715935"/>
        <c:crosses val="max"/>
        <c:crossBetween val="between"/>
      </c:valAx>
      <c:catAx>
        <c:axId val="360715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1145343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00" b="1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TESTING DATASET WITH PREDICTIONS FOR SOCIAL</a:t>
            </a:r>
          </a:p>
          <a:p>
            <a:pPr algn="ctr" rtl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CATAEGORY</a:t>
            </a:r>
            <a:endParaRPr lang="en-US" dirty="0"/>
          </a:p>
        </c:rich>
      </c:tx>
      <c:layout>
        <c:manualLayout>
          <c:xMode val="edge"/>
          <c:yMode val="edge"/>
          <c:x val="0.27199316826266606"/>
          <c:y val="1.2247944692010805E-2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600" b="1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6023982244599"/>
          <c:y val="0.13347360268491029"/>
          <c:w val="0.88445459518842873"/>
          <c:h val="0.627274790515140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Social!$C$1</c:f>
              <c:strCache>
                <c:ptCount val="1"/>
                <c:pt idx="0">
                  <c:v>TOTAL-DEATHS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Social!$A$2:$B$11</c:f>
              <c:multiLvlStrCache>
                <c:ptCount val="10"/>
                <c:lvl>
                  <c:pt idx="0">
                    <c:v>Never Married</c:v>
                  </c:pt>
                  <c:pt idx="1">
                    <c:v>Married</c:v>
                  </c:pt>
                  <c:pt idx="2">
                    <c:v>Seperated</c:v>
                  </c:pt>
                  <c:pt idx="3">
                    <c:v>Divorcee</c:v>
                  </c:pt>
                  <c:pt idx="4">
                    <c:v>Widowed/Widower</c:v>
                  </c:pt>
                  <c:pt idx="5">
                    <c:v>Never Married</c:v>
                  </c:pt>
                  <c:pt idx="6">
                    <c:v>Married</c:v>
                  </c:pt>
                  <c:pt idx="7">
                    <c:v>Seperated</c:v>
                  </c:pt>
                  <c:pt idx="8">
                    <c:v>Divorcee</c:v>
                  </c:pt>
                  <c:pt idx="9">
                    <c:v>Widowed/Widower</c:v>
                  </c:pt>
                </c:lvl>
                <c:lvl>
                  <c:pt idx="0">
                    <c:v>2011</c:v>
                  </c:pt>
                  <c:pt idx="1">
                    <c:v>2011</c:v>
                  </c:pt>
                  <c:pt idx="2">
                    <c:v>2011</c:v>
                  </c:pt>
                  <c:pt idx="3">
                    <c:v>2011</c:v>
                  </c:pt>
                  <c:pt idx="4">
                    <c:v>2011</c:v>
                  </c:pt>
                  <c:pt idx="5">
                    <c:v>2012</c:v>
                  </c:pt>
                  <c:pt idx="6">
                    <c:v>2012</c:v>
                  </c:pt>
                  <c:pt idx="7">
                    <c:v>2012</c:v>
                  </c:pt>
                  <c:pt idx="8">
                    <c:v>2012</c:v>
                  </c:pt>
                  <c:pt idx="9">
                    <c:v>2012</c:v>
                  </c:pt>
                </c:lvl>
              </c:multiLvlStrCache>
            </c:multiLvlStrRef>
          </c:cat>
          <c:val>
            <c:numRef>
              <c:f>Social!$C$2:$C$11</c:f>
              <c:numCache>
                <c:formatCode>General</c:formatCode>
                <c:ptCount val="10"/>
                <c:pt idx="0">
                  <c:v>91989</c:v>
                </c:pt>
                <c:pt idx="1">
                  <c:v>285045</c:v>
                </c:pt>
                <c:pt idx="2">
                  <c:v>11112</c:v>
                </c:pt>
                <c:pt idx="3">
                  <c:v>3849</c:v>
                </c:pt>
                <c:pt idx="4">
                  <c:v>14760</c:v>
                </c:pt>
                <c:pt idx="5">
                  <c:v>91671</c:v>
                </c:pt>
                <c:pt idx="6">
                  <c:v>285792</c:v>
                </c:pt>
                <c:pt idx="7">
                  <c:v>9849</c:v>
                </c:pt>
                <c:pt idx="8">
                  <c:v>4170</c:v>
                </c:pt>
                <c:pt idx="9">
                  <c:v>14853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12-478F-8FBB-647F888AE1AC}"/>
            </c:ext>
          </c:extLst>
        </c:ser>
        <c:ser>
          <c:idx val="2"/>
          <c:order val="2"/>
          <c:tx>
            <c:strRef>
              <c:f>Social!$E$1</c:f>
              <c:strCache>
                <c:ptCount val="1"/>
                <c:pt idx="0">
                  <c:v>PREDICTED-DEATHS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Social!$A$2:$B$11</c:f>
              <c:multiLvlStrCache>
                <c:ptCount val="10"/>
                <c:lvl>
                  <c:pt idx="0">
                    <c:v>Never Married</c:v>
                  </c:pt>
                  <c:pt idx="1">
                    <c:v>Married</c:v>
                  </c:pt>
                  <c:pt idx="2">
                    <c:v>Seperated</c:v>
                  </c:pt>
                  <c:pt idx="3">
                    <c:v>Divorcee</c:v>
                  </c:pt>
                  <c:pt idx="4">
                    <c:v>Widowed/Widower</c:v>
                  </c:pt>
                  <c:pt idx="5">
                    <c:v>Never Married</c:v>
                  </c:pt>
                  <c:pt idx="6">
                    <c:v>Married</c:v>
                  </c:pt>
                  <c:pt idx="7">
                    <c:v>Seperated</c:v>
                  </c:pt>
                  <c:pt idx="8">
                    <c:v>Divorcee</c:v>
                  </c:pt>
                  <c:pt idx="9">
                    <c:v>Widowed/Widower</c:v>
                  </c:pt>
                </c:lvl>
                <c:lvl>
                  <c:pt idx="0">
                    <c:v>2011</c:v>
                  </c:pt>
                  <c:pt idx="1">
                    <c:v>2011</c:v>
                  </c:pt>
                  <c:pt idx="2">
                    <c:v>2011</c:v>
                  </c:pt>
                  <c:pt idx="3">
                    <c:v>2011</c:v>
                  </c:pt>
                  <c:pt idx="4">
                    <c:v>2011</c:v>
                  </c:pt>
                  <c:pt idx="5">
                    <c:v>2012</c:v>
                  </c:pt>
                  <c:pt idx="6">
                    <c:v>2012</c:v>
                  </c:pt>
                  <c:pt idx="7">
                    <c:v>2012</c:v>
                  </c:pt>
                  <c:pt idx="8">
                    <c:v>2012</c:v>
                  </c:pt>
                  <c:pt idx="9">
                    <c:v>2012</c:v>
                  </c:pt>
                </c:lvl>
              </c:multiLvlStrCache>
            </c:multiLvlStrRef>
          </c:cat>
          <c:val>
            <c:numRef>
              <c:f>Social!$E$2:$E$11</c:f>
              <c:numCache>
                <c:formatCode>General</c:formatCode>
                <c:ptCount val="10"/>
                <c:pt idx="0">
                  <c:v>92430</c:v>
                </c:pt>
                <c:pt idx="1">
                  <c:v>279621</c:v>
                </c:pt>
                <c:pt idx="2">
                  <c:v>11751</c:v>
                </c:pt>
                <c:pt idx="3">
                  <c:v>4551</c:v>
                </c:pt>
                <c:pt idx="4">
                  <c:v>15444</c:v>
                </c:pt>
                <c:pt idx="5">
                  <c:v>92430</c:v>
                </c:pt>
                <c:pt idx="6">
                  <c:v>279621</c:v>
                </c:pt>
                <c:pt idx="7">
                  <c:v>11751</c:v>
                </c:pt>
                <c:pt idx="8">
                  <c:v>4551</c:v>
                </c:pt>
                <c:pt idx="9">
                  <c:v>15444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12-478F-8FBB-647F888AE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5649903"/>
        <c:axId val="56369063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Social!$D$1</c15:sqref>
                        </c15:formulaRef>
                      </c:ext>
                    </c:extLst>
                    <c:strCache>
                      <c:ptCount val="1"/>
                      <c:pt idx="0">
                        <c:v>PROBABILITY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Social!$A$2:$B$11</c15:sqref>
                        </c15:formulaRef>
                      </c:ext>
                    </c:extLst>
                    <c:multiLvlStrCache>
                      <c:ptCount val="10"/>
                      <c:lvl>
                        <c:pt idx="0">
                          <c:v>Never Married</c:v>
                        </c:pt>
                        <c:pt idx="1">
                          <c:v>Married</c:v>
                        </c:pt>
                        <c:pt idx="2">
                          <c:v>Seperated</c:v>
                        </c:pt>
                        <c:pt idx="3">
                          <c:v>Divorcee</c:v>
                        </c:pt>
                        <c:pt idx="4">
                          <c:v>Widowed/Widower</c:v>
                        </c:pt>
                        <c:pt idx="5">
                          <c:v>Never Married</c:v>
                        </c:pt>
                        <c:pt idx="6">
                          <c:v>Married</c:v>
                        </c:pt>
                        <c:pt idx="7">
                          <c:v>Seperated</c:v>
                        </c:pt>
                        <c:pt idx="8">
                          <c:v>Divorcee</c:v>
                        </c:pt>
                        <c:pt idx="9">
                          <c:v>Widowed/Widower</c:v>
                        </c:pt>
                      </c:lvl>
                      <c:lvl>
                        <c:pt idx="0">
                          <c:v>2011</c:v>
                        </c:pt>
                        <c:pt idx="1">
                          <c:v>2011</c:v>
                        </c:pt>
                        <c:pt idx="2">
                          <c:v>2011</c:v>
                        </c:pt>
                        <c:pt idx="3">
                          <c:v>2011</c:v>
                        </c:pt>
                        <c:pt idx="4">
                          <c:v>2011</c:v>
                        </c:pt>
                        <c:pt idx="5">
                          <c:v>2012</c:v>
                        </c:pt>
                        <c:pt idx="6">
                          <c:v>2012</c:v>
                        </c:pt>
                        <c:pt idx="7">
                          <c:v>2012</c:v>
                        </c:pt>
                        <c:pt idx="8">
                          <c:v>2012</c:v>
                        </c:pt>
                        <c:pt idx="9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Social!$D$2:$D$11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0.22615333600000001</c:v>
                      </c:pt>
                      <c:pt idx="1">
                        <c:v>0.70077811000000001</c:v>
                      </c:pt>
                      <c:pt idx="2">
                        <c:v>2.7318656E-2</c:v>
                      </c:pt>
                      <c:pt idx="3">
                        <c:v>9.4626989999999998E-3</c:v>
                      </c:pt>
                      <c:pt idx="4">
                        <c:v>3.6287199999999999E-2</c:v>
                      </c:pt>
                      <c:pt idx="5">
                        <c:v>0.22560448899999999</c:v>
                      </c:pt>
                      <c:pt idx="6">
                        <c:v>0.703340839</c:v>
                      </c:pt>
                      <c:pt idx="7">
                        <c:v>2.4238620999999998E-2</c:v>
                      </c:pt>
                      <c:pt idx="8">
                        <c:v>1.0262468E-2</c:v>
                      </c:pt>
                      <c:pt idx="9">
                        <c:v>3.6553583000000001E-2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7C12-478F-8FBB-647F888AE1AC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Social!$F$1</c15:sqref>
                        </c15:formulaRef>
                      </c:ext>
                    </c:extLst>
                    <c:strCache>
                      <c:ptCount val="1"/>
                      <c:pt idx="0">
                        <c:v>OBSERVED - PREDICTION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Social!$A$2:$B$11</c15:sqref>
                        </c15:formulaRef>
                      </c:ext>
                    </c:extLst>
                    <c:multiLvlStrCache>
                      <c:ptCount val="10"/>
                      <c:lvl>
                        <c:pt idx="0">
                          <c:v>Never Married</c:v>
                        </c:pt>
                        <c:pt idx="1">
                          <c:v>Married</c:v>
                        </c:pt>
                        <c:pt idx="2">
                          <c:v>Seperated</c:v>
                        </c:pt>
                        <c:pt idx="3">
                          <c:v>Divorcee</c:v>
                        </c:pt>
                        <c:pt idx="4">
                          <c:v>Widowed/Widower</c:v>
                        </c:pt>
                        <c:pt idx="5">
                          <c:v>Never Married</c:v>
                        </c:pt>
                        <c:pt idx="6">
                          <c:v>Married</c:v>
                        </c:pt>
                        <c:pt idx="7">
                          <c:v>Seperated</c:v>
                        </c:pt>
                        <c:pt idx="8">
                          <c:v>Divorcee</c:v>
                        </c:pt>
                        <c:pt idx="9">
                          <c:v>Widowed/Widower</c:v>
                        </c:pt>
                      </c:lvl>
                      <c:lvl>
                        <c:pt idx="0">
                          <c:v>2011</c:v>
                        </c:pt>
                        <c:pt idx="1">
                          <c:v>2011</c:v>
                        </c:pt>
                        <c:pt idx="2">
                          <c:v>2011</c:v>
                        </c:pt>
                        <c:pt idx="3">
                          <c:v>2011</c:v>
                        </c:pt>
                        <c:pt idx="4">
                          <c:v>2011</c:v>
                        </c:pt>
                        <c:pt idx="5">
                          <c:v>2012</c:v>
                        </c:pt>
                        <c:pt idx="6">
                          <c:v>2012</c:v>
                        </c:pt>
                        <c:pt idx="7">
                          <c:v>2012</c:v>
                        </c:pt>
                        <c:pt idx="8">
                          <c:v>2012</c:v>
                        </c:pt>
                        <c:pt idx="9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Social!$F$2:$F$11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441</c:v>
                      </c:pt>
                      <c:pt idx="1">
                        <c:v>5424</c:v>
                      </c:pt>
                      <c:pt idx="2">
                        <c:v>639</c:v>
                      </c:pt>
                      <c:pt idx="3">
                        <c:v>702</c:v>
                      </c:pt>
                      <c:pt idx="4">
                        <c:v>684</c:v>
                      </c:pt>
                      <c:pt idx="5">
                        <c:v>759</c:v>
                      </c:pt>
                      <c:pt idx="6">
                        <c:v>6171</c:v>
                      </c:pt>
                      <c:pt idx="7">
                        <c:v>1902</c:v>
                      </c:pt>
                      <c:pt idx="8">
                        <c:v>381</c:v>
                      </c:pt>
                      <c:pt idx="9">
                        <c:v>591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C12-478F-8FBB-647F888AE1AC}"/>
                  </c:ext>
                </c:extLst>
              </c15:ser>
            </c15:filteredBarSeries>
          </c:ext>
        </c:extLst>
      </c:barChart>
      <c:catAx>
        <c:axId val="53564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 AND CATAEGORY</a:t>
                </a:r>
              </a:p>
            </c:rich>
          </c:tx>
          <c:layout>
            <c:manualLayout>
              <c:xMode val="edge"/>
              <c:yMode val="edge"/>
              <c:x val="0.4205664648872719"/>
              <c:y val="0.905873580636803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90639"/>
        <c:crosses val="autoZero"/>
        <c:auto val="1"/>
        <c:lblAlgn val="ctr"/>
        <c:lblOffset val="100"/>
        <c:noMultiLvlLbl val="0"/>
      </c:catAx>
      <c:valAx>
        <c:axId val="56369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DEATHS</a:t>
                </a:r>
              </a:p>
            </c:rich>
          </c:tx>
          <c:layout>
            <c:manualLayout>
              <c:xMode val="edge"/>
              <c:yMode val="edge"/>
              <c:x val="2.3339163390425445E-2"/>
              <c:y val="0.354212168151112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499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TESTING DATASET WITH PREDICTIONS FOR EDUCATION CATAEGORY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Educational!$C$1</c:f>
              <c:strCache>
                <c:ptCount val="1"/>
                <c:pt idx="0">
                  <c:v>TOTAL-DEATHS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Educational!$A$2:$B$17</c:f>
              <c:multiLvlStrCache>
                <c:ptCount val="16"/>
                <c:lvl>
                  <c:pt idx="0">
                    <c:v>No Education</c:v>
                  </c:pt>
                  <c:pt idx="1">
                    <c:v>Primary</c:v>
                  </c:pt>
                  <c:pt idx="2">
                    <c:v>Middle</c:v>
                  </c:pt>
                  <c:pt idx="3">
                    <c:v>Matriculate/Secondary</c:v>
                  </c:pt>
                  <c:pt idx="4">
                    <c:v>Hr. Secondary</c:v>
                  </c:pt>
                  <c:pt idx="5">
                    <c:v>Diploma</c:v>
                  </c:pt>
                  <c:pt idx="6">
                    <c:v>Graduate</c:v>
                  </c:pt>
                  <c:pt idx="7">
                    <c:v>Post-Grad or above</c:v>
                  </c:pt>
                  <c:pt idx="8">
                    <c:v>No Education</c:v>
                  </c:pt>
                  <c:pt idx="9">
                    <c:v>Primary</c:v>
                  </c:pt>
                  <c:pt idx="10">
                    <c:v>Middle</c:v>
                  </c:pt>
                  <c:pt idx="11">
                    <c:v>Matriculate/Secondary</c:v>
                  </c:pt>
                  <c:pt idx="12">
                    <c:v>Hr. Secondary</c:v>
                  </c:pt>
                  <c:pt idx="13">
                    <c:v>Diploma</c:v>
                  </c:pt>
                  <c:pt idx="14">
                    <c:v>Graduate</c:v>
                  </c:pt>
                  <c:pt idx="15">
                    <c:v>Post-Grad or above</c:v>
                  </c:pt>
                </c:lvl>
                <c:lvl>
                  <c:pt idx="0">
                    <c:v>2011</c:v>
                  </c:pt>
                  <c:pt idx="1">
                    <c:v>2011</c:v>
                  </c:pt>
                  <c:pt idx="2">
                    <c:v>2011</c:v>
                  </c:pt>
                  <c:pt idx="3">
                    <c:v>2011</c:v>
                  </c:pt>
                  <c:pt idx="4">
                    <c:v>2011</c:v>
                  </c:pt>
                  <c:pt idx="5">
                    <c:v>2011</c:v>
                  </c:pt>
                  <c:pt idx="6">
                    <c:v>2011</c:v>
                  </c:pt>
                  <c:pt idx="7">
                    <c:v>2011</c:v>
                  </c:pt>
                  <c:pt idx="8">
                    <c:v>2012</c:v>
                  </c:pt>
                  <c:pt idx="9">
                    <c:v>2012</c:v>
                  </c:pt>
                  <c:pt idx="10">
                    <c:v>2012</c:v>
                  </c:pt>
                  <c:pt idx="11">
                    <c:v>2012</c:v>
                  </c:pt>
                  <c:pt idx="12">
                    <c:v>2012</c:v>
                  </c:pt>
                  <c:pt idx="13">
                    <c:v>2012</c:v>
                  </c:pt>
                  <c:pt idx="14">
                    <c:v>2012</c:v>
                  </c:pt>
                  <c:pt idx="15">
                    <c:v>2012</c:v>
                  </c:pt>
                </c:lvl>
              </c:multiLvlStrCache>
            </c:multiLvlStrRef>
          </c:cat>
          <c:val>
            <c:numRef>
              <c:f>Educational!$C$2:$C$17</c:f>
              <c:numCache>
                <c:formatCode>General</c:formatCode>
                <c:ptCount val="16"/>
                <c:pt idx="0">
                  <c:v>160880</c:v>
                </c:pt>
                <c:pt idx="1">
                  <c:v>62341</c:v>
                </c:pt>
                <c:pt idx="2">
                  <c:v>42231</c:v>
                </c:pt>
                <c:pt idx="3">
                  <c:v>36198</c:v>
                </c:pt>
                <c:pt idx="4">
                  <c:v>28154</c:v>
                </c:pt>
                <c:pt idx="5">
                  <c:v>38209</c:v>
                </c:pt>
                <c:pt idx="6">
                  <c:v>22121</c:v>
                </c:pt>
                <c:pt idx="7">
                  <c:v>16088</c:v>
                </c:pt>
                <c:pt idx="8">
                  <c:v>166996</c:v>
                </c:pt>
                <c:pt idx="9">
                  <c:v>48288</c:v>
                </c:pt>
                <c:pt idx="10">
                  <c:v>38228</c:v>
                </c:pt>
                <c:pt idx="11">
                  <c:v>24144</c:v>
                </c:pt>
                <c:pt idx="12">
                  <c:v>26156</c:v>
                </c:pt>
                <c:pt idx="13">
                  <c:v>26156</c:v>
                </c:pt>
                <c:pt idx="14">
                  <c:v>18108</c:v>
                </c:pt>
                <c:pt idx="15">
                  <c:v>26156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83-42CB-97A5-5F92A2AF2825}"/>
            </c:ext>
          </c:extLst>
        </c:ser>
        <c:ser>
          <c:idx val="2"/>
          <c:order val="2"/>
          <c:tx>
            <c:strRef>
              <c:f>Educational!$E$1</c:f>
              <c:strCache>
                <c:ptCount val="1"/>
                <c:pt idx="0">
                  <c:v>PREDICTED-DEATHS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Educational!$A$2:$B$17</c:f>
              <c:multiLvlStrCache>
                <c:ptCount val="16"/>
                <c:lvl>
                  <c:pt idx="0">
                    <c:v>No Education</c:v>
                  </c:pt>
                  <c:pt idx="1">
                    <c:v>Primary</c:v>
                  </c:pt>
                  <c:pt idx="2">
                    <c:v>Middle</c:v>
                  </c:pt>
                  <c:pt idx="3">
                    <c:v>Matriculate/Secondary</c:v>
                  </c:pt>
                  <c:pt idx="4">
                    <c:v>Hr. Secondary</c:v>
                  </c:pt>
                  <c:pt idx="5">
                    <c:v>Diploma</c:v>
                  </c:pt>
                  <c:pt idx="6">
                    <c:v>Graduate</c:v>
                  </c:pt>
                  <c:pt idx="7">
                    <c:v>Post-Grad or above</c:v>
                  </c:pt>
                  <c:pt idx="8">
                    <c:v>No Education</c:v>
                  </c:pt>
                  <c:pt idx="9">
                    <c:v>Primary</c:v>
                  </c:pt>
                  <c:pt idx="10">
                    <c:v>Middle</c:v>
                  </c:pt>
                  <c:pt idx="11">
                    <c:v>Matriculate/Secondary</c:v>
                  </c:pt>
                  <c:pt idx="12">
                    <c:v>Hr. Secondary</c:v>
                  </c:pt>
                  <c:pt idx="13">
                    <c:v>Diploma</c:v>
                  </c:pt>
                  <c:pt idx="14">
                    <c:v>Graduate</c:v>
                  </c:pt>
                  <c:pt idx="15">
                    <c:v>Post-Grad or above</c:v>
                  </c:pt>
                </c:lvl>
                <c:lvl>
                  <c:pt idx="0">
                    <c:v>2011</c:v>
                  </c:pt>
                  <c:pt idx="1">
                    <c:v>2011</c:v>
                  </c:pt>
                  <c:pt idx="2">
                    <c:v>2011</c:v>
                  </c:pt>
                  <c:pt idx="3">
                    <c:v>2011</c:v>
                  </c:pt>
                  <c:pt idx="4">
                    <c:v>2011</c:v>
                  </c:pt>
                  <c:pt idx="5">
                    <c:v>2011</c:v>
                  </c:pt>
                  <c:pt idx="6">
                    <c:v>2011</c:v>
                  </c:pt>
                  <c:pt idx="7">
                    <c:v>2011</c:v>
                  </c:pt>
                  <c:pt idx="8">
                    <c:v>2012</c:v>
                  </c:pt>
                  <c:pt idx="9">
                    <c:v>2012</c:v>
                  </c:pt>
                  <c:pt idx="10">
                    <c:v>2012</c:v>
                  </c:pt>
                  <c:pt idx="11">
                    <c:v>2012</c:v>
                  </c:pt>
                  <c:pt idx="12">
                    <c:v>2012</c:v>
                  </c:pt>
                  <c:pt idx="13">
                    <c:v>2012</c:v>
                  </c:pt>
                  <c:pt idx="14">
                    <c:v>2012</c:v>
                  </c:pt>
                  <c:pt idx="15">
                    <c:v>2012</c:v>
                  </c:pt>
                </c:lvl>
              </c:multiLvlStrCache>
            </c:multiLvlStrRef>
          </c:cat>
          <c:val>
            <c:numRef>
              <c:f>Educational!$E$2:$E$17</c:f>
              <c:numCache>
                <c:formatCode>General</c:formatCode>
                <c:ptCount val="16"/>
                <c:pt idx="0">
                  <c:v>162810</c:v>
                </c:pt>
                <c:pt idx="1">
                  <c:v>54270</c:v>
                </c:pt>
                <c:pt idx="2">
                  <c:v>38190</c:v>
                </c:pt>
                <c:pt idx="3">
                  <c:v>40200</c:v>
                </c:pt>
                <c:pt idx="4">
                  <c:v>32160</c:v>
                </c:pt>
                <c:pt idx="5">
                  <c:v>24120</c:v>
                </c:pt>
                <c:pt idx="6">
                  <c:v>20100</c:v>
                </c:pt>
                <c:pt idx="7">
                  <c:v>20100</c:v>
                </c:pt>
                <c:pt idx="8">
                  <c:v>162810</c:v>
                </c:pt>
                <c:pt idx="9">
                  <c:v>54270</c:v>
                </c:pt>
                <c:pt idx="10">
                  <c:v>38190</c:v>
                </c:pt>
                <c:pt idx="11">
                  <c:v>40200</c:v>
                </c:pt>
                <c:pt idx="12">
                  <c:v>32160</c:v>
                </c:pt>
                <c:pt idx="13">
                  <c:v>24120</c:v>
                </c:pt>
                <c:pt idx="14">
                  <c:v>20100</c:v>
                </c:pt>
                <c:pt idx="15">
                  <c:v>20100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83-42CB-97A5-5F92A2AF2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1520079"/>
        <c:axId val="541439087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Educational!$D$1</c15:sqref>
                        </c15:formulaRef>
                      </c:ext>
                    </c:extLst>
                    <c:strCache>
                      <c:ptCount val="1"/>
                      <c:pt idx="0">
                        <c:v>PROBABILITY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Educational!$A$2:$B$17</c15:sqref>
                        </c15:formulaRef>
                      </c:ext>
                    </c:extLst>
                    <c:multiLvlStrCache>
                      <c:ptCount val="16"/>
                      <c:lvl>
                        <c:pt idx="0">
                          <c:v>No Education</c:v>
                        </c:pt>
                        <c:pt idx="1">
                          <c:v>Primary</c:v>
                        </c:pt>
                        <c:pt idx="2">
                          <c:v>Middle</c:v>
                        </c:pt>
                        <c:pt idx="3">
                          <c:v>Matriculate/Secondary</c:v>
                        </c:pt>
                        <c:pt idx="4">
                          <c:v>Hr. Secondary</c:v>
                        </c:pt>
                        <c:pt idx="5">
                          <c:v>Diploma</c:v>
                        </c:pt>
                        <c:pt idx="6">
                          <c:v>Graduate</c:v>
                        </c:pt>
                        <c:pt idx="7">
                          <c:v>Post-Grad or above</c:v>
                        </c:pt>
                        <c:pt idx="8">
                          <c:v>No Education</c:v>
                        </c:pt>
                        <c:pt idx="9">
                          <c:v>Primary</c:v>
                        </c:pt>
                        <c:pt idx="10">
                          <c:v>Middle</c:v>
                        </c:pt>
                        <c:pt idx="11">
                          <c:v>Matriculate/Secondary</c:v>
                        </c:pt>
                        <c:pt idx="12">
                          <c:v>Hr. Secondary</c:v>
                        </c:pt>
                        <c:pt idx="13">
                          <c:v>Diploma</c:v>
                        </c:pt>
                        <c:pt idx="14">
                          <c:v>Graduate</c:v>
                        </c:pt>
                        <c:pt idx="15">
                          <c:v>Post-Grad or above</c:v>
                        </c:pt>
                      </c:lvl>
                      <c:lvl>
                        <c:pt idx="0">
                          <c:v>2011</c:v>
                        </c:pt>
                        <c:pt idx="1">
                          <c:v>2011</c:v>
                        </c:pt>
                        <c:pt idx="2">
                          <c:v>2011</c:v>
                        </c:pt>
                        <c:pt idx="3">
                          <c:v>2011</c:v>
                        </c:pt>
                        <c:pt idx="4">
                          <c:v>2011</c:v>
                        </c:pt>
                        <c:pt idx="5">
                          <c:v>2011</c:v>
                        </c:pt>
                        <c:pt idx="6">
                          <c:v>2011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2012</c:v>
                        </c:pt>
                        <c:pt idx="10">
                          <c:v>2012</c:v>
                        </c:pt>
                        <c:pt idx="11">
                          <c:v>2012</c:v>
                        </c:pt>
                        <c:pt idx="12">
                          <c:v>2012</c:v>
                        </c:pt>
                        <c:pt idx="13">
                          <c:v>2012</c:v>
                        </c:pt>
                        <c:pt idx="14">
                          <c:v>2012</c:v>
                        </c:pt>
                        <c:pt idx="15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Educational!$D$2:$D$17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0.39603960399999999</c:v>
                      </c:pt>
                      <c:pt idx="1">
                        <c:v>0.153465347</c:v>
                      </c:pt>
                      <c:pt idx="2">
                        <c:v>0.103960396</c:v>
                      </c:pt>
                      <c:pt idx="3">
                        <c:v>8.9108910999999999E-2</c:v>
                      </c:pt>
                      <c:pt idx="4">
                        <c:v>6.9306931000000002E-2</c:v>
                      </c:pt>
                      <c:pt idx="5">
                        <c:v>9.4059405999999998E-2</c:v>
                      </c:pt>
                      <c:pt idx="6">
                        <c:v>5.4455445999999998E-2</c:v>
                      </c:pt>
                      <c:pt idx="7">
                        <c:v>3.9603960000000001E-2</c:v>
                      </c:pt>
                      <c:pt idx="8">
                        <c:v>0.44623655899999998</c:v>
                      </c:pt>
                      <c:pt idx="9">
                        <c:v>0.12903225800000001</c:v>
                      </c:pt>
                      <c:pt idx="10">
                        <c:v>0.102150538</c:v>
                      </c:pt>
                      <c:pt idx="11">
                        <c:v>6.4516129000000005E-2</c:v>
                      </c:pt>
                      <c:pt idx="12">
                        <c:v>6.9892472999999997E-2</c:v>
                      </c:pt>
                      <c:pt idx="13">
                        <c:v>6.9892472999999997E-2</c:v>
                      </c:pt>
                      <c:pt idx="14">
                        <c:v>4.8387096999999997E-2</c:v>
                      </c:pt>
                      <c:pt idx="15">
                        <c:v>6.9892472999999997E-2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5B83-42CB-97A5-5F92A2AF2825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Educational!$F$1</c15:sqref>
                        </c15:formulaRef>
                      </c:ext>
                    </c:extLst>
                    <c:strCache>
                      <c:ptCount val="1"/>
                      <c:pt idx="0">
                        <c:v>OBSERVED-PREDICTED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Educational!$A$2:$B$17</c15:sqref>
                        </c15:formulaRef>
                      </c:ext>
                    </c:extLst>
                    <c:multiLvlStrCache>
                      <c:ptCount val="16"/>
                      <c:lvl>
                        <c:pt idx="0">
                          <c:v>No Education</c:v>
                        </c:pt>
                        <c:pt idx="1">
                          <c:v>Primary</c:v>
                        </c:pt>
                        <c:pt idx="2">
                          <c:v>Middle</c:v>
                        </c:pt>
                        <c:pt idx="3">
                          <c:v>Matriculate/Secondary</c:v>
                        </c:pt>
                        <c:pt idx="4">
                          <c:v>Hr. Secondary</c:v>
                        </c:pt>
                        <c:pt idx="5">
                          <c:v>Diploma</c:v>
                        </c:pt>
                        <c:pt idx="6">
                          <c:v>Graduate</c:v>
                        </c:pt>
                        <c:pt idx="7">
                          <c:v>Post-Grad or above</c:v>
                        </c:pt>
                        <c:pt idx="8">
                          <c:v>No Education</c:v>
                        </c:pt>
                        <c:pt idx="9">
                          <c:v>Primary</c:v>
                        </c:pt>
                        <c:pt idx="10">
                          <c:v>Middle</c:v>
                        </c:pt>
                        <c:pt idx="11">
                          <c:v>Matriculate/Secondary</c:v>
                        </c:pt>
                        <c:pt idx="12">
                          <c:v>Hr. Secondary</c:v>
                        </c:pt>
                        <c:pt idx="13">
                          <c:v>Diploma</c:v>
                        </c:pt>
                        <c:pt idx="14">
                          <c:v>Graduate</c:v>
                        </c:pt>
                        <c:pt idx="15">
                          <c:v>Post-Grad or above</c:v>
                        </c:pt>
                      </c:lvl>
                      <c:lvl>
                        <c:pt idx="0">
                          <c:v>2011</c:v>
                        </c:pt>
                        <c:pt idx="1">
                          <c:v>2011</c:v>
                        </c:pt>
                        <c:pt idx="2">
                          <c:v>2011</c:v>
                        </c:pt>
                        <c:pt idx="3">
                          <c:v>2011</c:v>
                        </c:pt>
                        <c:pt idx="4">
                          <c:v>2011</c:v>
                        </c:pt>
                        <c:pt idx="5">
                          <c:v>2011</c:v>
                        </c:pt>
                        <c:pt idx="6">
                          <c:v>2011</c:v>
                        </c:pt>
                        <c:pt idx="7">
                          <c:v>2011</c:v>
                        </c:pt>
                        <c:pt idx="8">
                          <c:v>2012</c:v>
                        </c:pt>
                        <c:pt idx="9">
                          <c:v>2012</c:v>
                        </c:pt>
                        <c:pt idx="10">
                          <c:v>2012</c:v>
                        </c:pt>
                        <c:pt idx="11">
                          <c:v>2012</c:v>
                        </c:pt>
                        <c:pt idx="12">
                          <c:v>2012</c:v>
                        </c:pt>
                        <c:pt idx="13">
                          <c:v>2012</c:v>
                        </c:pt>
                        <c:pt idx="14">
                          <c:v>2012</c:v>
                        </c:pt>
                        <c:pt idx="15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Educational!$F$2:$F$17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1930</c:v>
                      </c:pt>
                      <c:pt idx="1">
                        <c:v>8071</c:v>
                      </c:pt>
                      <c:pt idx="2">
                        <c:v>4041</c:v>
                      </c:pt>
                      <c:pt idx="3">
                        <c:v>4002</c:v>
                      </c:pt>
                      <c:pt idx="4">
                        <c:v>4006</c:v>
                      </c:pt>
                      <c:pt idx="5">
                        <c:v>14089</c:v>
                      </c:pt>
                      <c:pt idx="6">
                        <c:v>2021</c:v>
                      </c:pt>
                      <c:pt idx="7">
                        <c:v>4012</c:v>
                      </c:pt>
                      <c:pt idx="8">
                        <c:v>4186</c:v>
                      </c:pt>
                      <c:pt idx="9">
                        <c:v>5982</c:v>
                      </c:pt>
                      <c:pt idx="10">
                        <c:v>38</c:v>
                      </c:pt>
                      <c:pt idx="11">
                        <c:v>16056</c:v>
                      </c:pt>
                      <c:pt idx="12">
                        <c:v>6004</c:v>
                      </c:pt>
                      <c:pt idx="13">
                        <c:v>2036</c:v>
                      </c:pt>
                      <c:pt idx="14">
                        <c:v>1992</c:v>
                      </c:pt>
                      <c:pt idx="15">
                        <c:v>6056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B83-42CB-97A5-5F92A2AF2825}"/>
                  </c:ext>
                </c:extLst>
              </c15:ser>
            </c15:filteredBarSeries>
          </c:ext>
        </c:extLst>
      </c:barChart>
      <c:catAx>
        <c:axId val="551520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 WITH CATAEGORY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439087"/>
        <c:crosses val="autoZero"/>
        <c:auto val="1"/>
        <c:lblAlgn val="ctr"/>
        <c:lblOffset val="100"/>
        <c:noMultiLvlLbl val="0"/>
      </c:catAx>
      <c:valAx>
        <c:axId val="54143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5200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TESTING DATASET WITH PREDICTIONS FOR PROFESSIONAL CATAEGORY</a:t>
            </a: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547769753262709E-2"/>
          <c:y val="0.10137351824564141"/>
          <c:w val="0.90245223024673726"/>
          <c:h val="0.6689644834777211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'[testing models outputs.xlsx]Professional'!$C$1</c:f>
              <c:strCache>
                <c:ptCount val="1"/>
                <c:pt idx="0">
                  <c:v>TOTAL-DEATHS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'[testing models outputs.xlsx]Professional'!$A$2:$B$11</c:f>
              <c:multiLvlStrCache>
                <c:ptCount val="10"/>
                <c:lvl>
                  <c:pt idx="0">
                    <c:v>Unemployed</c:v>
                  </c:pt>
                  <c:pt idx="1">
                    <c:v>Farming/Agriculture</c:v>
                  </c:pt>
                  <c:pt idx="2">
                    <c:v>Government Service</c:v>
                  </c:pt>
                  <c:pt idx="3">
                    <c:v>Private Sector</c:v>
                  </c:pt>
                  <c:pt idx="4">
                    <c:v>Self-Employed or Other Activity</c:v>
                  </c:pt>
                  <c:pt idx="5">
                    <c:v>Unemployed</c:v>
                  </c:pt>
                  <c:pt idx="6">
                    <c:v>Farming/Agriculture</c:v>
                  </c:pt>
                  <c:pt idx="7">
                    <c:v>Government Service</c:v>
                  </c:pt>
                  <c:pt idx="8">
                    <c:v>Private Sector</c:v>
                  </c:pt>
                  <c:pt idx="9">
                    <c:v>Self-Employed or Other Activity</c:v>
                  </c:pt>
                </c:lvl>
                <c:lvl>
                  <c:pt idx="0">
                    <c:v>2011</c:v>
                  </c:pt>
                  <c:pt idx="1">
                    <c:v>2011</c:v>
                  </c:pt>
                  <c:pt idx="2">
                    <c:v>2011</c:v>
                  </c:pt>
                  <c:pt idx="3">
                    <c:v>2011</c:v>
                  </c:pt>
                  <c:pt idx="4">
                    <c:v>2011</c:v>
                  </c:pt>
                  <c:pt idx="5">
                    <c:v>2012</c:v>
                  </c:pt>
                  <c:pt idx="6">
                    <c:v>2012</c:v>
                  </c:pt>
                  <c:pt idx="7">
                    <c:v>2012</c:v>
                  </c:pt>
                  <c:pt idx="8">
                    <c:v>2012</c:v>
                  </c:pt>
                  <c:pt idx="9">
                    <c:v>2012</c:v>
                  </c:pt>
                </c:lvl>
              </c:multiLvlStrCache>
            </c:multiLvlStrRef>
          </c:cat>
          <c:val>
            <c:numRef>
              <c:f>'[testing models outputs.xlsx]Professional'!$C$2:$C$11</c:f>
              <c:numCache>
                <c:formatCode>General</c:formatCode>
                <c:ptCount val="10"/>
                <c:pt idx="0">
                  <c:v>43568</c:v>
                </c:pt>
                <c:pt idx="1">
                  <c:v>14027</c:v>
                </c:pt>
                <c:pt idx="2">
                  <c:v>4310</c:v>
                </c:pt>
                <c:pt idx="3">
                  <c:v>11172</c:v>
                </c:pt>
                <c:pt idx="4">
                  <c:v>61742</c:v>
                </c:pt>
                <c:pt idx="5">
                  <c:v>38318</c:v>
                </c:pt>
                <c:pt idx="6">
                  <c:v>13754</c:v>
                </c:pt>
                <c:pt idx="7">
                  <c:v>3776</c:v>
                </c:pt>
                <c:pt idx="8">
                  <c:v>11273</c:v>
                </c:pt>
                <c:pt idx="9">
                  <c:v>53344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FD-4636-A835-71A3BFDD7872}"/>
            </c:ext>
          </c:extLst>
        </c:ser>
        <c:ser>
          <c:idx val="2"/>
          <c:order val="2"/>
          <c:tx>
            <c:strRef>
              <c:f>'[testing models outputs.xlsx]Professional'!$E$1</c:f>
              <c:strCache>
                <c:ptCount val="1"/>
                <c:pt idx="0">
                  <c:v>PREDICTED-DEATHS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'[testing models outputs.xlsx]Professional'!$A$2:$B$11</c:f>
              <c:multiLvlStrCache>
                <c:ptCount val="10"/>
                <c:lvl>
                  <c:pt idx="0">
                    <c:v>Unemployed</c:v>
                  </c:pt>
                  <c:pt idx="1">
                    <c:v>Farming/Agriculture</c:v>
                  </c:pt>
                  <c:pt idx="2">
                    <c:v>Government Service</c:v>
                  </c:pt>
                  <c:pt idx="3">
                    <c:v>Private Sector</c:v>
                  </c:pt>
                  <c:pt idx="4">
                    <c:v>Self-Employed or Other Activity</c:v>
                  </c:pt>
                  <c:pt idx="5">
                    <c:v>Unemployed</c:v>
                  </c:pt>
                  <c:pt idx="6">
                    <c:v>Farming/Agriculture</c:v>
                  </c:pt>
                  <c:pt idx="7">
                    <c:v>Government Service</c:v>
                  </c:pt>
                  <c:pt idx="8">
                    <c:v>Private Sector</c:v>
                  </c:pt>
                  <c:pt idx="9">
                    <c:v>Self-Employed or Other Activity</c:v>
                  </c:pt>
                </c:lvl>
                <c:lvl>
                  <c:pt idx="0">
                    <c:v>2011</c:v>
                  </c:pt>
                  <c:pt idx="1">
                    <c:v>2011</c:v>
                  </c:pt>
                  <c:pt idx="2">
                    <c:v>2011</c:v>
                  </c:pt>
                  <c:pt idx="3">
                    <c:v>2011</c:v>
                  </c:pt>
                  <c:pt idx="4">
                    <c:v>2011</c:v>
                  </c:pt>
                  <c:pt idx="5">
                    <c:v>2012</c:v>
                  </c:pt>
                  <c:pt idx="6">
                    <c:v>2012</c:v>
                  </c:pt>
                  <c:pt idx="7">
                    <c:v>2012</c:v>
                  </c:pt>
                  <c:pt idx="8">
                    <c:v>2012</c:v>
                  </c:pt>
                  <c:pt idx="9">
                    <c:v>2012</c:v>
                  </c:pt>
                </c:lvl>
              </c:multiLvlStrCache>
            </c:multiLvlStrRef>
          </c:cat>
          <c:val>
            <c:numRef>
              <c:f>'[testing models outputs.xlsx]Professional'!$E$2:$E$11</c:f>
              <c:numCache>
                <c:formatCode>General</c:formatCode>
                <c:ptCount val="10"/>
                <c:pt idx="0">
                  <c:v>43368</c:v>
                </c:pt>
                <c:pt idx="1">
                  <c:v>15964</c:v>
                </c:pt>
                <c:pt idx="2">
                  <c:v>4742</c:v>
                </c:pt>
                <c:pt idx="3">
                  <c:v>10502</c:v>
                </c:pt>
                <c:pt idx="4">
                  <c:v>59954</c:v>
                </c:pt>
                <c:pt idx="5">
                  <c:v>43368</c:v>
                </c:pt>
                <c:pt idx="6">
                  <c:v>15964</c:v>
                </c:pt>
                <c:pt idx="7">
                  <c:v>4742</c:v>
                </c:pt>
                <c:pt idx="8">
                  <c:v>10502</c:v>
                </c:pt>
                <c:pt idx="9">
                  <c:v>59954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FD-4636-A835-71A3BFDD7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0486031"/>
        <c:axId val="55124123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'[testing models outputs.xlsx]Professional'!$D$1</c15:sqref>
                        </c15:formulaRef>
                      </c:ext>
                    </c:extLst>
                    <c:strCache>
                      <c:ptCount val="1"/>
                      <c:pt idx="0">
                        <c:v>PROBABILITY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'[testing models outputs.xlsx]Professional'!$A$2:$B$11</c15:sqref>
                        </c15:formulaRef>
                      </c:ext>
                    </c:extLst>
                    <c:multiLvlStrCache>
                      <c:ptCount val="10"/>
                      <c:lvl>
                        <c:pt idx="0">
                          <c:v>Unemployed</c:v>
                        </c:pt>
                        <c:pt idx="1">
                          <c:v>Farming/Agriculture</c:v>
                        </c:pt>
                        <c:pt idx="2">
                          <c:v>Government Service</c:v>
                        </c:pt>
                        <c:pt idx="3">
                          <c:v>Private Sector</c:v>
                        </c:pt>
                        <c:pt idx="4">
                          <c:v>Self-Employed or Other Activity</c:v>
                        </c:pt>
                        <c:pt idx="5">
                          <c:v>Unemployed</c:v>
                        </c:pt>
                        <c:pt idx="6">
                          <c:v>Farming/Agriculture</c:v>
                        </c:pt>
                        <c:pt idx="7">
                          <c:v>Government Service</c:v>
                        </c:pt>
                        <c:pt idx="8">
                          <c:v>Private Sector</c:v>
                        </c:pt>
                        <c:pt idx="9">
                          <c:v>Self-Employed or Other Activity</c:v>
                        </c:pt>
                      </c:lvl>
                      <c:lvl>
                        <c:pt idx="0">
                          <c:v>2011</c:v>
                        </c:pt>
                        <c:pt idx="1">
                          <c:v>2011</c:v>
                        </c:pt>
                        <c:pt idx="2">
                          <c:v>2011</c:v>
                        </c:pt>
                        <c:pt idx="3">
                          <c:v>2011</c:v>
                        </c:pt>
                        <c:pt idx="4">
                          <c:v>2011</c:v>
                        </c:pt>
                        <c:pt idx="5">
                          <c:v>2012</c:v>
                        </c:pt>
                        <c:pt idx="6">
                          <c:v>2012</c:v>
                        </c:pt>
                        <c:pt idx="7">
                          <c:v>2012</c:v>
                        </c:pt>
                        <c:pt idx="8">
                          <c:v>2012</c:v>
                        </c:pt>
                        <c:pt idx="9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'[testing models outputs.xlsx]Professional'!$D$2:$D$11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0.32315919900000001</c:v>
                      </c:pt>
                      <c:pt idx="1">
                        <c:v>0.104043199</c:v>
                      </c:pt>
                      <c:pt idx="2">
                        <c:v>3.1968787999999998E-2</c:v>
                      </c:pt>
                      <c:pt idx="3">
                        <c:v>8.2866657999999996E-2</c:v>
                      </c:pt>
                      <c:pt idx="4">
                        <c:v>0.45796215699999998</c:v>
                      </c:pt>
                      <c:pt idx="5">
                        <c:v>0.31808409100000001</c:v>
                      </c:pt>
                      <c:pt idx="6">
                        <c:v>0.114174241</c:v>
                      </c:pt>
                      <c:pt idx="7">
                        <c:v>3.1345204000000002E-2</c:v>
                      </c:pt>
                      <c:pt idx="8">
                        <c:v>9.3579047999999998E-2</c:v>
                      </c:pt>
                      <c:pt idx="9">
                        <c:v>0.44281741600000002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26FD-4636-A835-71A3BFDD7872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'[testing models outputs.xlsx]Professional'!$F$1</c15:sqref>
                        </c15:formulaRef>
                      </c:ext>
                    </c:extLst>
                    <c:strCache>
                      <c:ptCount val="1"/>
                      <c:pt idx="0">
                        <c:v>OBSERVED - PREDICTION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'[testing models outputs.xlsx]Professional'!$A$2:$B$11</c15:sqref>
                        </c15:formulaRef>
                      </c:ext>
                    </c:extLst>
                    <c:multiLvlStrCache>
                      <c:ptCount val="10"/>
                      <c:lvl>
                        <c:pt idx="0">
                          <c:v>Unemployed</c:v>
                        </c:pt>
                        <c:pt idx="1">
                          <c:v>Farming/Agriculture</c:v>
                        </c:pt>
                        <c:pt idx="2">
                          <c:v>Government Service</c:v>
                        </c:pt>
                        <c:pt idx="3">
                          <c:v>Private Sector</c:v>
                        </c:pt>
                        <c:pt idx="4">
                          <c:v>Self-Employed or Other Activity</c:v>
                        </c:pt>
                        <c:pt idx="5">
                          <c:v>Unemployed</c:v>
                        </c:pt>
                        <c:pt idx="6">
                          <c:v>Farming/Agriculture</c:v>
                        </c:pt>
                        <c:pt idx="7">
                          <c:v>Government Service</c:v>
                        </c:pt>
                        <c:pt idx="8">
                          <c:v>Private Sector</c:v>
                        </c:pt>
                        <c:pt idx="9">
                          <c:v>Self-Employed or Other Activity</c:v>
                        </c:pt>
                      </c:lvl>
                      <c:lvl>
                        <c:pt idx="0">
                          <c:v>2011</c:v>
                        </c:pt>
                        <c:pt idx="1">
                          <c:v>2011</c:v>
                        </c:pt>
                        <c:pt idx="2">
                          <c:v>2011</c:v>
                        </c:pt>
                        <c:pt idx="3">
                          <c:v>2011</c:v>
                        </c:pt>
                        <c:pt idx="4">
                          <c:v>2011</c:v>
                        </c:pt>
                        <c:pt idx="5">
                          <c:v>2012</c:v>
                        </c:pt>
                        <c:pt idx="6">
                          <c:v>2012</c:v>
                        </c:pt>
                        <c:pt idx="7">
                          <c:v>2012</c:v>
                        </c:pt>
                        <c:pt idx="8">
                          <c:v>2012</c:v>
                        </c:pt>
                        <c:pt idx="9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'[testing models outputs.xlsx]Professional'!$F$2:$F$11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</c:v>
                      </c:pt>
                      <c:pt idx="1">
                        <c:v>1937</c:v>
                      </c:pt>
                      <c:pt idx="2">
                        <c:v>432</c:v>
                      </c:pt>
                      <c:pt idx="3">
                        <c:v>670</c:v>
                      </c:pt>
                      <c:pt idx="4">
                        <c:v>1788</c:v>
                      </c:pt>
                      <c:pt idx="5">
                        <c:v>5050</c:v>
                      </c:pt>
                      <c:pt idx="6">
                        <c:v>2210</c:v>
                      </c:pt>
                      <c:pt idx="7">
                        <c:v>966</c:v>
                      </c:pt>
                      <c:pt idx="8">
                        <c:v>771</c:v>
                      </c:pt>
                      <c:pt idx="9">
                        <c:v>6610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6FD-4636-A835-71A3BFDD7872}"/>
                  </c:ext>
                </c:extLst>
              </c15:ser>
            </c15:filteredBarSeries>
          </c:ext>
        </c:extLst>
      </c:barChart>
      <c:catAx>
        <c:axId val="560486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 AND CATAEGORY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241231"/>
        <c:crosses val="autoZero"/>
        <c:auto val="1"/>
        <c:lblAlgn val="ctr"/>
        <c:lblOffset val="100"/>
        <c:noMultiLvlLbl val="0"/>
      </c:catAx>
      <c:valAx>
        <c:axId val="55124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DEATHS</a:t>
                </a:r>
              </a:p>
            </c:rich>
          </c:tx>
          <c:layout>
            <c:manualLayout>
              <c:xMode val="edge"/>
              <c:yMode val="edge"/>
              <c:x val="2.4690467193524995E-2"/>
              <c:y val="0.395878481021535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4860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90AD3F-9D4F-4263-9EBB-2D25D3A8917F}" type="datetimeFigureOut">
              <a:rPr lang="en-IN" smtClean="0"/>
              <a:pPr>
                <a:defRPr/>
              </a:pPr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2BDE41-1188-48DB-872B-ED636B9E905F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7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D67EE0-76A7-44A6-AFC8-0A69809902E6}" type="datetimeFigureOut">
              <a:rPr lang="en-IN" smtClean="0"/>
              <a:pPr>
                <a:defRPr/>
              </a:pPr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23D38-4268-40D0-B385-DBC6D5C4D070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0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05AF3-1268-4D38-BD83-7AB02039F98B}" type="datetimeFigureOut">
              <a:rPr lang="en-IN" smtClean="0"/>
              <a:pPr>
                <a:defRPr/>
              </a:pPr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789D3-7E5B-48B7-BC4B-A904FE2DFF2C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9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0218FA-7C21-4F4E-90D7-7567BB3E4C57}" type="datetimeFigureOut">
              <a:rPr lang="en-IN" smtClean="0"/>
              <a:pPr>
                <a:defRPr/>
              </a:pPr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1BDFE-5C97-46C0-9E26-4FFC242E904B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89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0A24CB-7311-4C80-B48A-C6F42389FD7D}" type="datetimeFigureOut">
              <a:rPr lang="en-IN" smtClean="0"/>
              <a:pPr>
                <a:defRPr/>
              </a:pPr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65EC4-A8D2-425C-B96C-F34452B27CA8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69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2B62-9986-480D-A16E-1A64BDBD905B}" type="datetimeFigureOut">
              <a:rPr lang="en-IN" smtClean="0"/>
              <a:pPr>
                <a:defRPr/>
              </a:pPr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36BD9-ED06-4405-BA91-C22CEAC762F0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6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8CDF35-B09F-40D2-AF5E-FFB3CBF2D5BB}" type="datetimeFigureOut">
              <a:rPr lang="en-IN" smtClean="0"/>
              <a:pPr>
                <a:defRPr/>
              </a:pPr>
              <a:t>04-07-2020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4DD21-EC3E-41AB-95D8-27A7AB3B094E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2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0FF203-CE1B-4E40-A9E9-5D8320489CCB}" type="datetimeFigureOut">
              <a:rPr lang="en-IN" smtClean="0"/>
              <a:pPr>
                <a:defRPr/>
              </a:pPr>
              <a:t>04-07-2020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5FFAF-E438-4FC5-81AA-E3A1D8587D58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781711-DE5C-4642-B294-0D85F42AAD56}" type="datetimeFigureOut">
              <a:rPr lang="en-IN" smtClean="0"/>
              <a:pPr>
                <a:defRPr/>
              </a:pPr>
              <a:t>04-07-2020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04990-39AA-4A27-8968-C4DC1AA02355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9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91247-49CB-4330-A215-D96B72713E63}" type="datetimeFigureOut">
              <a:rPr lang="en-IN" smtClean="0"/>
              <a:pPr>
                <a:defRPr/>
              </a:pPr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B44D9-5DE5-4EEF-8241-04A554089331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48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1A2708-A6C2-4901-86B2-F10B9D4A1015}" type="datetimeFigureOut">
              <a:rPr lang="en-IN" smtClean="0"/>
              <a:pPr>
                <a:defRPr/>
              </a:pPr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9B60A-C920-4D50-BFB0-0D78149B1411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35AEE4-482E-477F-9B0F-26572BD74F3F}" type="datetimeFigureOut">
              <a:rPr lang="en-IN" smtClean="0"/>
              <a:pPr>
                <a:defRPr/>
              </a:pPr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D43BBB-E20F-4E8E-B256-82A8880D6A30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2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stor.org/stable/2290063" TargetMode="External"/><Relationship Id="rId13" Type="http://schemas.openxmlformats.org/officeDocument/2006/relationships/hyperlink" Target="https://en.wikipedia.org/wiki/Special:BookSources/978-0137903955" TargetMode="External"/><Relationship Id="rId18" Type="http://schemas.openxmlformats.org/officeDocument/2006/relationships/hyperlink" Target="http://www.cs.unb.ca/profs/hzhang/publications/FLAIRS04ZhangH.pdf" TargetMode="External"/><Relationship Id="rId3" Type="http://schemas.openxmlformats.org/officeDocument/2006/relationships/hyperlink" Target="https://doi.org/10.1177%2F0734016807304871" TargetMode="External"/><Relationship Id="rId7" Type="http://schemas.openxmlformats.org/officeDocument/2006/relationships/hyperlink" Target="https://en.wikipedia.org/wiki/JSTOR" TargetMode="External"/><Relationship Id="rId12" Type="http://schemas.openxmlformats.org/officeDocument/2006/relationships/hyperlink" Target="https://en.wikipedia.org/wiki/International_Standard_Book_Number" TargetMode="External"/><Relationship Id="rId17" Type="http://schemas.openxmlformats.org/officeDocument/2006/relationships/hyperlink" Target="https://www.jstor.org/stable/1403452" TargetMode="External"/><Relationship Id="rId2" Type="http://schemas.openxmlformats.org/officeDocument/2006/relationships/hyperlink" Target="https://en.wikipedia.org/wiki/Digital_object_identifier" TargetMode="External"/><Relationship Id="rId16" Type="http://schemas.openxmlformats.org/officeDocument/2006/relationships/hyperlink" Target="https://www.worldcat.org/issn/0306-7734" TargetMode="External"/><Relationship Id="rId20" Type="http://schemas.openxmlformats.org/officeDocument/2006/relationships/hyperlink" Target="https://citeseerx.ist.psu.edu/viewdoc/summary?doi=10.1.1.122.59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2307%2F2290063" TargetMode="External"/><Relationship Id="rId11" Type="http://schemas.openxmlformats.org/officeDocument/2006/relationships/hyperlink" Target="https://en.wikipedia.org/wiki/Artificial_Intelligence:_A_Modern_Approach" TargetMode="External"/><Relationship Id="rId5" Type="http://schemas.openxmlformats.org/officeDocument/2006/relationships/hyperlink" Target="https://cloudfront.escholarship.org/dist/prd/content/qt27s1d3h7/qt27s1d3h7.pdf" TargetMode="External"/><Relationship Id="rId15" Type="http://schemas.openxmlformats.org/officeDocument/2006/relationships/hyperlink" Target="https://en.wikipedia.org/wiki/International_Standard_Serial_Number" TargetMode="External"/><Relationship Id="rId10" Type="http://schemas.openxmlformats.org/officeDocument/2006/relationships/hyperlink" Target="https://en.wikipedia.org/wiki/Peter_Norvig" TargetMode="External"/><Relationship Id="rId19" Type="http://schemas.openxmlformats.org/officeDocument/2006/relationships/hyperlink" Target="https://en.wikipedia.org/wiki/CiteSeerX" TargetMode="External"/><Relationship Id="rId4" Type="http://schemas.openxmlformats.org/officeDocument/2006/relationships/hyperlink" Target="https://doi.org/10.1177%2F0016986211422217" TargetMode="External"/><Relationship Id="rId9" Type="http://schemas.openxmlformats.org/officeDocument/2006/relationships/hyperlink" Target="https://en.wikipedia.org/wiki/Stuart_J._Russell" TargetMode="External"/><Relationship Id="rId14" Type="http://schemas.openxmlformats.org/officeDocument/2006/relationships/hyperlink" Target="https://doi.org/10.2307%2F140345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A3E8-4093-489F-AF3C-D4ED4EDC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8643"/>
            <a:ext cx="9144000" cy="2651319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b="1" dirty="0"/>
              <a:t>SUICIDE PREDICTION USING REGRESSION</a:t>
            </a:r>
            <a:br>
              <a:rPr lang="en-IN" dirty="0"/>
            </a:br>
            <a:r>
              <a:rPr lang="en-IN" b="1" dirty="0"/>
              <a:t>CLASSIFICATION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B68B2-FE25-4672-9B75-DF92ACBFC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5413"/>
            <a:ext cx="9144000" cy="1655762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dirty="0"/>
              <a:t>Submitted by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dirty="0"/>
              <a:t>Avhishek Biswas, Roll – 18700316065, Year – 2019, Dept. - ECE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dirty="0"/>
              <a:t>Deep Bhattacharya, Roll – 18700316058, Year – 2019, Dept. - ECE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dirty="0"/>
              <a:t>Ananya Talukdar, Roll – 18700316081, Year – 2019, Dept. - ECE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dirty="0"/>
              <a:t>Arijit Chowdhury, Roll – 18700316070, Year – 2019, Dept. - ECE</a:t>
            </a:r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9C329-949D-4C45-BD5D-1EC8EBA5BEF3}"/>
              </a:ext>
            </a:extLst>
          </p:cNvPr>
          <p:cNvSpPr txBox="1"/>
          <p:nvPr/>
        </p:nvSpPr>
        <p:spPr>
          <a:xfrm>
            <a:off x="3724508" y="2659559"/>
            <a:ext cx="4804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TESTING RESULTS</a:t>
            </a:r>
          </a:p>
        </p:txBody>
      </p:sp>
    </p:spTree>
    <p:extLst>
      <p:ext uri="{BB962C8B-B14F-4D97-AF65-F5344CB8AC3E}">
        <p14:creationId xmlns:p14="http://schemas.microsoft.com/office/powerpoint/2010/main" val="56587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BAB026D-95AC-475D-A331-DF8864492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430227"/>
              </p:ext>
            </p:extLst>
          </p:nvPr>
        </p:nvGraphicFramePr>
        <p:xfrm>
          <a:off x="634400" y="357768"/>
          <a:ext cx="11241650" cy="6221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626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D2423C-D8FF-4E28-BDAB-350A7F307E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157445"/>
              </p:ext>
            </p:extLst>
          </p:nvPr>
        </p:nvGraphicFramePr>
        <p:xfrm>
          <a:off x="987696" y="554077"/>
          <a:ext cx="10721084" cy="5969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554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1B5DDEB-6FA9-496F-9B37-62CEE7FD4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251270"/>
              </p:ext>
            </p:extLst>
          </p:nvPr>
        </p:nvGraphicFramePr>
        <p:xfrm>
          <a:off x="379141" y="652229"/>
          <a:ext cx="11340792" cy="5703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563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D2A8-8E36-4000-9434-115EDE184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4917" y="264608"/>
            <a:ext cx="8162166" cy="8743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49048-1511-4443-B155-4A21AE003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083" y="1554752"/>
            <a:ext cx="10603264" cy="44495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3B918AD-6238-43AB-935D-9783CF7B4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41288"/>
            <a:ext cx="105156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altLang="en-US" b="1" dirty="0"/>
              <a:t>REFERNCES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3E9A-F9B7-4A4A-BF07-1FD094F4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63" y="1058863"/>
            <a:ext cx="10515600" cy="5478462"/>
          </a:xfrm>
        </p:spPr>
        <p:txBody>
          <a:bodyPr rtlCol="0">
            <a:normAutofit fontScale="25000" lnSpcReduction="20000"/>
          </a:bodyPr>
          <a:lstStyle/>
          <a:p>
            <a:pPr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5500" dirty="0"/>
              <a:t>Berk, Richard A. (2007). "Regression Analysis: A Constructive Critique". Criminal Justice Review. </a:t>
            </a:r>
            <a:r>
              <a:rPr lang="en-IN" sz="5500" b="1" dirty="0"/>
              <a:t>32</a:t>
            </a:r>
            <a:r>
              <a:rPr lang="en-IN" sz="5500" dirty="0"/>
              <a:t> (3): 301–302. </a:t>
            </a:r>
            <a:r>
              <a:rPr lang="en-IN" sz="5500" u="sng" dirty="0">
                <a:hlinkClick r:id="rId2" tooltip="Digital object identifier"/>
              </a:rPr>
              <a:t>doi</a:t>
            </a:r>
            <a:r>
              <a:rPr lang="en-IN" sz="5500" dirty="0"/>
              <a:t>:</a:t>
            </a:r>
            <a:r>
              <a:rPr lang="en-IN" sz="5500" u="sng" dirty="0">
                <a:hlinkClick r:id="rId3"/>
              </a:rPr>
              <a:t>10.1177/0734016807304871</a:t>
            </a:r>
            <a:r>
              <a:rPr lang="en-IN" sz="5500" dirty="0"/>
              <a:t>.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5600" dirty="0" err="1"/>
              <a:t>Rish</a:t>
            </a:r>
            <a:r>
              <a:rPr lang="en-US" sz="5600" dirty="0"/>
              <a:t>, Irina. "An empirical study of the naive Bayes classifier." </a:t>
            </a:r>
            <a:r>
              <a:rPr lang="en-US" sz="5600" i="1" dirty="0"/>
              <a:t>IJCAI 2001 workshop on empirical methods in artificial intelligence</a:t>
            </a:r>
            <a:r>
              <a:rPr lang="en-US" sz="5600" dirty="0"/>
              <a:t>. Vol. 3. No. 22. 2001.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5600" dirty="0"/>
              <a:t>Rennie JD, Shih L, </a:t>
            </a:r>
            <a:r>
              <a:rPr lang="en-US" sz="5600" dirty="0" err="1"/>
              <a:t>Teevan</a:t>
            </a:r>
            <a:r>
              <a:rPr lang="en-US" sz="5600" dirty="0"/>
              <a:t> J, Karger DR. Tackling the poor assumptions of naive </a:t>
            </a:r>
            <a:r>
              <a:rPr lang="en-US" sz="5600" dirty="0" err="1"/>
              <a:t>bayes</a:t>
            </a:r>
            <a:r>
              <a:rPr lang="en-US" sz="5600" dirty="0"/>
              <a:t> text classifiers. </a:t>
            </a:r>
            <a:r>
              <a:rPr lang="en-US" sz="5600" dirty="0" err="1"/>
              <a:t>InProceedings</a:t>
            </a:r>
            <a:r>
              <a:rPr lang="en-US" sz="5600" dirty="0"/>
              <a:t> of the 20th international conference on machine learning (ICML-03) 2003 (pp. 616-623).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5600" dirty="0"/>
              <a:t>L. Jiang, H. Zhang and Z. Cai, "A Novel Bayes Model: Hidden Naive Bayes," in </a:t>
            </a:r>
            <a:r>
              <a:rPr lang="en-US" sz="5600" i="1" dirty="0"/>
              <a:t>IEEE Transactions on Knowledge and Data Engineering</a:t>
            </a:r>
            <a:r>
              <a:rPr lang="en-US" sz="5600" dirty="0"/>
              <a:t>, vol. 21, no. 10, pp. 1361-1371, Oct. 2009, </a:t>
            </a:r>
            <a:r>
              <a:rPr lang="en-US" sz="5600" dirty="0" err="1"/>
              <a:t>doi</a:t>
            </a:r>
            <a:r>
              <a:rPr lang="en-US" sz="5600" dirty="0"/>
              <a:t>: 10.1109/TKDE.2008.234.</a:t>
            </a:r>
            <a:endParaRPr lang="en-IN" sz="5600" dirty="0"/>
          </a:p>
          <a:p>
            <a:pPr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5600" dirty="0"/>
              <a:t>Warne, Russell T. (2011). "Beyond multiple regression: Using commonality analysis to better understa</a:t>
            </a:r>
            <a:r>
              <a:rPr lang="en-IN" sz="5500" dirty="0"/>
              <a:t>nd R2 results". Gifted Child Quarterly. </a:t>
            </a:r>
            <a:r>
              <a:rPr lang="en-IN" sz="5500" b="1" dirty="0"/>
              <a:t>55</a:t>
            </a:r>
            <a:r>
              <a:rPr lang="en-IN" sz="5500" dirty="0"/>
              <a:t> (4): 313–318. </a:t>
            </a:r>
            <a:r>
              <a:rPr lang="en-IN" sz="5500" u="sng" dirty="0">
                <a:hlinkClick r:id="rId2" tooltip="Digital object identifier"/>
              </a:rPr>
              <a:t>doi</a:t>
            </a:r>
            <a:r>
              <a:rPr lang="en-IN" sz="5500" dirty="0"/>
              <a:t>:</a:t>
            </a:r>
            <a:r>
              <a:rPr lang="en-IN" sz="5500" u="sng" dirty="0">
                <a:hlinkClick r:id="rId4"/>
              </a:rPr>
              <a:t>10.1177/0016986211422217</a:t>
            </a:r>
            <a:r>
              <a:rPr lang="en-IN" sz="5500" dirty="0"/>
              <a:t>.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5500" dirty="0"/>
              <a:t> Lange, Kenneth L.; Little, Roderick J. A.; Taylor, Jeremy M. G. (1989). </a:t>
            </a:r>
            <a:r>
              <a:rPr lang="en-IN" sz="5500" u="sng" dirty="0">
                <a:hlinkClick r:id="rId5"/>
              </a:rPr>
              <a:t>"Robust Statistical </a:t>
            </a:r>
            <a:r>
              <a:rPr lang="en-IN" sz="5500" u="sng" dirty="0" err="1">
                <a:hlinkClick r:id="rId5"/>
              </a:rPr>
              <a:t>Modeling</a:t>
            </a:r>
            <a:r>
              <a:rPr lang="en-IN" sz="5500" u="sng" dirty="0">
                <a:hlinkClick r:id="rId5"/>
              </a:rPr>
              <a:t> Using the  Distribution"</a:t>
            </a:r>
            <a:r>
              <a:rPr lang="en-IN" sz="5500" dirty="0"/>
              <a:t> (PDF). Journal of the American Statistical Association. </a:t>
            </a:r>
            <a:r>
              <a:rPr lang="en-IN" sz="5500" b="1" dirty="0"/>
              <a:t>84</a:t>
            </a:r>
            <a:r>
              <a:rPr lang="en-IN" sz="5500" dirty="0"/>
              <a:t> (408): 881–896. </a:t>
            </a:r>
            <a:r>
              <a:rPr lang="en-IN" sz="5500" u="sng" dirty="0">
                <a:hlinkClick r:id="rId2" tooltip="Digital object identifier"/>
              </a:rPr>
              <a:t>doi</a:t>
            </a:r>
            <a:r>
              <a:rPr lang="en-IN" sz="5500" dirty="0"/>
              <a:t>:</a:t>
            </a:r>
            <a:r>
              <a:rPr lang="en-IN" sz="5500" u="sng" dirty="0">
                <a:hlinkClick r:id="rId6"/>
              </a:rPr>
              <a:t>10.2307/2290063</a:t>
            </a:r>
            <a:r>
              <a:rPr lang="en-IN" sz="5500" dirty="0"/>
              <a:t>. </a:t>
            </a:r>
            <a:r>
              <a:rPr lang="en-IN" sz="5500" u="sng" dirty="0">
                <a:hlinkClick r:id="rId7" tooltip="JSTOR"/>
              </a:rPr>
              <a:t>JSTOR</a:t>
            </a:r>
            <a:r>
              <a:rPr lang="en-IN" sz="5500" dirty="0"/>
              <a:t> </a:t>
            </a:r>
            <a:r>
              <a:rPr lang="en-IN" sz="5500" u="sng" dirty="0">
                <a:hlinkClick r:id="rId8"/>
              </a:rPr>
              <a:t>2290063</a:t>
            </a:r>
            <a:r>
              <a:rPr lang="en-IN" sz="5500" dirty="0"/>
              <a:t>.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5500" dirty="0"/>
              <a:t> </a:t>
            </a:r>
            <a:r>
              <a:rPr lang="en-IN" sz="5500" u="sng" dirty="0">
                <a:hlinkClick r:id="rId9" tooltip="Stuart J. Russell"/>
              </a:rPr>
              <a:t>Russell, Stuart</a:t>
            </a:r>
            <a:r>
              <a:rPr lang="en-IN" sz="5500" dirty="0"/>
              <a:t>; </a:t>
            </a:r>
            <a:r>
              <a:rPr lang="en-IN" sz="5500" u="sng" dirty="0" err="1">
                <a:hlinkClick r:id="rId10" tooltip="Peter Norvig"/>
              </a:rPr>
              <a:t>Norvig</a:t>
            </a:r>
            <a:r>
              <a:rPr lang="en-IN" sz="5500" u="sng" dirty="0">
                <a:hlinkClick r:id="rId10" tooltip="Peter Norvig"/>
              </a:rPr>
              <a:t>, Peter</a:t>
            </a:r>
            <a:r>
              <a:rPr lang="en-IN" sz="5500" dirty="0"/>
              <a:t> (2003) [1995]. </a:t>
            </a:r>
            <a:r>
              <a:rPr lang="en-IN" sz="5500" u="sng" dirty="0">
                <a:hlinkClick r:id="rId11" tooltip="Artificial Intelligence: A Modern Approach"/>
              </a:rPr>
              <a:t>Artificial Intelligence: A Modern Approach</a:t>
            </a:r>
            <a:r>
              <a:rPr lang="en-IN" sz="5500" dirty="0"/>
              <a:t>(2nd ed.). Prentice Hall. </a:t>
            </a:r>
            <a:r>
              <a:rPr lang="en-IN" sz="5500" u="sng" dirty="0">
                <a:hlinkClick r:id="rId12" tooltip="International Standard Book Number"/>
              </a:rPr>
              <a:t>ISBN</a:t>
            </a:r>
            <a:r>
              <a:rPr lang="en-IN" sz="5500" dirty="0"/>
              <a:t> </a:t>
            </a:r>
            <a:r>
              <a:rPr lang="en-IN" sz="5500" u="sng" dirty="0">
                <a:hlinkClick r:id="rId13" tooltip="Special:BookSources/978-0137903955"/>
              </a:rPr>
              <a:t>978-0137903955</a:t>
            </a:r>
            <a:r>
              <a:rPr lang="en-IN" sz="5500" dirty="0"/>
              <a:t>.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5500" dirty="0"/>
              <a:t>Hand, D. J.; Yu, K. (2001). "Idiot's Bayes — not so stupid after all?". International Statistical Review. </a:t>
            </a:r>
            <a:r>
              <a:rPr lang="en-IN" sz="5500" b="1" dirty="0"/>
              <a:t>69</a:t>
            </a:r>
            <a:r>
              <a:rPr lang="en-IN" sz="5500" dirty="0"/>
              <a:t> (3): 385–399. </a:t>
            </a:r>
            <a:r>
              <a:rPr lang="en-IN" sz="5500" u="sng" dirty="0">
                <a:hlinkClick r:id="rId2" tooltip="Digital object identifier"/>
              </a:rPr>
              <a:t>doi</a:t>
            </a:r>
            <a:r>
              <a:rPr lang="en-IN" sz="5500" dirty="0"/>
              <a:t>:</a:t>
            </a:r>
            <a:r>
              <a:rPr lang="en-IN" sz="5500" u="sng" dirty="0">
                <a:hlinkClick r:id="rId14"/>
              </a:rPr>
              <a:t>10.2307/1403452</a:t>
            </a:r>
            <a:r>
              <a:rPr lang="en-IN" sz="5500" dirty="0"/>
              <a:t>. </a:t>
            </a:r>
            <a:r>
              <a:rPr lang="en-IN" sz="5500" u="sng" dirty="0">
                <a:hlinkClick r:id="rId15" tooltip="International Standard Serial Number"/>
              </a:rPr>
              <a:t>ISSN</a:t>
            </a:r>
            <a:r>
              <a:rPr lang="en-IN" sz="5500" dirty="0"/>
              <a:t> </a:t>
            </a:r>
            <a:r>
              <a:rPr lang="en-IN" sz="5500" u="sng" dirty="0">
                <a:hlinkClick r:id="rId16"/>
              </a:rPr>
              <a:t>0306-7734</a:t>
            </a:r>
            <a:r>
              <a:rPr lang="en-IN" sz="5500" dirty="0"/>
              <a:t>. </a:t>
            </a:r>
            <a:r>
              <a:rPr lang="en-IN" sz="5500" u="sng" dirty="0">
                <a:hlinkClick r:id="rId7" tooltip="JSTOR"/>
              </a:rPr>
              <a:t>JSTOR</a:t>
            </a:r>
            <a:r>
              <a:rPr lang="en-IN" sz="5500" dirty="0"/>
              <a:t> </a:t>
            </a:r>
            <a:r>
              <a:rPr lang="en-IN" sz="5500" u="sng" dirty="0">
                <a:hlinkClick r:id="rId17"/>
              </a:rPr>
              <a:t>1403452</a:t>
            </a:r>
            <a:r>
              <a:rPr lang="en-IN" sz="5500" dirty="0"/>
              <a:t>.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5500" dirty="0"/>
              <a:t> Zhang, Harry. </a:t>
            </a:r>
            <a:r>
              <a:rPr lang="en-IN" sz="5500" u="sng" dirty="0">
                <a:hlinkClick r:id="rId18"/>
              </a:rPr>
              <a:t>The Optimality of Naive Bayes</a:t>
            </a:r>
            <a:r>
              <a:rPr lang="en-IN" sz="5500" dirty="0"/>
              <a:t> (PDF). FLAIRS2004 conference.</a:t>
            </a:r>
          </a:p>
          <a:p>
            <a:pPr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en-IN" sz="5500" dirty="0"/>
              <a:t>Caruana, R.; Niculescu-</a:t>
            </a:r>
            <a:r>
              <a:rPr lang="en-IN" sz="5500" dirty="0" err="1"/>
              <a:t>Mizil</a:t>
            </a:r>
            <a:r>
              <a:rPr lang="en-IN" sz="5500" dirty="0"/>
              <a:t>, A. (2006). An empirical comparison of supervised learning algorithms. Proc. 23rd International Conference on Machine Learning. </a:t>
            </a:r>
            <a:r>
              <a:rPr lang="en-IN" sz="5500" u="sng" dirty="0" err="1">
                <a:hlinkClick r:id="rId19" tooltip="CiteSeerX"/>
              </a:rPr>
              <a:t>CiteSeerX</a:t>
            </a:r>
            <a:r>
              <a:rPr lang="en-IN" sz="5500" dirty="0"/>
              <a:t> </a:t>
            </a:r>
            <a:r>
              <a:rPr lang="en-IN" sz="5500" u="sng" dirty="0">
                <a:hlinkClick r:id="rId20"/>
              </a:rPr>
              <a:t>10.1.1.122.5901</a:t>
            </a:r>
            <a:r>
              <a:rPr lang="en-IN" sz="55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540DD51-3871-40A6-91F1-0965CF30F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166813"/>
          </a:xfrm>
        </p:spPr>
        <p:txBody>
          <a:bodyPr/>
          <a:lstStyle/>
          <a:p>
            <a:pPr algn="ctr"/>
            <a:r>
              <a:rPr lang="en-I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AIM AND OBJECTIVE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03CC22A4-42F3-472B-9C42-B91F73979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419600"/>
          </a:xfrm>
        </p:spPr>
        <p:txBody>
          <a:bodyPr/>
          <a:lstStyle/>
          <a:p>
            <a:r>
              <a:rPr lang="en-IN" altLang="en-US" dirty="0"/>
              <a:t>In this project we are creating prediction and classification models using different machine learning methods.</a:t>
            </a:r>
          </a:p>
          <a:p>
            <a:r>
              <a:rPr lang="en-IN" altLang="en-US" b="1" dirty="0"/>
              <a:t>Linear Regression</a:t>
            </a:r>
          </a:p>
          <a:p>
            <a:r>
              <a:rPr lang="en-IN" altLang="en-US" b="1" dirty="0"/>
              <a:t>Naïve Bayes Classification</a:t>
            </a:r>
          </a:p>
          <a:p>
            <a:r>
              <a:rPr lang="en-IN" altLang="en-US" dirty="0"/>
              <a:t>The data set that is being used is from Kaggle that has been produced by the Govt. Of India.</a:t>
            </a:r>
          </a:p>
          <a:p>
            <a:r>
              <a:rPr lang="en-IN" altLang="en-US" dirty="0"/>
              <a:t>The prediction models will be predicting the number of deaths that occurred during the year 2011 and 2012. For 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55B767-C8B4-4212-A913-3F7FB5A2E22A}"/>
              </a:ext>
            </a:extLst>
          </p:cNvPr>
          <p:cNvSpPr txBox="1"/>
          <p:nvPr/>
        </p:nvSpPr>
        <p:spPr>
          <a:xfrm>
            <a:off x="4110754" y="121381"/>
            <a:ext cx="3973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Datasets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08CC72-0C42-4D70-8510-5A39AB0F3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9719"/>
              </p:ext>
            </p:extLst>
          </p:nvPr>
        </p:nvGraphicFramePr>
        <p:xfrm>
          <a:off x="5335066" y="3698495"/>
          <a:ext cx="6196083" cy="2548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0760">
                  <a:extLst>
                    <a:ext uri="{9D8B030D-6E8A-4147-A177-3AD203B41FA5}">
                      <a16:colId xmlns:a16="http://schemas.microsoft.com/office/drawing/2014/main" val="2077914095"/>
                    </a:ext>
                  </a:extLst>
                </a:gridCol>
                <a:gridCol w="2404450">
                  <a:extLst>
                    <a:ext uri="{9D8B030D-6E8A-4147-A177-3AD203B41FA5}">
                      <a16:colId xmlns:a16="http://schemas.microsoft.com/office/drawing/2014/main" val="597411774"/>
                    </a:ext>
                  </a:extLst>
                </a:gridCol>
                <a:gridCol w="1241859">
                  <a:extLst>
                    <a:ext uri="{9D8B030D-6E8A-4147-A177-3AD203B41FA5}">
                      <a16:colId xmlns:a16="http://schemas.microsoft.com/office/drawing/2014/main" val="3823295828"/>
                    </a:ext>
                  </a:extLst>
                </a:gridCol>
                <a:gridCol w="1189014">
                  <a:extLst>
                    <a:ext uri="{9D8B030D-6E8A-4147-A177-3AD203B41FA5}">
                      <a16:colId xmlns:a16="http://schemas.microsoft.com/office/drawing/2014/main" val="2657013319"/>
                    </a:ext>
                  </a:extLst>
                </a:gridCol>
              </a:tblGrid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CATAEGORY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TOTAL-DEATHS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5773470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Unemployed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43568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0.323159199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8036692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Farming/Agriculture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0.104043199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3454057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Government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0.031968788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1275718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Private Sector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0.082866658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849605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Self-Employed or Other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61742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0.457962157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95364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02F676-164A-4367-959D-3F9521885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53359"/>
              </p:ext>
            </p:extLst>
          </p:nvPr>
        </p:nvGraphicFramePr>
        <p:xfrm>
          <a:off x="334190" y="3698494"/>
          <a:ext cx="4545307" cy="2548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032">
                  <a:extLst>
                    <a:ext uri="{9D8B030D-6E8A-4147-A177-3AD203B41FA5}">
                      <a16:colId xmlns:a16="http://schemas.microsoft.com/office/drawing/2014/main" val="3298587910"/>
                    </a:ext>
                  </a:extLst>
                </a:gridCol>
                <a:gridCol w="1441195">
                  <a:extLst>
                    <a:ext uri="{9D8B030D-6E8A-4147-A177-3AD203B41FA5}">
                      <a16:colId xmlns:a16="http://schemas.microsoft.com/office/drawing/2014/main" val="4126135779"/>
                    </a:ext>
                  </a:extLst>
                </a:gridCol>
                <a:gridCol w="1233330">
                  <a:extLst>
                    <a:ext uri="{9D8B030D-6E8A-4147-A177-3AD203B41FA5}">
                      <a16:colId xmlns:a16="http://schemas.microsoft.com/office/drawing/2014/main" val="4148365444"/>
                    </a:ext>
                  </a:extLst>
                </a:gridCol>
                <a:gridCol w="997750">
                  <a:extLst>
                    <a:ext uri="{9D8B030D-6E8A-4147-A177-3AD203B41FA5}">
                      <a16:colId xmlns:a16="http://schemas.microsoft.com/office/drawing/2014/main" val="3215406081"/>
                    </a:ext>
                  </a:extLst>
                </a:gridCol>
              </a:tblGrid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CATAEGORY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TOTAL-DEATHS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0951512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Never Married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91989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0.226153336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381169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Married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285045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0.70077811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5594757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Seperated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0.027318656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8565654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Divorcee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0.009462699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7882037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Widowed/Widower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14760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0.0362872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93399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8D9DFE-FC30-4E02-92D8-068218F2C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54536"/>
              </p:ext>
            </p:extLst>
          </p:nvPr>
        </p:nvGraphicFramePr>
        <p:xfrm>
          <a:off x="1901629" y="927238"/>
          <a:ext cx="8270062" cy="244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6856">
                  <a:extLst>
                    <a:ext uri="{9D8B030D-6E8A-4147-A177-3AD203B41FA5}">
                      <a16:colId xmlns:a16="http://schemas.microsoft.com/office/drawing/2014/main" val="3104687995"/>
                    </a:ext>
                  </a:extLst>
                </a:gridCol>
                <a:gridCol w="2841925">
                  <a:extLst>
                    <a:ext uri="{9D8B030D-6E8A-4147-A177-3AD203B41FA5}">
                      <a16:colId xmlns:a16="http://schemas.microsoft.com/office/drawing/2014/main" val="2699386556"/>
                    </a:ext>
                  </a:extLst>
                </a:gridCol>
                <a:gridCol w="2115463">
                  <a:extLst>
                    <a:ext uri="{9D8B030D-6E8A-4147-A177-3AD203B41FA5}">
                      <a16:colId xmlns:a16="http://schemas.microsoft.com/office/drawing/2014/main" val="3127694377"/>
                    </a:ext>
                  </a:extLst>
                </a:gridCol>
                <a:gridCol w="1795818">
                  <a:extLst>
                    <a:ext uri="{9D8B030D-6E8A-4147-A177-3AD203B41FA5}">
                      <a16:colId xmlns:a16="http://schemas.microsoft.com/office/drawing/2014/main" val="3433213811"/>
                    </a:ext>
                  </a:extLst>
                </a:gridCol>
              </a:tblGrid>
              <a:tr h="27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CATAEGORY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TOTAL-DEATHS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851031"/>
                  </a:ext>
                </a:extLst>
              </a:tr>
              <a:tr h="27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 Education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160880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0.396039604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536117"/>
                  </a:ext>
                </a:extLst>
              </a:tr>
              <a:tr h="27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62341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0.153465347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353742"/>
                  </a:ext>
                </a:extLst>
              </a:tr>
              <a:tr h="27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Middle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42231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0.103960396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53077"/>
                  </a:ext>
                </a:extLst>
              </a:tr>
              <a:tr h="27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Matriculate/Secondary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0.089108911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4032"/>
                  </a:ext>
                </a:extLst>
              </a:tr>
              <a:tr h="27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Hr. Secondary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0.069306931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398655"/>
                  </a:ext>
                </a:extLst>
              </a:tr>
              <a:tr h="27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Diploma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38209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0.094059406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122198"/>
                  </a:ext>
                </a:extLst>
              </a:tr>
              <a:tr h="27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Graduate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0.054455446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22457"/>
                  </a:ext>
                </a:extLst>
              </a:tr>
              <a:tr h="271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Post-Grad or above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0.03960396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88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92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66F80CA-25BE-4F1C-B407-2C1AE7AB4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675" y="117475"/>
            <a:ext cx="10515600" cy="698500"/>
          </a:xfrm>
        </p:spPr>
        <p:txBody>
          <a:bodyPr/>
          <a:lstStyle/>
          <a:p>
            <a:pPr algn="ctr"/>
            <a:r>
              <a:rPr lang="en-IN" altLang="en-US" b="1" dirty="0">
                <a:latin typeface="+mn-lt"/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2739-D7E9-4FE0-84E0-46EFCC07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75" y="1155855"/>
            <a:ext cx="11246215" cy="1789646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IN" sz="1900" dirty="0"/>
          </a:p>
          <a:p>
            <a:pPr fontAlgn="auto">
              <a:spcAft>
                <a:spcPts val="0"/>
              </a:spcAft>
              <a:defRPr/>
            </a:pPr>
            <a:r>
              <a:rPr lang="en-IN" sz="1900" dirty="0"/>
              <a:t>How are we using linear regression .We are creating plots for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1900" dirty="0"/>
              <a:t>Educational Level vs Total Deaths and Social Level vs Total Deaths</a:t>
            </a:r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IN" dirty="0"/>
          </a:p>
        </p:txBody>
      </p:sp>
      <p:pic>
        <p:nvPicPr>
          <p:cNvPr id="5" name="Picture 4" descr="C:\Users\avhis\AppData\Local\Microsoft\Windows\INetCache\Content.MSO\860D2488.tmp">
            <a:extLst>
              <a:ext uri="{FF2B5EF4-FFF2-40B4-BE49-F238E27FC236}">
                <a16:creationId xmlns:a16="http://schemas.microsoft.com/office/drawing/2014/main" id="{D2FB95C0-4E0B-4BAC-A542-596877F8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5" y="3338512"/>
            <a:ext cx="5531215" cy="295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5660547-F6D1-4576-80EA-95D55D01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46" y="3338512"/>
            <a:ext cx="5342595" cy="304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535230D-19F6-483C-B8B9-BC6724FA1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0" y="160338"/>
            <a:ext cx="3271838" cy="1325562"/>
          </a:xfrm>
        </p:spPr>
        <p:txBody>
          <a:bodyPr/>
          <a:lstStyle/>
          <a:p>
            <a:r>
              <a:rPr lang="en-IN" altLang="en-US" b="1"/>
              <a:t>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78E0-8740-43BC-8902-70803FD8A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227138"/>
            <a:ext cx="10515600" cy="5319712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b="1" dirty="0"/>
              <a:t>What is Naïve Bayes?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/>
              <a:t>Naive Bayes is a simple technique for constructing classifiers: models that assign class labels to problem instances, represented as vectors of feature values, where the class labels are drawn from some finite set. </a:t>
            </a:r>
          </a:p>
          <a:p>
            <a:pPr fontAlgn="auto">
              <a:spcAft>
                <a:spcPts val="0"/>
              </a:spcAft>
              <a:defRPr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b="1" dirty="0"/>
              <a:t>What is naive Bayes used for?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/>
              <a:t>Naive Bayes uses a similar method to predict the probability of different class based on various attributes. This algorithm is mostly used in text classification and with problems having multiple classes.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386AB0-DFEE-444F-8F58-8EB2475590CC}"/>
              </a:ext>
            </a:extLst>
          </p:cNvPr>
          <p:cNvSpPr txBox="1"/>
          <p:nvPr/>
        </p:nvSpPr>
        <p:spPr>
          <a:xfrm>
            <a:off x="2631688" y="2653991"/>
            <a:ext cx="7248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TRAINING DATASET</a:t>
            </a:r>
          </a:p>
          <a:p>
            <a:pPr algn="ctr"/>
            <a:r>
              <a:rPr lang="en-US" sz="44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82124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4F103C7-F647-41C8-9910-4C3E020A3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624492"/>
              </p:ext>
            </p:extLst>
          </p:nvPr>
        </p:nvGraphicFramePr>
        <p:xfrm>
          <a:off x="89210" y="178420"/>
          <a:ext cx="11987562" cy="6568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114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D81B418-6D3C-4A85-AB1D-4FB0A2883B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955631"/>
              </p:ext>
            </p:extLst>
          </p:nvPr>
        </p:nvGraphicFramePr>
        <p:xfrm>
          <a:off x="-1" y="0"/>
          <a:ext cx="12192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958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452EC28-CB44-4174-B241-8982FF0E81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99784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841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853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Arial</vt:lpstr>
      <vt:lpstr>Calibri Light</vt:lpstr>
      <vt:lpstr>Symbol</vt:lpstr>
      <vt:lpstr>Wingdings</vt:lpstr>
      <vt:lpstr>Office Theme</vt:lpstr>
      <vt:lpstr>SUICIDE PREDICTION USING REGRESSION CLASSIFICATION</vt:lpstr>
      <vt:lpstr>AIM AND OBJECTIVE</vt:lpstr>
      <vt:lpstr>PowerPoint Presentation</vt:lpstr>
      <vt:lpstr>LINEAR REGRESSION</vt:lpstr>
      <vt:lpstr>NAIVE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PREDICTION USING REGRESSION CLASSIFICATION AND NEURAL NETWORKS MODELS</dc:title>
  <dc:creator>Avhishek Biswas</dc:creator>
  <cp:lastModifiedBy>Avhishek Biswas</cp:lastModifiedBy>
  <cp:revision>20</cp:revision>
  <dcterms:created xsi:type="dcterms:W3CDTF">2019-11-28T00:03:41Z</dcterms:created>
  <dcterms:modified xsi:type="dcterms:W3CDTF">2020-07-05T02:35:18Z</dcterms:modified>
</cp:coreProperties>
</file>