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Montserrat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E2B4BFA-6F07-4E8E-933D-C24BF1D18196}">
  <a:tblStyle styleId="{EE2B4BFA-6F07-4E8E-933D-C24BF1D181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5.xml"/><Relationship Id="rId33" Type="http://schemas.openxmlformats.org/officeDocument/2006/relationships/font" Target="fonts/Lato-regular.fntdata"/><Relationship Id="rId10" Type="http://schemas.openxmlformats.org/officeDocument/2006/relationships/slide" Target="slides/slide4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7.xml"/><Relationship Id="rId35" Type="http://schemas.openxmlformats.org/officeDocument/2006/relationships/font" Target="fonts/Lato-italic.fntdata"/><Relationship Id="rId12" Type="http://schemas.openxmlformats.org/officeDocument/2006/relationships/slide" Target="slides/slide6.xml"/><Relationship Id="rId34" Type="http://schemas.openxmlformats.org/officeDocument/2006/relationships/font" Target="fonts/Lato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Lato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3f139e8d15_0_18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3f139e8d15_0_18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40c8eef29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40c8eef29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3f159eada3_13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3f159eada3_13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3f159eada3_13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3f159eada3_13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40c8eef29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40c8eef29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3f159eada3_13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3f159eada3_13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3f159eada3_13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3f159eada3_13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3f159eada3_13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3f159eada3_13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3f159eada3_13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3f159eada3_13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3f159eada3_13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3f159eada3_1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3f159eada3_13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3f159eada3_13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3f159eada3_13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3f159eada3_13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3f159eada3_13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3f159eada3_13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3f159eada3_13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3f159eada3_13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3f159eada3_13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3f159eada3_13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3f159eada3_13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3f159eada3_13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3f159eada3_13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3f159eada3_13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3f159eada3_13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3f159eada3_13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3f159eada3_13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3f159eada3_13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3f159eada3_13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3f159eada3_13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3f159eada3_13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3f159eada3_1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3f159eada3_13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3f159eada3_13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rgbClr val="1B212C">
            <a:alpha val="86160"/>
          </a:srgbClr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github.com/abitabir/BenefitsApplyTool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21.png"/><Relationship Id="rId5" Type="http://schemas.openxmlformats.org/officeDocument/2006/relationships/image" Target="../media/image5.png"/><Relationship Id="rId6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Benefits Appl</a:t>
            </a:r>
            <a:r>
              <a:rPr lang="en-GB"/>
              <a:t>y</a:t>
            </a:r>
            <a:r>
              <a:rPr lang="en-GB"/>
              <a:t> Tool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hlinkClick r:id="rId3"/>
              </a:rPr>
              <a:t>github.com/abitabir/BenefitsApplyTool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4713" y="21313"/>
            <a:ext cx="3078487" cy="5100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2329" y="0"/>
            <a:ext cx="212695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877" y="89675"/>
            <a:ext cx="3084126" cy="3527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3"/>
          <p:cNvPicPr preferRelativeResize="0"/>
          <p:nvPr/>
        </p:nvPicPr>
        <p:blipFill rotWithShape="1">
          <a:blip r:embed="rId4">
            <a:alphaModFix/>
          </a:blip>
          <a:srcRect b="42980" l="0" r="0" t="0"/>
          <a:stretch/>
        </p:blipFill>
        <p:spPr>
          <a:xfrm>
            <a:off x="1487875" y="3617525"/>
            <a:ext cx="3084125" cy="1436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3"/>
          <p:cNvPicPr preferRelativeResize="0"/>
          <p:nvPr/>
        </p:nvPicPr>
        <p:blipFill rotWithShape="1">
          <a:blip r:embed="rId4">
            <a:alphaModFix/>
          </a:blip>
          <a:srcRect b="0" l="0" r="0" t="58381"/>
          <a:stretch/>
        </p:blipFill>
        <p:spPr>
          <a:xfrm>
            <a:off x="4572000" y="89678"/>
            <a:ext cx="3084125" cy="104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2" y="1138028"/>
            <a:ext cx="3244849" cy="3700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Diagram</a:t>
            </a:r>
            <a:endParaRPr/>
          </a:p>
        </p:txBody>
      </p:sp>
      <p:sp>
        <p:nvSpPr>
          <p:cNvPr id="211" name="Google Shape;211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Step-by-step creation of a Participant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Prompting and data validation at each step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Handling optional and mandatory fields differently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Preservation of historical data using Evidence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Acceptance Criteria</a:t>
            </a:r>
            <a:endParaRPr/>
          </a:p>
        </p:txBody>
      </p:sp>
      <p:graphicFrame>
        <p:nvGraphicFramePr>
          <p:cNvPr id="217" name="Google Shape;217;p25"/>
          <p:cNvGraphicFramePr/>
          <p:nvPr/>
        </p:nvGraphicFramePr>
        <p:xfrm>
          <a:off x="1202475" y="1364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{EE2B4BFA-6F07-4E8E-933D-C24BF1D18196}</a:tableStyleId>
              </a:tblPr>
              <a:tblGrid>
                <a:gridCol w="3614475"/>
                <a:gridCol w="3614475"/>
              </a:tblGrid>
              <a:tr h="347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GB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Attribute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chemeClr val="lt1"/>
                          </a:solidFill>
                        </a:rPr>
                        <a:t>Requirement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6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Registration Date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Mandatory, a</a:t>
                      </a:r>
                      <a:r>
                        <a:rPr lang="en-GB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uto-generated, read-only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47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National Insurance Number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Optional, validated, set as "Prospect" if absent, editable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6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Date of Birth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Mandatory, validated, editable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6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First Name &amp; Surname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Mandatory, validated, active values are editable, historical data tracked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6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Primary Address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Mandatory, validated (UK post code format), active value is editable, historical data tracked</a:t>
                      </a:r>
                      <a:endParaRPr sz="1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16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Primary Bank Account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Mandatory, validated, active value is editable, historical data tracked</a:t>
                      </a:r>
                      <a:endParaRPr sz="1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16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Telephone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Optional, validated (numbers only), editable</a:t>
                      </a:r>
                      <a:endParaRPr sz="1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16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Email</a:t>
                      </a:r>
                      <a:endParaRPr sz="1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Optional, validated (email format), editable</a:t>
                      </a:r>
                      <a:endParaRPr sz="1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Functionality</a:t>
            </a:r>
            <a:endParaRPr/>
          </a:p>
        </p:txBody>
      </p:sp>
      <p:sp>
        <p:nvSpPr>
          <p:cNvPr id="223" name="Google Shape;223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Add/Set Operations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addFirstNameToHistoryAndSetAsActive – Adds to history and sets as active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addSurnameToHistoryAndSetAsActive – Same for surname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addAddressToHistoryAndSetAsActive – Same for address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addBankAccountToHistoryAndSetAsActive – Same for bank account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Prospect Handling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Prospect set if no NINO, removed when NINO added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Data Validation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Custom validation for format (using regex) and uniqueness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Testing Approach</a:t>
            </a:r>
            <a:endParaRPr/>
          </a:p>
        </p:txBody>
      </p:sp>
      <p:sp>
        <p:nvSpPr>
          <p:cNvPr id="229" name="Google Shape;229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Unit Testing Strategy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Individual tests for each method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Edge cases (e.g., invalid email)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Prevent overwriting of historical data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Test Coverage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Constructor Tests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Getter/Setter Tests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Business Logic Tests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Edge Cases (Invalid Inputs)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Sample Tests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Test setting and retrieving first name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Test adding evidence and tracking history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Test NINO-based prospect status handling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 Case Example</a:t>
            </a:r>
            <a:endParaRPr/>
          </a:p>
        </p:txBody>
      </p:sp>
      <p:pic>
        <p:nvPicPr>
          <p:cNvPr id="235" name="Google Shape;23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8950" y="1143907"/>
            <a:ext cx="4136000" cy="2655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8949" y="3890149"/>
            <a:ext cx="4136001" cy="99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JUnit Test: EvidenceTest</a:t>
            </a:r>
            <a:endParaRPr/>
          </a:p>
        </p:txBody>
      </p:sp>
      <p:sp>
        <p:nvSpPr>
          <p:cNvPr id="242" name="Google Shape;242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3" name="Google Shape;2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6313" y="1123750"/>
            <a:ext cx="4501275" cy="3798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JUnit Test Results: EvidenceTest</a:t>
            </a:r>
            <a:endParaRPr/>
          </a:p>
        </p:txBody>
      </p:sp>
      <p:sp>
        <p:nvSpPr>
          <p:cNvPr id="249" name="Google Shape;249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0" name="Google Shape;25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567550"/>
            <a:ext cx="7038900" cy="2720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JUnit Test </a:t>
            </a:r>
            <a:r>
              <a:rPr lang="en-GB"/>
              <a:t>Results</a:t>
            </a:r>
            <a:r>
              <a:rPr lang="en-GB"/>
              <a:t>: NationalInsuranceNumberTest</a:t>
            </a:r>
            <a:endParaRPr/>
          </a:p>
        </p:txBody>
      </p:sp>
      <p:sp>
        <p:nvSpPr>
          <p:cNvPr id="256" name="Google Shape;256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7" name="Google Shape;25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99" y="1567550"/>
            <a:ext cx="7038901" cy="2371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Overview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software system for benefit applications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 has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 a t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hree-layer architecture: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Presentation Layer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: Web UI using JavaScript, HTML and CSS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Business Layer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: Java code for data validation and business logic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Data Layer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: RDBMS, primarily queried with SQL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Key Objective: Prototype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 a Participant Data Model to store Participant details, f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ocusing on the Business Layer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Scope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: Presentation and Data layers are out of scope for this project but should be considered for future expansion and flexibility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OOP Principles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: Design classes with constructors, attributes, properties and methods using Java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Testing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: Design a suite of JUnit tests for functionality and service support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JUnit Test Results: ParticipantTest</a:t>
            </a:r>
            <a:endParaRPr/>
          </a:p>
        </p:txBody>
      </p:sp>
      <p:sp>
        <p:nvSpPr>
          <p:cNvPr id="263" name="Google Shape;263;p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4" name="Google Shape;26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1850" y="1348375"/>
            <a:ext cx="6810199" cy="334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Challenges &amp; Future Improvements</a:t>
            </a:r>
            <a:endParaRPr/>
          </a:p>
        </p:txBody>
      </p:sp>
      <p:sp>
        <p:nvSpPr>
          <p:cNvPr id="270" name="Google Shape;270;p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Ensuring All Tests Pass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Challenge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: Ensuring comprehensive test coverage and passing of all tests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Future Improvement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: Debugging and fixing 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existing bugs caught by failing of tests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Synchronise UML Diagrams to Implementation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Challenge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: Not all design aspects map directly to implementation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Future Improvement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: Ensure accurate translation of UML diagrams to the implementation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Q&amp;A</a:t>
            </a:r>
            <a:endParaRPr/>
          </a:p>
        </p:txBody>
      </p:sp>
      <p:sp>
        <p:nvSpPr>
          <p:cNvPr id="276" name="Google Shape;276;p3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Thank you for listening!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Design Approach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Utilised </a:t>
            </a: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UML modelling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Aiming to 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reduce the amount of costly changes later on in the software development life cycle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Applied </a:t>
            </a: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modern OOP principles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Encapsulation (private fields with public getters/setters)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Inheritance (Evidence superclass)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Polymorphism (reusing Evidence for different types)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Composition (Participant contains multiple Evidence objects)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Follows </a:t>
            </a: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SOLID principles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</a:pPr>
            <a:r>
              <a:rPr b="1" lang="en-GB">
                <a:latin typeface="Arial"/>
                <a:ea typeface="Arial"/>
                <a:cs typeface="Arial"/>
                <a:sym typeface="Arial"/>
              </a:rPr>
              <a:t>Single Responsibility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 – Each class focuses on one task (c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lean separation of concerns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</a:pPr>
            <a:r>
              <a:rPr b="1" lang="en-GB">
                <a:latin typeface="Arial"/>
                <a:ea typeface="Arial"/>
                <a:cs typeface="Arial"/>
                <a:sym typeface="Arial"/>
              </a:rPr>
              <a:t>Open/Closed Principle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 – Easy to extend without modifying existing code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</a:pPr>
            <a:r>
              <a:rPr b="1" lang="en-GB">
                <a:latin typeface="Arial"/>
                <a:ea typeface="Arial"/>
                <a:cs typeface="Arial"/>
                <a:sym typeface="Arial"/>
              </a:rPr>
              <a:t>Liskov Substitution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 – Evidence subclasses are interchangeable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 Diagram </a:t>
            </a:r>
            <a:r>
              <a:rPr lang="en-GB"/>
              <a:t>&amp; PlantUML Code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8495" y="1567550"/>
            <a:ext cx="5376908" cy="2911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 Diagram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6363"/>
            <a:ext cx="9144001" cy="49507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2014" y="252525"/>
            <a:ext cx="3674275" cy="2915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8"/>
          <p:cNvPicPr preferRelativeResize="0"/>
          <p:nvPr/>
        </p:nvPicPr>
        <p:blipFill rotWithShape="1">
          <a:blip r:embed="rId4">
            <a:alphaModFix/>
          </a:blip>
          <a:srcRect b="0" l="0" r="2085" t="0"/>
          <a:stretch/>
        </p:blipFill>
        <p:spPr>
          <a:xfrm>
            <a:off x="4442013" y="3167904"/>
            <a:ext cx="3674268" cy="981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7721" y="252501"/>
            <a:ext cx="3239132" cy="3661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27713" y="3914006"/>
            <a:ext cx="3239142" cy="976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 Diagram</a:t>
            </a:r>
            <a:endParaRPr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Classes: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Participant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 – Core entity holding key details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NationalInsuranceNumber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 – Separate class to handle NINO and prospect status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Evidence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 – Abstract class for tracking historical data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FirstNameEvidence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SurnameEvidence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AddressEvidence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BankAccountEvidence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 – Concrete classes extending Evidence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Relationships: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One-to-one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 from Participant to NationalInsuranceNumber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One-to-many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 from Participant to Evidence (including 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FirstNameEvidence, SurnameEvidence, AddressEvidence, BankAccountEvidence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FirstNameEvidence, SurnameEvidence, AddressEvidence, BankAccountEvidence </a:t>
            </a: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inherit 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from Evidence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Diagram &amp; PlantUML Code</a:t>
            </a:r>
            <a:endParaRPr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20"/>
          <p:cNvPicPr preferRelativeResize="0"/>
          <p:nvPr/>
        </p:nvPicPr>
        <p:blipFill rotWithShape="1">
          <a:blip r:embed="rId3">
            <a:alphaModFix/>
          </a:blip>
          <a:srcRect b="67817" l="0" r="0" t="0"/>
          <a:stretch/>
        </p:blipFill>
        <p:spPr>
          <a:xfrm>
            <a:off x="2116313" y="1567550"/>
            <a:ext cx="1265725" cy="2911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0"/>
          <p:cNvPicPr preferRelativeResize="0"/>
          <p:nvPr/>
        </p:nvPicPr>
        <p:blipFill rotWithShape="1">
          <a:blip r:embed="rId3">
            <a:alphaModFix/>
          </a:blip>
          <a:srcRect b="33708" l="0" r="0" t="32180"/>
          <a:stretch/>
        </p:blipFill>
        <p:spPr>
          <a:xfrm>
            <a:off x="4010688" y="1567550"/>
            <a:ext cx="1194173" cy="2911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0"/>
          <p:cNvPicPr preferRelativeResize="0"/>
          <p:nvPr/>
        </p:nvPicPr>
        <p:blipFill rotWithShape="1">
          <a:blip r:embed="rId3">
            <a:alphaModFix/>
          </a:blip>
          <a:srcRect b="0" l="0" r="0" t="65890"/>
          <a:stretch/>
        </p:blipFill>
        <p:spPr>
          <a:xfrm>
            <a:off x="5833513" y="1567550"/>
            <a:ext cx="1194175" cy="2911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7037" y="0"/>
            <a:ext cx="190396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3004" y="0"/>
            <a:ext cx="1730624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55630" y="0"/>
            <a:ext cx="2071308" cy="5143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