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f139e8d15_0_1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f139e8d15_0_1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f159eada3_1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f159eada3_1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f159eada3_13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3f159eada3_1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f159eada3_13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f159eada3_13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f159eada3_13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3f159eada3_13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f159eada3_13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3f159eada3_13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f159eada3_1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3f159eada3_1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f159eada3_13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3f159eada3_13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f159eada3_1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3f159eada3_1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f159eada3_1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f159eada3_1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f159eada3_1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3f159eada3_1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f159eada3_1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f159eada3_1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3f159eada3_1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3f159eada3_1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f159eada3_13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3f159eada3_13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f159eada3_1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f159eada3_1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f159eada3_1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f159eada3_1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f159eada3_1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f159eada3_1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f159eada3_1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f159eada3_1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f159eada3_1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f159eada3_1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f159eada3_1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f159eada3_1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f159eada3_1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f159eada3_1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1B212C">
            <a:alpha val="8616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ithub.com/abitabir/BenefitsApplyToo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Appl</a:t>
            </a:r>
            <a:r>
              <a:rPr lang="en-GB"/>
              <a:t>y</a:t>
            </a:r>
            <a:r>
              <a:rPr lang="en-GB"/>
              <a:t> Tool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hlinkClick r:id="rId3"/>
              </a:rPr>
              <a:t>github.com/abitabir/BenefitsApplyTool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513" y="4343395"/>
            <a:ext cx="2120436" cy="800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513" y="0"/>
            <a:ext cx="2958000" cy="4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6488" y="574300"/>
            <a:ext cx="3055650" cy="456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Diagram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Step-by-step creation of a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Participant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Data validation at each step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Handling of optional and mandatory fields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Preservation of historical data using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Evidence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pattern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Acceptance Criteria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	How It’s Addressed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Registration Date	Auto-generated and read-only attribute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National Insurance Number	Optional, sets "Prospect" status if absent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Date of Birth	Mandatory with validation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First Name &amp; Surname	Stored as Evidence, only one active value allowed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Primary Address	UK postcode format validation, stored as Evidence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Primary Bank Account	Stored as Evidence, only one active value allowed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Telephone &amp; Email	Validation for format and uniqueness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History Tracking	Evidence maintains historical data without overwriting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Functionality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Add/Set Operations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addFirstNameToHistoryAndSetAsActive – Adds to history and sets as active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addSurnameToHistoryAndSetAsActive – Same for surname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addAddressToHistoryAndSetAsActive – Same for address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addBankAccountToHistoryAndSetAsActive – Same for bank account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Prospect Handling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Prospect set if no NINO, removed when NINO added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Validation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Custom validators for format and uniqueness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Approach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Unit Testing Strategy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latin typeface="Arial"/>
                <a:ea typeface="Arial"/>
                <a:cs typeface="Arial"/>
                <a:sym typeface="Arial"/>
              </a:rPr>
              <a:t> Individual test cases for each method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latin typeface="Arial"/>
                <a:ea typeface="Arial"/>
                <a:cs typeface="Arial"/>
                <a:sym typeface="Arial"/>
              </a:rPr>
              <a:t> Edge cases tested (e.g., invalid email format)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latin typeface="Arial"/>
                <a:ea typeface="Arial"/>
                <a:cs typeface="Arial"/>
                <a:sym typeface="Arial"/>
              </a:rPr>
              <a:t> Ensured no overwriting of historical data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Sample Tests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Test setting and retrieving first name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Test adding evidence and tracking history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Test NINO-based prospect status handling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Test Coverage</a:t>
            </a:r>
            <a:br>
              <a:rPr b="1" lang="en-GB" sz="1100"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latin typeface="Arial"/>
                <a:ea typeface="Arial"/>
                <a:cs typeface="Arial"/>
                <a:sym typeface="Arial"/>
              </a:rPr>
              <a:t> Constructor Tests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latin typeface="Arial"/>
                <a:ea typeface="Arial"/>
                <a:cs typeface="Arial"/>
                <a:sym typeface="Arial"/>
              </a:rPr>
              <a:t> Getter/Setter Tests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latin typeface="Arial"/>
                <a:ea typeface="Arial"/>
                <a:cs typeface="Arial"/>
                <a:sym typeface="Arial"/>
              </a:rPr>
              <a:t> Business Logic Tests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latin typeface="Arial"/>
                <a:ea typeface="Arial"/>
                <a:cs typeface="Arial"/>
                <a:sym typeface="Arial"/>
              </a:rPr>
              <a:t> Edge Cases (Invalid Inputs)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Case Example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53057"/>
            <a:ext cx="4136000" cy="2655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499" y="3899299"/>
            <a:ext cx="4136001" cy="9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Evidence JUnit Test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313" y="1123750"/>
            <a:ext cx="4501275" cy="379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JUnit Tests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900" cy="2720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JUnit Tests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1567550"/>
            <a:ext cx="7038901" cy="2371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JUnit Tests</a:t>
            </a:r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850" y="1348375"/>
            <a:ext cx="6810199" cy="33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Objective: To design a Participant Data Storage model following OOP principles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Three-layer architecture (Presentation Layer, Business Layer, Data Layer)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Focus on Business Layer using 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Java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Key Goals: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Data Validation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Evidence Tracking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Flexibility for future updates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264" name="Google Shape;264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all tests to pass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Fixing bugs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Q&amp;A</a:t>
            </a:r>
            <a:endParaRPr/>
          </a:p>
        </p:txBody>
      </p:sp>
      <p:sp>
        <p:nvSpPr>
          <p:cNvPr id="270" name="Google Shape;270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Approach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UML modelling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to reduce the amount of costly changes later on in the software development life cycle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Applied 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Modern OOP Principles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latin typeface="Arial"/>
                <a:ea typeface="Arial"/>
                <a:cs typeface="Arial"/>
                <a:sym typeface="Arial"/>
              </a:rPr>
              <a:t> Encapsulation (private fields with public getters/setters)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latin typeface="Arial"/>
                <a:ea typeface="Arial"/>
                <a:cs typeface="Arial"/>
                <a:sym typeface="Arial"/>
              </a:rPr>
              <a:t> Inheritance (Evidence superclass)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latin typeface="Arial"/>
                <a:ea typeface="Arial"/>
                <a:cs typeface="Arial"/>
                <a:sym typeface="Arial"/>
              </a:rPr>
              <a:t> Polymorphism (reusing Evidence for different types)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latin typeface="Arial"/>
                <a:ea typeface="Arial"/>
                <a:cs typeface="Arial"/>
                <a:sym typeface="Arial"/>
              </a:rPr>
              <a:t> Composition (Participant contains multiple Evidence objects)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Clean separation of concerns – each class handles one responsibility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Follows 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SOLID principles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Single Responsibility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– Each class focuses on one task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Open/Closed Principle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– Easy to extend without modifying existing code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Liskov Substitution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– Evidence subclasses are interchangeable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538" y="1567550"/>
            <a:ext cx="5376925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96350"/>
            <a:ext cx="9144001" cy="4950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450" y="3005600"/>
            <a:ext cx="3026850" cy="19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675" y="0"/>
            <a:ext cx="3894775" cy="393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 b="0" l="0" r="0" t="23559"/>
          <a:stretch/>
        </p:blipFill>
        <p:spPr>
          <a:xfrm>
            <a:off x="4940450" y="0"/>
            <a:ext cx="2670000" cy="30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5">
            <a:alphaModFix/>
          </a:blip>
          <a:srcRect b="75053" l="0" r="0" t="0"/>
          <a:stretch/>
        </p:blipFill>
        <p:spPr>
          <a:xfrm>
            <a:off x="1045675" y="3932025"/>
            <a:ext cx="2670000" cy="98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Participant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– Core entity holding key details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Evidence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– Abstract class for tracking historical data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FirstNameEvidence, SurnameEvidence, AddressEvidence, BankAccountEvidence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– Concrete classes extending Evidence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NationalInsuranceNumber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– Separate class to handle NINO and prospect status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Explain 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relationships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One-to-many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from Participant → Evidence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Inheritance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for evidence handling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Diagram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47290" l="0" r="0" t="0"/>
          <a:stretch/>
        </p:blipFill>
        <p:spPr>
          <a:xfrm>
            <a:off x="2591363" y="1567550"/>
            <a:ext cx="1671999" cy="291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0" l="0" r="0" t="47290"/>
          <a:stretch/>
        </p:blipFill>
        <p:spPr>
          <a:xfrm>
            <a:off x="5370538" y="1567548"/>
            <a:ext cx="1672001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Diagram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 b="47290" l="0" r="0" t="0"/>
          <a:stretch/>
        </p:blipFill>
        <p:spPr>
          <a:xfrm>
            <a:off x="1309291" y="25013"/>
            <a:ext cx="295406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0" l="0" r="0" t="48038"/>
          <a:stretch/>
        </p:blipFill>
        <p:spPr>
          <a:xfrm>
            <a:off x="5370550" y="-25021"/>
            <a:ext cx="2954050" cy="5070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