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0" d="100"/>
          <a:sy n="70" d="100"/>
        </p:scale>
        <p:origin x="4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MARIAM SHAJI" userId="038c3549639e43ee" providerId="LiveId" clId="{6A205066-0A65-462E-8641-11BA647FF859}"/>
    <pc:docChg chg="custSel modSld">
      <pc:chgData name="SNEHA MARIAM SHAJI" userId="038c3549639e43ee" providerId="LiveId" clId="{6A205066-0A65-462E-8641-11BA647FF859}" dt="2024-07-14T09:59:27.052" v="2" actId="255"/>
      <pc:docMkLst>
        <pc:docMk/>
      </pc:docMkLst>
      <pc:sldChg chg="modSp mod">
        <pc:chgData name="SNEHA MARIAM SHAJI" userId="038c3549639e43ee" providerId="LiveId" clId="{6A205066-0A65-462E-8641-11BA647FF859}" dt="2024-07-14T09:59:27.052" v="2" actId="255"/>
        <pc:sldMkLst>
          <pc:docMk/>
          <pc:sldMk cId="3209020794" sldId="256"/>
        </pc:sldMkLst>
        <pc:spChg chg="mod">
          <ac:chgData name="SNEHA MARIAM SHAJI" userId="038c3549639e43ee" providerId="LiveId" clId="{6A205066-0A65-462E-8641-11BA647FF859}" dt="2024-07-14T09:59:27.052" v="2" actId="255"/>
          <ac:spMkLst>
            <pc:docMk/>
            <pc:sldMk cId="3209020794" sldId="256"/>
            <ac:spMk id="3" creationId="{02EED2C8-2D97-F019-1C0B-A26497D892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7FCA-1B5F-449C-9277-023826FB2BB7}"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839A7-18AF-4F94-94C6-FF7E007DC80E}" type="slidenum">
              <a:rPr lang="en-IN" smtClean="0"/>
              <a:t>‹#›</a:t>
            </a:fld>
            <a:endParaRPr lang="en-IN"/>
          </a:p>
        </p:txBody>
      </p:sp>
    </p:spTree>
    <p:extLst>
      <p:ext uri="{BB962C8B-B14F-4D97-AF65-F5344CB8AC3E}">
        <p14:creationId xmlns:p14="http://schemas.microsoft.com/office/powerpoint/2010/main" val="381329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D839A7-18AF-4F94-94C6-FF7E007DC80E}" type="slidenum">
              <a:rPr lang="en-IN" smtClean="0"/>
              <a:t>8</a:t>
            </a:fld>
            <a:endParaRPr lang="en-IN"/>
          </a:p>
        </p:txBody>
      </p:sp>
    </p:spTree>
    <p:extLst>
      <p:ext uri="{BB962C8B-B14F-4D97-AF65-F5344CB8AC3E}">
        <p14:creationId xmlns:p14="http://schemas.microsoft.com/office/powerpoint/2010/main" val="205369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653F-2B11-6877-64A3-017600131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4EA49F-31D5-ABA6-C0C3-2BDA70AFD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C17A95-5C2B-419D-F210-CEF308CCD955}"/>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5" name="Footer Placeholder 4">
            <a:extLst>
              <a:ext uri="{FF2B5EF4-FFF2-40B4-BE49-F238E27FC236}">
                <a16:creationId xmlns:a16="http://schemas.microsoft.com/office/drawing/2014/main" id="{63B3DB32-DF48-FC44-49E1-5EAD6BE41B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7783C-9823-80D4-8518-4398005A444E}"/>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400617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6ED4-6563-B892-769F-CE769915E1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A10075-022E-0699-3344-8E15A43A48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D5D2EB-6D67-D99B-8768-F4110C92A68A}"/>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5" name="Footer Placeholder 4">
            <a:extLst>
              <a:ext uri="{FF2B5EF4-FFF2-40B4-BE49-F238E27FC236}">
                <a16:creationId xmlns:a16="http://schemas.microsoft.com/office/drawing/2014/main" id="{9AEB7215-E53F-7FD1-F88A-292F3CC5A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FC0B9-FC02-331B-58FD-B1D0B48AC24A}"/>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259384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794C0-601F-0447-E67E-50EBA040F3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50DD17-7703-BEEB-119A-8B2782AC2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7B4E6-B160-76FD-5F0A-1C7C6056397F}"/>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5" name="Footer Placeholder 4">
            <a:extLst>
              <a:ext uri="{FF2B5EF4-FFF2-40B4-BE49-F238E27FC236}">
                <a16:creationId xmlns:a16="http://schemas.microsoft.com/office/drawing/2014/main" id="{A36CFD84-1D6F-0473-071F-11BE1213E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2EC55-B72D-99C0-3586-C0B983C99F4A}"/>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95656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24D9-4D36-2F54-8D78-8F93C915C5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708ED0-1BD3-BB75-616B-038816D04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72392-0EDA-4E77-2951-385C4BC7A63F}"/>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5" name="Footer Placeholder 4">
            <a:extLst>
              <a:ext uri="{FF2B5EF4-FFF2-40B4-BE49-F238E27FC236}">
                <a16:creationId xmlns:a16="http://schemas.microsoft.com/office/drawing/2014/main" id="{4D7E1D20-01B6-502C-4D71-34C1315E2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C416C-A6F1-42EF-0937-2D5958CDF642}"/>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50861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BE5E-295D-07FA-41AF-C00134BAA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4216BE-FBEB-3642-99B2-F536887C6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6F630-8C7D-24E6-B1B8-2BA8A190E5C5}"/>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5" name="Footer Placeholder 4">
            <a:extLst>
              <a:ext uri="{FF2B5EF4-FFF2-40B4-BE49-F238E27FC236}">
                <a16:creationId xmlns:a16="http://schemas.microsoft.com/office/drawing/2014/main" id="{56171CE4-D62A-CD51-1B25-31C9E8F35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DFD56-6E47-6C9B-B9B0-EFB9E45B74BD}"/>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16669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4545-02C9-3846-584E-35EC92627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408B27-F238-69E7-033A-FD24126F1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ED9651-5D2E-CAC8-7E32-3CCB3C3A1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9229E8-1343-D227-F35A-ED4383313E3F}"/>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6" name="Footer Placeholder 5">
            <a:extLst>
              <a:ext uri="{FF2B5EF4-FFF2-40B4-BE49-F238E27FC236}">
                <a16:creationId xmlns:a16="http://schemas.microsoft.com/office/drawing/2014/main" id="{085E3FF5-12A9-98EE-2B11-780F30DBE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7D8C7-C7EC-FF84-6CE5-5ED5813240A8}"/>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316539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93FC-A9EF-8B1C-D9CE-EA8783490A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C9E105-33B5-AFAA-2744-DF87ABFA3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BA846D-7E72-F8FA-78F3-6DDBC6B2E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65509-F5C1-06F8-BC00-CC32F33B5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A8C164-E21B-D1C0-2367-8C1732882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C38C8B-659F-F2FC-B6AB-FAE719D7ECF4}"/>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8" name="Footer Placeholder 7">
            <a:extLst>
              <a:ext uri="{FF2B5EF4-FFF2-40B4-BE49-F238E27FC236}">
                <a16:creationId xmlns:a16="http://schemas.microsoft.com/office/drawing/2014/main" id="{C00019B6-F4DF-F609-BE68-09AD9ED353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8CCAE0-344E-E0D6-384D-37454D71BFAC}"/>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87186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A7DE-7B38-420C-5981-1516E0B608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242985-9606-59A9-D2E5-AB7468A6F3F1}"/>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4" name="Footer Placeholder 3">
            <a:extLst>
              <a:ext uri="{FF2B5EF4-FFF2-40B4-BE49-F238E27FC236}">
                <a16:creationId xmlns:a16="http://schemas.microsoft.com/office/drawing/2014/main" id="{8D212C90-1FA2-9DBB-B7E0-1022010649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8935F3-58E5-1C92-1B92-8A4DE73D60B8}"/>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352857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24F60-865E-F34C-79D4-3DE4179EEE83}"/>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3" name="Footer Placeholder 2">
            <a:extLst>
              <a:ext uri="{FF2B5EF4-FFF2-40B4-BE49-F238E27FC236}">
                <a16:creationId xmlns:a16="http://schemas.microsoft.com/office/drawing/2014/main" id="{71F3A216-92DE-BB07-1B4F-3B9281C1D3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4BA238-C3F9-13CE-0417-099992814D39}"/>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381310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105A-6944-89E0-F564-168FAEDEF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EADCD4-047C-7518-6225-4ED1EA369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54C80F-8A9F-CFC9-AF28-FA522EE1A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E98FE-4DAB-2FFD-4523-ADBCECBB99C4}"/>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6" name="Footer Placeholder 5">
            <a:extLst>
              <a:ext uri="{FF2B5EF4-FFF2-40B4-BE49-F238E27FC236}">
                <a16:creationId xmlns:a16="http://schemas.microsoft.com/office/drawing/2014/main" id="{E8E587E0-048A-AB90-81B2-A7AF0B501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B6EC6B-C951-E294-51CC-D8CDCE030525}"/>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65356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BD8B-AB53-A01C-22A0-71EF4353C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407D6B-87F0-EC8D-0BB2-15F97096C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8AAC00-7214-53F9-CE72-247E7A3FD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B214C-9C24-FC09-1A60-F67AAF91D4C7}"/>
              </a:ext>
            </a:extLst>
          </p:cNvPr>
          <p:cNvSpPr>
            <a:spLocks noGrp="1"/>
          </p:cNvSpPr>
          <p:nvPr>
            <p:ph type="dt" sz="half" idx="10"/>
          </p:nvPr>
        </p:nvSpPr>
        <p:spPr/>
        <p:txBody>
          <a:bodyPr/>
          <a:lstStyle/>
          <a:p>
            <a:fld id="{77BCA344-978F-4D27-BFE7-3EDECDFC3FFF}" type="datetimeFigureOut">
              <a:rPr lang="en-IN" smtClean="0"/>
              <a:t>14-07-2024</a:t>
            </a:fld>
            <a:endParaRPr lang="en-IN"/>
          </a:p>
        </p:txBody>
      </p:sp>
      <p:sp>
        <p:nvSpPr>
          <p:cNvPr id="6" name="Footer Placeholder 5">
            <a:extLst>
              <a:ext uri="{FF2B5EF4-FFF2-40B4-BE49-F238E27FC236}">
                <a16:creationId xmlns:a16="http://schemas.microsoft.com/office/drawing/2014/main" id="{F0DBA4E6-FD1A-6D36-794D-511631F063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4BB0A6-6E04-7EB7-BB71-7777735BD981}"/>
              </a:ext>
            </a:extLst>
          </p:cNvPr>
          <p:cNvSpPr>
            <a:spLocks noGrp="1"/>
          </p:cNvSpPr>
          <p:nvPr>
            <p:ph type="sldNum" sz="quarter" idx="12"/>
          </p:nvPr>
        </p:nvSpPr>
        <p:spPr/>
        <p:txBody>
          <a:bodyPr/>
          <a:lstStyle/>
          <a:p>
            <a:fld id="{4BCC6A6E-D52C-48C5-BEF8-997DA2B8D316}" type="slidenum">
              <a:rPr lang="en-IN" smtClean="0"/>
              <a:t>‹#›</a:t>
            </a:fld>
            <a:endParaRPr lang="en-IN"/>
          </a:p>
        </p:txBody>
      </p:sp>
    </p:spTree>
    <p:extLst>
      <p:ext uri="{BB962C8B-B14F-4D97-AF65-F5344CB8AC3E}">
        <p14:creationId xmlns:p14="http://schemas.microsoft.com/office/powerpoint/2010/main" val="147613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80EA1-0B89-4ECD-6F90-D0E8E1623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FE5F3E-4526-D777-7D2C-1C084E373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37F1D-8E8E-B71A-9600-79D2BF076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CA344-978F-4D27-BFE7-3EDECDFC3FFF}" type="datetimeFigureOut">
              <a:rPr lang="en-IN" smtClean="0"/>
              <a:t>14-07-2024</a:t>
            </a:fld>
            <a:endParaRPr lang="en-IN"/>
          </a:p>
        </p:txBody>
      </p:sp>
      <p:sp>
        <p:nvSpPr>
          <p:cNvPr id="5" name="Footer Placeholder 4">
            <a:extLst>
              <a:ext uri="{FF2B5EF4-FFF2-40B4-BE49-F238E27FC236}">
                <a16:creationId xmlns:a16="http://schemas.microsoft.com/office/drawing/2014/main" id="{63B58C02-2FDF-D957-A407-CB5414774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72A799-1451-EA9C-70D1-5A4B9D569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C6A6E-D52C-48C5-BEF8-997DA2B8D316}" type="slidenum">
              <a:rPr lang="en-IN" smtClean="0"/>
              <a:t>‹#›</a:t>
            </a:fld>
            <a:endParaRPr lang="en-IN"/>
          </a:p>
        </p:txBody>
      </p:sp>
    </p:spTree>
    <p:extLst>
      <p:ext uri="{BB962C8B-B14F-4D97-AF65-F5344CB8AC3E}">
        <p14:creationId xmlns:p14="http://schemas.microsoft.com/office/powerpoint/2010/main" val="1956902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3EDF-C477-5EE4-212C-2BFE260BCD4B}"/>
              </a:ext>
            </a:extLst>
          </p:cNvPr>
          <p:cNvSpPr>
            <a:spLocks noGrp="1"/>
          </p:cNvSpPr>
          <p:nvPr>
            <p:ph type="ctrTitle"/>
          </p:nvPr>
        </p:nvSpPr>
        <p:spPr>
          <a:xfrm>
            <a:off x="78378" y="505097"/>
            <a:ext cx="6365966" cy="705395"/>
          </a:xfrm>
        </p:spPr>
        <p:txBody>
          <a:bodyPr>
            <a:normAutofit/>
          </a:bodyPr>
          <a:lstStyle/>
          <a:p>
            <a:r>
              <a:rPr lang="en-IN" sz="4400" dirty="0"/>
              <a:t>Problem Statement</a:t>
            </a:r>
          </a:p>
        </p:txBody>
      </p:sp>
      <p:sp>
        <p:nvSpPr>
          <p:cNvPr id="3" name="Subtitle 2">
            <a:extLst>
              <a:ext uri="{FF2B5EF4-FFF2-40B4-BE49-F238E27FC236}">
                <a16:creationId xmlns:a16="http://schemas.microsoft.com/office/drawing/2014/main" id="{02EED2C8-2D97-F019-1C0B-A26497D8921B}"/>
              </a:ext>
            </a:extLst>
          </p:cNvPr>
          <p:cNvSpPr>
            <a:spLocks noGrp="1"/>
          </p:cNvSpPr>
          <p:nvPr>
            <p:ph type="subTitle" idx="1"/>
          </p:nvPr>
        </p:nvSpPr>
        <p:spPr>
          <a:xfrm>
            <a:off x="1606732" y="1436915"/>
            <a:ext cx="8978536" cy="557349"/>
          </a:xfrm>
        </p:spPr>
        <p:txBody>
          <a:bodyPr>
            <a:noAutofit/>
          </a:bodyPr>
          <a:lstStyle/>
          <a:p>
            <a:r>
              <a:rPr lang="en-IN" b="1" dirty="0"/>
              <a:t>Develop a 2D Occupancy Grid Map of a Room using Overhead Cameras </a:t>
            </a:r>
          </a:p>
        </p:txBody>
      </p:sp>
      <p:sp>
        <p:nvSpPr>
          <p:cNvPr id="4" name="TextBox 3">
            <a:extLst>
              <a:ext uri="{FF2B5EF4-FFF2-40B4-BE49-F238E27FC236}">
                <a16:creationId xmlns:a16="http://schemas.microsoft.com/office/drawing/2014/main" id="{21A1D892-21F5-B321-4A66-C903036ED88B}"/>
              </a:ext>
            </a:extLst>
          </p:cNvPr>
          <p:cNvSpPr txBox="1"/>
          <p:nvPr/>
        </p:nvSpPr>
        <p:spPr>
          <a:xfrm>
            <a:off x="849086" y="2274838"/>
            <a:ext cx="10493828" cy="2308324"/>
          </a:xfrm>
          <a:prstGeom prst="rect">
            <a:avLst/>
          </a:prstGeom>
          <a:noFill/>
        </p:spPr>
        <p:txBody>
          <a:bodyPr wrap="square" rtlCol="0">
            <a:spAutoFit/>
          </a:bodyPr>
          <a:lstStyle/>
          <a:p>
            <a:r>
              <a:rPr lang="en-IN" dirty="0"/>
              <a:t>Developing cost-effective and accurate methods for environment mapping is crucial for enhancing the navigation capabilities of Autonomous Mobile Robots (AMRs) in indoor settings. While traditional LIDAR-based approaches offer high accuracy, they are expensive and complex. There is a need for a more affordable solution using overhead RGB cameras to generate precise 2D occupancy grid maps. Challenges include achieving reliable camera calibration, handling varying lighting conditions, and ensuring efficient real-time data processing to support AMR navigation effectively. This project aims to explore and address these challenges using ROS 2 Foxy and Gazebo simulation, demonstrating the feasibility of overhead RGB cameras for AMR environment mapping.</a:t>
            </a:r>
          </a:p>
        </p:txBody>
      </p:sp>
    </p:spTree>
    <p:extLst>
      <p:ext uri="{BB962C8B-B14F-4D97-AF65-F5344CB8AC3E}">
        <p14:creationId xmlns:p14="http://schemas.microsoft.com/office/powerpoint/2010/main" val="320902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BBD6-A719-59C6-08A0-9389896060FE}"/>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A1C93DC-89A4-4E4D-681D-AF8DDD35536D}"/>
              </a:ext>
            </a:extLst>
          </p:cNvPr>
          <p:cNvSpPr>
            <a:spLocks noGrp="1"/>
          </p:cNvSpPr>
          <p:nvPr>
            <p:ph idx="1"/>
          </p:nvPr>
        </p:nvSpPr>
        <p:spPr/>
        <p:txBody>
          <a:bodyPr>
            <a:normAutofit/>
          </a:bodyPr>
          <a:lstStyle/>
          <a:p>
            <a:r>
              <a:rPr lang="en-US" sz="2000" dirty="0"/>
              <a:t>The project involves developing a 2D occupancy grid map for indoor environments using overhead RGB cameras and ROS 2 Foxy in a Gazebo simulation. This innovative approach aims to offer a cost-effective alternative to traditional LIDAR-based mapping methods, focusing on accurate and real-time spatial mapping to enhance Autonomous Mobile Robots (AMRs) navigation. </a:t>
            </a:r>
          </a:p>
          <a:p>
            <a:r>
              <a:rPr lang="en-US" sz="2000" dirty="0"/>
              <a:t>Key features include precise camera calibration, real-time image processing, and simulation-based optimization. While offering advantages like accuracy, cost-effectiveness, and scalability, challenges include dependency on lighting conditions and computational complexity. </a:t>
            </a:r>
          </a:p>
          <a:p>
            <a:r>
              <a:rPr lang="en-US" sz="2000" dirty="0"/>
              <a:t>The project demonstrates the feasibility of using overhead cameras for effective AMR navigation.</a:t>
            </a:r>
            <a:endParaRPr lang="en-IN" sz="2000" dirty="0"/>
          </a:p>
        </p:txBody>
      </p:sp>
    </p:spTree>
    <p:extLst>
      <p:ext uri="{BB962C8B-B14F-4D97-AF65-F5344CB8AC3E}">
        <p14:creationId xmlns:p14="http://schemas.microsoft.com/office/powerpoint/2010/main" val="21324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0CB5-4585-E1E3-9ED6-E07F0BFA349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B469F25-DE0D-E116-69B0-77A5C19967BF}"/>
              </a:ext>
            </a:extLst>
          </p:cNvPr>
          <p:cNvSpPr>
            <a:spLocks noGrp="1"/>
          </p:cNvSpPr>
          <p:nvPr>
            <p:ph idx="1"/>
          </p:nvPr>
        </p:nvSpPr>
        <p:spPr/>
        <p:txBody>
          <a:bodyPr/>
          <a:lstStyle/>
          <a:p>
            <a:endParaRPr lang="en-IN" dirty="0"/>
          </a:p>
          <a:p>
            <a:r>
              <a:rPr lang="en-IN" sz="2000" dirty="0"/>
              <a:t>Initially, we have model and simulate the room environment, objects, and overhead cameras in the Gazebo simulator. Gazebo will also support the addition of an AMR equipped with an on-board camera or LiDAR for SLAM map generation and navigation using the ROS2 navigation stack. This will allow for a comparison between the map generated from the overhead cameras and the map created by the AMR using SLAM.</a:t>
            </a:r>
          </a:p>
          <a:p>
            <a:r>
              <a:rPr lang="en-IN" sz="2000" dirty="0"/>
              <a:t>A map is created using the overhead cameras.</a:t>
            </a:r>
          </a:p>
        </p:txBody>
      </p:sp>
    </p:spTree>
    <p:extLst>
      <p:ext uri="{BB962C8B-B14F-4D97-AF65-F5344CB8AC3E}">
        <p14:creationId xmlns:p14="http://schemas.microsoft.com/office/powerpoint/2010/main" val="205308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1746-575C-3AB9-4BDE-66B7CCAA34B8}"/>
              </a:ext>
            </a:extLst>
          </p:cNvPr>
          <p:cNvSpPr>
            <a:spLocks noGrp="1"/>
          </p:cNvSpPr>
          <p:nvPr>
            <p:ph type="title"/>
          </p:nvPr>
        </p:nvSpPr>
        <p:spPr/>
        <p:txBody>
          <a:bodyPr/>
          <a:lstStyle/>
          <a:p>
            <a:r>
              <a:rPr lang="en-IN" dirty="0"/>
              <a:t>Team Members and Contribution</a:t>
            </a:r>
          </a:p>
        </p:txBody>
      </p:sp>
      <p:sp>
        <p:nvSpPr>
          <p:cNvPr id="3" name="Content Placeholder 2">
            <a:extLst>
              <a:ext uri="{FF2B5EF4-FFF2-40B4-BE49-F238E27FC236}">
                <a16:creationId xmlns:a16="http://schemas.microsoft.com/office/drawing/2014/main" id="{B2D55994-5803-0BDC-CD6C-4C38801B6FF4}"/>
              </a:ext>
            </a:extLst>
          </p:cNvPr>
          <p:cNvSpPr>
            <a:spLocks noGrp="1"/>
          </p:cNvSpPr>
          <p:nvPr>
            <p:ph idx="1"/>
          </p:nvPr>
        </p:nvSpPr>
        <p:spPr/>
        <p:txBody>
          <a:bodyPr/>
          <a:lstStyle/>
          <a:p>
            <a:pPr marL="514350" indent="-514350">
              <a:buAutoNum type="arabicPeriod"/>
            </a:pPr>
            <a:r>
              <a:rPr lang="en-IN" dirty="0"/>
              <a:t>Sriram S Rajan – Simulation and Mapping</a:t>
            </a:r>
          </a:p>
          <a:p>
            <a:pPr marL="514350" indent="-514350">
              <a:buAutoNum type="arabicPeriod"/>
            </a:pPr>
            <a:r>
              <a:rPr lang="en-IN" dirty="0" err="1"/>
              <a:t>Richu</a:t>
            </a:r>
            <a:r>
              <a:rPr lang="en-IN" dirty="0"/>
              <a:t> K Mathew – Simulation and Mapping</a:t>
            </a:r>
          </a:p>
          <a:p>
            <a:pPr marL="514350" indent="-514350">
              <a:buAutoNum type="arabicPeriod"/>
            </a:pPr>
            <a:r>
              <a:rPr lang="en-IN" dirty="0"/>
              <a:t>Sneha Mariam </a:t>
            </a:r>
            <a:r>
              <a:rPr lang="en-IN" dirty="0" err="1"/>
              <a:t>Shaji</a:t>
            </a:r>
            <a:r>
              <a:rPr lang="en-IN" dirty="0"/>
              <a:t> – Simulation and Mapping</a:t>
            </a:r>
          </a:p>
          <a:p>
            <a:pPr marL="514350" indent="-514350">
              <a:buAutoNum type="arabicPeriod"/>
            </a:pPr>
            <a:r>
              <a:rPr lang="en-IN" dirty="0"/>
              <a:t>Abi Talib – Report and Documentation</a:t>
            </a:r>
          </a:p>
          <a:p>
            <a:pPr marL="514350" indent="-514350">
              <a:buAutoNum type="arabicPeriod"/>
            </a:pPr>
            <a:r>
              <a:rPr lang="en-IN" dirty="0"/>
              <a:t>Rohith Santhosh – Report and Documentation</a:t>
            </a:r>
          </a:p>
        </p:txBody>
      </p:sp>
    </p:spTree>
    <p:extLst>
      <p:ext uri="{BB962C8B-B14F-4D97-AF65-F5344CB8AC3E}">
        <p14:creationId xmlns:p14="http://schemas.microsoft.com/office/powerpoint/2010/main" val="251311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B245-4031-A08E-FF25-3CCF215D4972}"/>
              </a:ext>
            </a:extLst>
          </p:cNvPr>
          <p:cNvSpPr>
            <a:spLocks noGrp="1"/>
          </p:cNvSpPr>
          <p:nvPr>
            <p:ph type="title"/>
          </p:nvPr>
        </p:nvSpPr>
        <p:spPr>
          <a:xfrm>
            <a:off x="838200" y="18255"/>
            <a:ext cx="10515600" cy="1325563"/>
          </a:xfrm>
        </p:spPr>
        <p:txBody>
          <a:bodyPr/>
          <a:lstStyle/>
          <a:p>
            <a:r>
              <a:rPr lang="en-IN" dirty="0"/>
              <a:t>Unique Idea Brief (Solution)</a:t>
            </a:r>
          </a:p>
        </p:txBody>
      </p:sp>
      <p:sp>
        <p:nvSpPr>
          <p:cNvPr id="3" name="Content Placeholder 2">
            <a:extLst>
              <a:ext uri="{FF2B5EF4-FFF2-40B4-BE49-F238E27FC236}">
                <a16:creationId xmlns:a16="http://schemas.microsoft.com/office/drawing/2014/main" id="{F6F87D92-AB90-E739-454D-1FC97CB0C2EC}"/>
              </a:ext>
            </a:extLst>
          </p:cNvPr>
          <p:cNvSpPr>
            <a:spLocks noGrp="1"/>
          </p:cNvSpPr>
          <p:nvPr>
            <p:ph idx="1"/>
          </p:nvPr>
        </p:nvSpPr>
        <p:spPr>
          <a:xfrm>
            <a:off x="838200" y="1253331"/>
            <a:ext cx="10515600" cy="2175669"/>
          </a:xfrm>
        </p:spPr>
        <p:txBody>
          <a:bodyPr>
            <a:normAutofit/>
          </a:bodyPr>
          <a:lstStyle/>
          <a:p>
            <a:pPr marL="0" indent="0">
              <a:buNone/>
            </a:pPr>
            <a:r>
              <a:rPr lang="en-IN" sz="1800" dirty="0"/>
              <a:t>This project proposes an innovative approach to develop a detailed 2D occupancy grid map of indoor environments using ROS 2 Foxy, Gazebo simulation, and a network of four overhead RGB cameras. By integrating these technologies, the solution aims to achieve accurate environment mapping essential for enhancing Autonomous Mobile Robot (AMR) navigation capabilities. Advanced camera calibration techniques ensure precise spatial mapping, while real-time image processing algorithms enable the identification of occupied and unoccupied spaces. This integrated approach not only facilitates cost-effective environment mapping but also lays the foundation for robust AMR path planning and obstacle avoidance in dynamic indoor settings.</a:t>
            </a:r>
          </a:p>
        </p:txBody>
      </p:sp>
    </p:spTree>
    <p:extLst>
      <p:ext uri="{BB962C8B-B14F-4D97-AF65-F5344CB8AC3E}">
        <p14:creationId xmlns:p14="http://schemas.microsoft.com/office/powerpoint/2010/main" val="338967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C377-7F45-6B7E-717A-C9B52B852D01}"/>
              </a:ext>
            </a:extLst>
          </p:cNvPr>
          <p:cNvSpPr>
            <a:spLocks noGrp="1"/>
          </p:cNvSpPr>
          <p:nvPr>
            <p:ph type="title"/>
          </p:nvPr>
        </p:nvSpPr>
        <p:spPr>
          <a:xfrm>
            <a:off x="838200" y="0"/>
            <a:ext cx="10515600" cy="1325563"/>
          </a:xfrm>
        </p:spPr>
        <p:txBody>
          <a:bodyPr/>
          <a:lstStyle/>
          <a:p>
            <a:r>
              <a:rPr lang="en-IN" dirty="0"/>
              <a:t>Features Offered:</a:t>
            </a:r>
          </a:p>
        </p:txBody>
      </p:sp>
      <p:sp>
        <p:nvSpPr>
          <p:cNvPr id="3" name="Content Placeholder 2">
            <a:extLst>
              <a:ext uri="{FF2B5EF4-FFF2-40B4-BE49-F238E27FC236}">
                <a16:creationId xmlns:a16="http://schemas.microsoft.com/office/drawing/2014/main" id="{1173DCB5-9BB4-966C-AB04-3E129CC75905}"/>
              </a:ext>
            </a:extLst>
          </p:cNvPr>
          <p:cNvSpPr>
            <a:spLocks noGrp="1"/>
          </p:cNvSpPr>
          <p:nvPr>
            <p:ph idx="1"/>
          </p:nvPr>
        </p:nvSpPr>
        <p:spPr>
          <a:xfrm>
            <a:off x="838200" y="1398905"/>
            <a:ext cx="10515600" cy="4351338"/>
          </a:xfrm>
        </p:spPr>
        <p:txBody>
          <a:bodyPr>
            <a:normAutofit/>
          </a:bodyPr>
          <a:lstStyle/>
          <a:p>
            <a:r>
              <a:rPr lang="en-IN" sz="1800" b="1" dirty="0"/>
              <a:t>Precision through Calibration</a:t>
            </a:r>
            <a:r>
              <a:rPr lang="en-IN" sz="1800" dirty="0"/>
              <a:t>: Utilizes advanced camera calibration techniques for accurate spatial mapping, minimizing distortion.</a:t>
            </a:r>
          </a:p>
          <a:p>
            <a:r>
              <a:rPr lang="en-IN" sz="1800" b="1" dirty="0"/>
              <a:t>Real-time Image Processing</a:t>
            </a:r>
            <a:r>
              <a:rPr lang="en-IN" sz="1800" dirty="0"/>
              <a:t>: Sophisticated algorithms enable identification and classification of occupied and unoccupied spaces, supporting dynamic updates to the occupancy grid map.</a:t>
            </a:r>
          </a:p>
          <a:p>
            <a:r>
              <a:rPr lang="en-IN" sz="1800" b="1" dirty="0"/>
              <a:t>Integration with ROS 2 Foxy</a:t>
            </a:r>
            <a:r>
              <a:rPr lang="en-IN" sz="1800" dirty="0"/>
              <a:t>: Facilitates efficient communication and data exchange between cameras and the AMR's control system for enhanced autonomy.</a:t>
            </a:r>
          </a:p>
          <a:p>
            <a:r>
              <a:rPr lang="en-IN" sz="1800" b="1" dirty="0"/>
              <a:t>Simulation in Gazebo</a:t>
            </a:r>
            <a:r>
              <a:rPr lang="en-IN" sz="1800" dirty="0"/>
              <a:t>: Allows for testing and optimization in a virtual environment, ensuring robust performance across diverse indoor scenarios.</a:t>
            </a:r>
          </a:p>
          <a:p>
            <a:r>
              <a:rPr lang="en-IN" sz="1800" b="1" dirty="0"/>
              <a:t>Cost-effective Mapping</a:t>
            </a:r>
            <a:r>
              <a:rPr lang="en-IN" sz="1800" dirty="0"/>
              <a:t>: Uses overhead RGB cameras for cost-effective environment mapping, maintaining accuracy without the expense of LIDAR sensors.</a:t>
            </a:r>
          </a:p>
          <a:p>
            <a:r>
              <a:rPr lang="en-IN" sz="1800" dirty="0"/>
              <a:t>S</a:t>
            </a:r>
            <a:r>
              <a:rPr lang="en-IN" sz="1800" b="1" dirty="0"/>
              <a:t>calability</a:t>
            </a:r>
            <a:r>
              <a:rPr lang="en-IN" sz="1800" dirty="0"/>
              <a:t>: Modular design supports deployment in various room sizes and configurations, adapting to different operational needs.</a:t>
            </a:r>
          </a:p>
          <a:p>
            <a:r>
              <a:rPr lang="en-IN" sz="1800" b="1" dirty="0"/>
              <a:t>Enhanced Navigation</a:t>
            </a:r>
            <a:r>
              <a:rPr lang="en-IN" sz="1800" dirty="0"/>
              <a:t>: Provides AMRs with detailed spatial awareness for optimized path planning, obstacle avoidance, and navigation in dynamic indoor environments.</a:t>
            </a:r>
          </a:p>
        </p:txBody>
      </p:sp>
    </p:spTree>
    <p:extLst>
      <p:ext uri="{BB962C8B-B14F-4D97-AF65-F5344CB8AC3E}">
        <p14:creationId xmlns:p14="http://schemas.microsoft.com/office/powerpoint/2010/main" val="248532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C2D-0A45-1F28-DC1C-3A04B360C425}"/>
              </a:ext>
            </a:extLst>
          </p:cNvPr>
          <p:cNvSpPr>
            <a:spLocks noGrp="1"/>
          </p:cNvSpPr>
          <p:nvPr>
            <p:ph type="title"/>
          </p:nvPr>
        </p:nvSpPr>
        <p:spPr>
          <a:xfrm>
            <a:off x="838200" y="18255"/>
            <a:ext cx="10515600" cy="1325563"/>
          </a:xfrm>
        </p:spPr>
        <p:txBody>
          <a:bodyPr/>
          <a:lstStyle/>
          <a:p>
            <a:r>
              <a:rPr lang="en-IN" dirty="0"/>
              <a:t>Novelty of Approach</a:t>
            </a:r>
          </a:p>
        </p:txBody>
      </p:sp>
      <p:sp>
        <p:nvSpPr>
          <p:cNvPr id="3" name="Content Placeholder 2">
            <a:extLst>
              <a:ext uri="{FF2B5EF4-FFF2-40B4-BE49-F238E27FC236}">
                <a16:creationId xmlns:a16="http://schemas.microsoft.com/office/drawing/2014/main" id="{45A0FF92-A906-91CB-FD65-33093ED14BC1}"/>
              </a:ext>
            </a:extLst>
          </p:cNvPr>
          <p:cNvSpPr>
            <a:spLocks noGrp="1"/>
          </p:cNvSpPr>
          <p:nvPr>
            <p:ph idx="1"/>
          </p:nvPr>
        </p:nvSpPr>
        <p:spPr/>
        <p:txBody>
          <a:bodyPr>
            <a:normAutofit/>
          </a:bodyPr>
          <a:lstStyle/>
          <a:p>
            <a:r>
              <a:rPr lang="en-IN" sz="1800" b="1" dirty="0"/>
              <a:t>Integration of ROS 2 Foxy and Gazebo</a:t>
            </a:r>
            <a:r>
              <a:rPr lang="en-IN" sz="1800" dirty="0"/>
              <a:t>: Utilizes industry-standard robotics middleware and simulation tools for enhanced scalability and real-time performance in indoor environment mapping.</a:t>
            </a:r>
          </a:p>
          <a:p>
            <a:r>
              <a:rPr lang="en-IN" sz="1800" b="1" dirty="0"/>
              <a:t>Overhead RGB Cameras</a:t>
            </a:r>
            <a:r>
              <a:rPr lang="en-IN" sz="1800" dirty="0"/>
              <a:t>: Replaces costly LIDAR sensors with cost-effective RGB cameras, maintaining mapping accuracy while lowering deployment costs.</a:t>
            </a:r>
          </a:p>
          <a:p>
            <a:r>
              <a:rPr lang="en-IN" sz="1800" b="1" dirty="0"/>
              <a:t>Advanced Calibration and Real-time Processing</a:t>
            </a:r>
            <a:r>
              <a:rPr lang="en-IN" sz="1800" dirty="0"/>
              <a:t>: Employs precise camera calibration and sophisticated real-time image processing algorithms for accurate occupancy grid map generation crucial for AMR navigation.</a:t>
            </a:r>
          </a:p>
          <a:p>
            <a:r>
              <a:rPr lang="en-IN" sz="1800" b="1" dirty="0"/>
              <a:t>Simulation-based Optimization</a:t>
            </a:r>
            <a:r>
              <a:rPr lang="en-IN" sz="1800" dirty="0"/>
              <a:t>: Tests and optimizes algorithms within Gazebo simulation, ensuring robust performance across diverse indoor scenarios before physical deployment.</a:t>
            </a:r>
          </a:p>
          <a:p>
            <a:r>
              <a:rPr lang="en-IN" sz="1800" b="1" dirty="0"/>
              <a:t>Modular and Scalable Design</a:t>
            </a:r>
            <a:r>
              <a:rPr lang="en-IN" sz="1800" dirty="0"/>
              <a:t>: Features a modular architecture adaptable to various room configurations, promoting flexibility and future scalability in robotics applications.</a:t>
            </a:r>
          </a:p>
        </p:txBody>
      </p:sp>
    </p:spTree>
    <p:extLst>
      <p:ext uri="{BB962C8B-B14F-4D97-AF65-F5344CB8AC3E}">
        <p14:creationId xmlns:p14="http://schemas.microsoft.com/office/powerpoint/2010/main" val="63181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D26A-6920-16CE-44E1-D7BC2906FF15}"/>
              </a:ext>
            </a:extLst>
          </p:cNvPr>
          <p:cNvSpPr>
            <a:spLocks noGrp="1"/>
          </p:cNvSpPr>
          <p:nvPr>
            <p:ph type="title"/>
          </p:nvPr>
        </p:nvSpPr>
        <p:spPr>
          <a:xfrm>
            <a:off x="838200" y="-178408"/>
            <a:ext cx="10515600" cy="1325563"/>
          </a:xfrm>
        </p:spPr>
        <p:txBody>
          <a:bodyPr/>
          <a:lstStyle/>
          <a:p>
            <a:r>
              <a:rPr lang="en-IN" dirty="0"/>
              <a:t>Methodology</a:t>
            </a:r>
          </a:p>
        </p:txBody>
      </p:sp>
      <p:sp>
        <p:nvSpPr>
          <p:cNvPr id="3" name="Content Placeholder 2">
            <a:extLst>
              <a:ext uri="{FF2B5EF4-FFF2-40B4-BE49-F238E27FC236}">
                <a16:creationId xmlns:a16="http://schemas.microsoft.com/office/drawing/2014/main" id="{ACB37C29-397C-A441-694F-C3EE0244D657}"/>
              </a:ext>
            </a:extLst>
          </p:cNvPr>
          <p:cNvSpPr>
            <a:spLocks noGrp="1"/>
          </p:cNvSpPr>
          <p:nvPr>
            <p:ph idx="1"/>
          </p:nvPr>
        </p:nvSpPr>
        <p:spPr>
          <a:xfrm>
            <a:off x="838200" y="1147155"/>
            <a:ext cx="10515600" cy="5029807"/>
          </a:xfrm>
        </p:spPr>
        <p:txBody>
          <a:bodyPr>
            <a:normAutofit lnSpcReduction="10000"/>
          </a:bodyPr>
          <a:lstStyle/>
          <a:p>
            <a:pPr marL="0" indent="0">
              <a:buNone/>
            </a:pPr>
            <a:r>
              <a:rPr lang="en-IN" sz="1800" dirty="0"/>
              <a:t>This project utilized four overhead RGB cameras and ROS 2 Foxy for real-time data processing. After precise camera calibration to minimize distortions, real-time algorithms in ROS 2 Foxy processed captured images to identify occupied and free spaces. The processed data was then converted into a 2D occupancy grid map. Validation in Gazebo simulated various conditions to assess accuracy and performance. Iterative improvements refined camera calibration and algorithms, ensuring robustness for AMR navigation in dynamic indoor environments. The solution was developed using four overhead RGB cameras and integrated with ROS 2 Foxy for real-time data processing and communication. Key steps included:</a:t>
            </a:r>
          </a:p>
          <a:p>
            <a:pPr marL="0" indent="0">
              <a:buNone/>
            </a:pPr>
            <a:r>
              <a:rPr lang="en-IN" sz="1800" b="1" dirty="0"/>
              <a:t>Hardware Setup</a:t>
            </a:r>
            <a:r>
              <a:rPr lang="en-IN" sz="1800" dirty="0"/>
              <a:t>: Four overhead RGB cameras were strategically positioned in the simulated indoor environment.</a:t>
            </a:r>
          </a:p>
          <a:p>
            <a:pPr marL="0" indent="0">
              <a:buNone/>
            </a:pPr>
            <a:r>
              <a:rPr lang="en-IN" sz="1800" b="1" dirty="0"/>
              <a:t>Camera Calibration</a:t>
            </a:r>
            <a:r>
              <a:rPr lang="en-IN" sz="1800" dirty="0"/>
              <a:t>: Precise calibration ensured accurate spatial mapping by minimizing optical distortions.</a:t>
            </a:r>
          </a:p>
          <a:p>
            <a:pPr marL="0" indent="0">
              <a:buNone/>
            </a:pPr>
            <a:r>
              <a:rPr lang="en-IN" sz="1800" b="1" dirty="0"/>
              <a:t>Data Processing</a:t>
            </a:r>
            <a:r>
              <a:rPr lang="en-IN" sz="1800" dirty="0"/>
              <a:t>: Real-time image processing algorithms in ROS 2 Foxy performed object detection and segmentation to classify areas as occupied or free.</a:t>
            </a:r>
          </a:p>
          <a:p>
            <a:pPr marL="0" indent="0">
              <a:buNone/>
            </a:pPr>
            <a:r>
              <a:rPr lang="en-IN" sz="1800" b="1" dirty="0"/>
              <a:t>Occupancy Grid Mapping</a:t>
            </a:r>
            <a:r>
              <a:rPr lang="en-IN" sz="1800" dirty="0"/>
              <a:t>: Processed data was converted into a 2D occupancy grid map, representing the environment's spatial layout.</a:t>
            </a:r>
          </a:p>
          <a:p>
            <a:pPr marL="0" indent="0">
              <a:buNone/>
            </a:pPr>
            <a:r>
              <a:rPr lang="en-IN" sz="1800" b="1" dirty="0"/>
              <a:t>Validation in Gazebo</a:t>
            </a:r>
            <a:r>
              <a:rPr lang="en-IN" sz="1800" dirty="0"/>
              <a:t>: The solution was tested and validated in the Gazebo simulation environment for accuracy and performance under various conditions.</a:t>
            </a:r>
          </a:p>
          <a:p>
            <a:pPr marL="0" indent="0">
              <a:buNone/>
            </a:pPr>
            <a:r>
              <a:rPr lang="en-IN" sz="1800" b="1" dirty="0"/>
              <a:t>Iterative Refinement</a:t>
            </a:r>
            <a:r>
              <a:rPr lang="en-IN" sz="1800" dirty="0"/>
              <a:t>: Feedback from validation drove iterative improvements in camera calibration, algorithms, and overall mapping accuracy.</a:t>
            </a:r>
          </a:p>
        </p:txBody>
      </p:sp>
    </p:spTree>
    <p:extLst>
      <p:ext uri="{BB962C8B-B14F-4D97-AF65-F5344CB8AC3E}">
        <p14:creationId xmlns:p14="http://schemas.microsoft.com/office/powerpoint/2010/main" val="320414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FBFF-4FED-BD3C-6FD8-65BEB98A7419}"/>
              </a:ext>
            </a:extLst>
          </p:cNvPr>
          <p:cNvSpPr>
            <a:spLocks noGrp="1"/>
          </p:cNvSpPr>
          <p:nvPr>
            <p:ph type="title"/>
          </p:nvPr>
        </p:nvSpPr>
        <p:spPr>
          <a:xfrm>
            <a:off x="838200" y="18255"/>
            <a:ext cx="10515600" cy="1325563"/>
          </a:xfrm>
        </p:spPr>
        <p:txBody>
          <a:bodyPr>
            <a:normAutofit/>
          </a:bodyPr>
          <a:lstStyle/>
          <a:p>
            <a:r>
              <a:rPr lang="en-IN" sz="4000" dirty="0"/>
              <a:t>Advantages:</a:t>
            </a:r>
          </a:p>
        </p:txBody>
      </p:sp>
      <p:sp>
        <p:nvSpPr>
          <p:cNvPr id="3" name="Content Placeholder 2">
            <a:extLst>
              <a:ext uri="{FF2B5EF4-FFF2-40B4-BE49-F238E27FC236}">
                <a16:creationId xmlns:a16="http://schemas.microsoft.com/office/drawing/2014/main" id="{379F88EA-562C-2893-7E14-9A85E460569C}"/>
              </a:ext>
            </a:extLst>
          </p:cNvPr>
          <p:cNvSpPr>
            <a:spLocks noGrp="1"/>
          </p:cNvSpPr>
          <p:nvPr>
            <p:ph idx="1"/>
          </p:nvPr>
        </p:nvSpPr>
        <p:spPr/>
        <p:txBody>
          <a:bodyPr>
            <a:normAutofit/>
          </a:bodyPr>
          <a:lstStyle/>
          <a:p>
            <a:pPr marL="342900" indent="-342900">
              <a:buFont typeface="+mj-lt"/>
              <a:buAutoNum type="arabicPeriod"/>
            </a:pPr>
            <a:r>
              <a:rPr lang="en-IN" sz="1800" b="1" dirty="0"/>
              <a:t>Accuracy</a:t>
            </a:r>
            <a:r>
              <a:rPr lang="en-IN" sz="1800" dirty="0"/>
              <a:t>: The use of precise camera calibration and real-time image processing algorithms ensures accurate 2D occupancy grid mapping, crucial for reliable AMR navigation in indoor environments.</a:t>
            </a:r>
          </a:p>
          <a:p>
            <a:pPr marL="342900" indent="-342900">
              <a:buFont typeface="+mj-lt"/>
              <a:buAutoNum type="arabicPeriod"/>
            </a:pPr>
            <a:r>
              <a:rPr lang="en-IN" sz="1800" b="1" dirty="0"/>
              <a:t>Cost-effectiveness</a:t>
            </a:r>
            <a:r>
              <a:rPr lang="en-IN" sz="1800" dirty="0"/>
              <a:t>: Compared to traditional LIDAR-based solutions, our approach with overhead RGB cameras significantly reduces deployment costs while maintaining mapping accuracy.</a:t>
            </a:r>
          </a:p>
          <a:p>
            <a:pPr marL="342900" indent="-342900">
              <a:buFont typeface="+mj-lt"/>
              <a:buAutoNum type="arabicPeriod"/>
            </a:pPr>
            <a:r>
              <a:rPr lang="en-IN" sz="1800" b="1" dirty="0"/>
              <a:t>Scalability</a:t>
            </a:r>
            <a:r>
              <a:rPr lang="en-IN" sz="1800" dirty="0"/>
              <a:t>: The modular design and integration with ROS 2 Foxy facilitate scalability across various room sizes and configurations, adapting to diverse operational needs without major hardware changes.</a:t>
            </a:r>
          </a:p>
          <a:p>
            <a:pPr marL="342900" indent="-342900">
              <a:buFont typeface="+mj-lt"/>
              <a:buAutoNum type="arabicPeriod"/>
            </a:pPr>
            <a:r>
              <a:rPr lang="en-IN" sz="1800" b="1" dirty="0"/>
              <a:t>Real-time Processing</a:t>
            </a:r>
            <a:r>
              <a:rPr lang="en-IN" sz="1800" dirty="0"/>
              <a:t>: Efficient real-time processing within ROS 2 Foxy allows for dynamic updates to the occupancy grid map, enabling responsive navigation and obstacle avoidance for AMRs.</a:t>
            </a:r>
          </a:p>
          <a:p>
            <a:pPr marL="342900" indent="-342900">
              <a:buFont typeface="+mj-lt"/>
              <a:buAutoNum type="arabicPeriod"/>
            </a:pPr>
            <a:r>
              <a:rPr lang="en-IN" sz="1800" b="1" dirty="0"/>
              <a:t>Simulation Validation</a:t>
            </a:r>
            <a:r>
              <a:rPr lang="en-IN" sz="1800" dirty="0"/>
              <a:t>: Testing and validation in the Gazebo simulation environment ensure robust performance under different conditions, minimizing deployment risks and optimizing system reliability.</a:t>
            </a:r>
          </a:p>
        </p:txBody>
      </p:sp>
    </p:spTree>
    <p:extLst>
      <p:ext uri="{BB962C8B-B14F-4D97-AF65-F5344CB8AC3E}">
        <p14:creationId xmlns:p14="http://schemas.microsoft.com/office/powerpoint/2010/main" val="157729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44EF-18F5-B74C-E895-14A32D2229A1}"/>
              </a:ext>
            </a:extLst>
          </p:cNvPr>
          <p:cNvSpPr>
            <a:spLocks noGrp="1"/>
          </p:cNvSpPr>
          <p:nvPr>
            <p:ph type="title"/>
          </p:nvPr>
        </p:nvSpPr>
        <p:spPr>
          <a:xfrm>
            <a:off x="838200" y="18255"/>
            <a:ext cx="10515600" cy="1325563"/>
          </a:xfrm>
        </p:spPr>
        <p:txBody>
          <a:bodyPr>
            <a:normAutofit/>
          </a:bodyPr>
          <a:lstStyle/>
          <a:p>
            <a:r>
              <a:rPr lang="en-IN" sz="4000" dirty="0"/>
              <a:t>Limitations:</a:t>
            </a:r>
          </a:p>
        </p:txBody>
      </p:sp>
      <p:sp>
        <p:nvSpPr>
          <p:cNvPr id="3" name="Content Placeholder 2">
            <a:extLst>
              <a:ext uri="{FF2B5EF4-FFF2-40B4-BE49-F238E27FC236}">
                <a16:creationId xmlns:a16="http://schemas.microsoft.com/office/drawing/2014/main" id="{C7F6B456-F3C1-7DA5-10F0-1B9C7A54A0BD}"/>
              </a:ext>
            </a:extLst>
          </p:cNvPr>
          <p:cNvSpPr>
            <a:spLocks noGrp="1"/>
          </p:cNvSpPr>
          <p:nvPr>
            <p:ph idx="1"/>
          </p:nvPr>
        </p:nvSpPr>
        <p:spPr/>
        <p:txBody>
          <a:bodyPr>
            <a:normAutofit/>
          </a:bodyPr>
          <a:lstStyle/>
          <a:p>
            <a:pPr marL="342900" indent="-342900">
              <a:buFont typeface="+mj-lt"/>
              <a:buAutoNum type="arabicPeriod"/>
            </a:pPr>
            <a:r>
              <a:rPr lang="en-IN" sz="1800" b="1" dirty="0"/>
              <a:t>Dependency on Lighting Conditions</a:t>
            </a:r>
            <a:r>
              <a:rPr lang="en-IN" sz="1800" dirty="0"/>
              <a:t>: Performance may vary under challenging lighting conditions, affecting the accuracy of image processing algorithms and thus the quality of the occupancy grid map.</a:t>
            </a:r>
          </a:p>
          <a:p>
            <a:pPr marL="342900" indent="-342900">
              <a:buFont typeface="+mj-lt"/>
              <a:buAutoNum type="arabicPeriod"/>
            </a:pPr>
            <a:r>
              <a:rPr lang="en-IN" sz="1800" b="1" dirty="0"/>
              <a:t>Computational Complexity</a:t>
            </a:r>
            <a:r>
              <a:rPr lang="en-IN" sz="1800" dirty="0"/>
              <a:t>: Real-time image processing requires significant computational resources, potentially limiting the scalability of the solution in terms of processing speed and hardware requirements.</a:t>
            </a:r>
          </a:p>
          <a:p>
            <a:pPr marL="342900" indent="-342900">
              <a:buFont typeface="+mj-lt"/>
              <a:buAutoNum type="arabicPeriod"/>
            </a:pPr>
            <a:r>
              <a:rPr lang="en-IN" sz="1800" b="1" dirty="0"/>
              <a:t>Calibration Sensitivity</a:t>
            </a:r>
            <a:r>
              <a:rPr lang="en-IN" sz="1800" dirty="0"/>
              <a:t>: Achieving and maintaining precise camera calibration is crucial for accurate mapping. Any deviations or inaccuracies in calibration can impact mapping quality and system performance.</a:t>
            </a:r>
          </a:p>
          <a:p>
            <a:pPr marL="342900" indent="-342900">
              <a:buFont typeface="+mj-lt"/>
              <a:buAutoNum type="arabicPeriod"/>
            </a:pPr>
            <a:r>
              <a:rPr lang="en-IN" sz="1800" b="1" dirty="0"/>
              <a:t>Environmental Dynamics</a:t>
            </a:r>
            <a:r>
              <a:rPr lang="en-IN" sz="1800" dirty="0"/>
              <a:t>: Changes in the environment, such as moving objects or dynamic lighting, may pose challenges to real-time image processing algorithms, affecting the reliability of the occupancy grid map updates.</a:t>
            </a:r>
          </a:p>
          <a:p>
            <a:pPr marL="342900" indent="-342900">
              <a:buFont typeface="+mj-lt"/>
              <a:buAutoNum type="arabicPeriod"/>
            </a:pPr>
            <a:r>
              <a:rPr lang="en-IN" sz="1800" b="1" dirty="0"/>
              <a:t>Initial Setup Complexity</a:t>
            </a:r>
            <a:r>
              <a:rPr lang="en-IN" sz="1800" dirty="0"/>
              <a:t>: Setting up and calibrating multiple overhead RGB cameras and integrating them with ROS 2 Foxy requires technical expertise and careful configuration, adding complexity to the initial deployment phase.</a:t>
            </a:r>
          </a:p>
        </p:txBody>
      </p:sp>
    </p:spTree>
    <p:extLst>
      <p:ext uri="{BB962C8B-B14F-4D97-AF65-F5344CB8AC3E}">
        <p14:creationId xmlns:p14="http://schemas.microsoft.com/office/powerpoint/2010/main" val="46294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33E9-13BF-0CF5-7327-CF60FA5E56A6}"/>
              </a:ext>
            </a:extLst>
          </p:cNvPr>
          <p:cNvSpPr>
            <a:spLocks noGrp="1"/>
          </p:cNvSpPr>
          <p:nvPr>
            <p:ph type="title"/>
          </p:nvPr>
        </p:nvSpPr>
        <p:spPr>
          <a:xfrm>
            <a:off x="826423" y="-272400"/>
            <a:ext cx="10515600" cy="1325563"/>
          </a:xfrm>
        </p:spPr>
        <p:txBody>
          <a:bodyPr/>
          <a:lstStyle/>
          <a:p>
            <a:r>
              <a:rPr lang="en-IN" dirty="0"/>
              <a:t>Process Flow</a:t>
            </a:r>
          </a:p>
        </p:txBody>
      </p:sp>
      <p:sp>
        <p:nvSpPr>
          <p:cNvPr id="8" name="Rectangle: Rounded Corners 7">
            <a:extLst>
              <a:ext uri="{FF2B5EF4-FFF2-40B4-BE49-F238E27FC236}">
                <a16:creationId xmlns:a16="http://schemas.microsoft.com/office/drawing/2014/main" id="{E1A00CEB-A9E2-28EA-803B-7B2A1A04E7BA}"/>
              </a:ext>
            </a:extLst>
          </p:cNvPr>
          <p:cNvSpPr/>
          <p:nvPr/>
        </p:nvSpPr>
        <p:spPr>
          <a:xfrm>
            <a:off x="4493029" y="1049825"/>
            <a:ext cx="2076643" cy="844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Initializing ROS2 Foxy</a:t>
            </a:r>
          </a:p>
        </p:txBody>
      </p:sp>
      <p:sp>
        <p:nvSpPr>
          <p:cNvPr id="10" name="Oval 9">
            <a:extLst>
              <a:ext uri="{FF2B5EF4-FFF2-40B4-BE49-F238E27FC236}">
                <a16:creationId xmlns:a16="http://schemas.microsoft.com/office/drawing/2014/main" id="{F2F6CFBF-660F-1806-2EA0-2988CDE255BB}"/>
              </a:ext>
            </a:extLst>
          </p:cNvPr>
          <p:cNvSpPr/>
          <p:nvPr/>
        </p:nvSpPr>
        <p:spPr>
          <a:xfrm>
            <a:off x="4828569" y="78257"/>
            <a:ext cx="1386774" cy="7037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a:p>
            <a:pPr algn="ctr"/>
            <a:r>
              <a:rPr lang="en-IN" sz="1050" dirty="0"/>
              <a:t>Ubuntu 20.04</a:t>
            </a:r>
            <a:endParaRPr lang="en-IN" dirty="0"/>
          </a:p>
        </p:txBody>
      </p:sp>
      <p:sp>
        <p:nvSpPr>
          <p:cNvPr id="14" name="Oval 13">
            <a:extLst>
              <a:ext uri="{FF2B5EF4-FFF2-40B4-BE49-F238E27FC236}">
                <a16:creationId xmlns:a16="http://schemas.microsoft.com/office/drawing/2014/main" id="{CEB9A50E-F850-238D-B075-19833F3DA6A5}"/>
              </a:ext>
            </a:extLst>
          </p:cNvPr>
          <p:cNvSpPr/>
          <p:nvPr/>
        </p:nvSpPr>
        <p:spPr>
          <a:xfrm>
            <a:off x="1698303" y="3356593"/>
            <a:ext cx="1569334" cy="8441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err="1"/>
              <a:t>InfraCam</a:t>
            </a:r>
            <a:endParaRPr lang="en-IN" sz="1600" dirty="0"/>
          </a:p>
        </p:txBody>
      </p:sp>
      <p:sp>
        <p:nvSpPr>
          <p:cNvPr id="15" name="Oval 14">
            <a:extLst>
              <a:ext uri="{FF2B5EF4-FFF2-40B4-BE49-F238E27FC236}">
                <a16:creationId xmlns:a16="http://schemas.microsoft.com/office/drawing/2014/main" id="{7C405EC6-DA94-3DD6-9D6C-5CB816F857C4}"/>
              </a:ext>
            </a:extLst>
          </p:cNvPr>
          <p:cNvSpPr/>
          <p:nvPr/>
        </p:nvSpPr>
        <p:spPr>
          <a:xfrm>
            <a:off x="7643090" y="2267078"/>
            <a:ext cx="1805017" cy="8441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Gazebo Simulation</a:t>
            </a:r>
          </a:p>
        </p:txBody>
      </p:sp>
      <p:sp>
        <p:nvSpPr>
          <p:cNvPr id="16" name="Rectangle: Rounded Corners 15">
            <a:extLst>
              <a:ext uri="{FF2B5EF4-FFF2-40B4-BE49-F238E27FC236}">
                <a16:creationId xmlns:a16="http://schemas.microsoft.com/office/drawing/2014/main" id="{5474240F-1293-5A8C-6904-DA8AA05DF7E2}"/>
              </a:ext>
            </a:extLst>
          </p:cNvPr>
          <p:cNvSpPr/>
          <p:nvPr/>
        </p:nvSpPr>
        <p:spPr>
          <a:xfrm>
            <a:off x="4334292" y="2227586"/>
            <a:ext cx="2438008" cy="844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Setup environment for mapping</a:t>
            </a:r>
          </a:p>
        </p:txBody>
      </p:sp>
      <p:sp>
        <p:nvSpPr>
          <p:cNvPr id="17" name="Rectangle: Rounded Corners 16">
            <a:extLst>
              <a:ext uri="{FF2B5EF4-FFF2-40B4-BE49-F238E27FC236}">
                <a16:creationId xmlns:a16="http://schemas.microsoft.com/office/drawing/2014/main" id="{D9CD4D5A-0FF7-5C35-9A4D-194D97D54045}"/>
              </a:ext>
            </a:extLst>
          </p:cNvPr>
          <p:cNvSpPr/>
          <p:nvPr/>
        </p:nvSpPr>
        <p:spPr>
          <a:xfrm>
            <a:off x="4409457" y="3356593"/>
            <a:ext cx="2362843" cy="844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Configure and Calibrate Overhead Cams</a:t>
            </a:r>
          </a:p>
        </p:txBody>
      </p:sp>
      <p:sp>
        <p:nvSpPr>
          <p:cNvPr id="18" name="Rectangle: Rounded Corners 17">
            <a:extLst>
              <a:ext uri="{FF2B5EF4-FFF2-40B4-BE49-F238E27FC236}">
                <a16:creationId xmlns:a16="http://schemas.microsoft.com/office/drawing/2014/main" id="{CBB505D4-58C8-5836-A377-B11F04122D53}"/>
              </a:ext>
            </a:extLst>
          </p:cNvPr>
          <p:cNvSpPr/>
          <p:nvPr/>
        </p:nvSpPr>
        <p:spPr>
          <a:xfrm>
            <a:off x="4409457" y="4485600"/>
            <a:ext cx="2362843" cy="844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dirty="0"/>
              <a:t>Capture and Implement Image Processing Algorithms</a:t>
            </a:r>
          </a:p>
        </p:txBody>
      </p:sp>
      <p:sp>
        <p:nvSpPr>
          <p:cNvPr id="19" name="Rectangle: Rounded Corners 18">
            <a:extLst>
              <a:ext uri="{FF2B5EF4-FFF2-40B4-BE49-F238E27FC236}">
                <a16:creationId xmlns:a16="http://schemas.microsoft.com/office/drawing/2014/main" id="{7D4C9E14-5466-9965-246F-A4F044962376}"/>
              </a:ext>
            </a:extLst>
          </p:cNvPr>
          <p:cNvSpPr/>
          <p:nvPr/>
        </p:nvSpPr>
        <p:spPr>
          <a:xfrm>
            <a:off x="4409460" y="5646310"/>
            <a:ext cx="2362843" cy="844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Generate Occupancy Grid Map</a:t>
            </a:r>
          </a:p>
        </p:txBody>
      </p:sp>
      <p:sp>
        <p:nvSpPr>
          <p:cNvPr id="20" name="Oval 19">
            <a:extLst>
              <a:ext uri="{FF2B5EF4-FFF2-40B4-BE49-F238E27FC236}">
                <a16:creationId xmlns:a16="http://schemas.microsoft.com/office/drawing/2014/main" id="{CCF6C2AC-94C1-5B2A-EDBF-FBDAB075F9A9}"/>
              </a:ext>
            </a:extLst>
          </p:cNvPr>
          <p:cNvSpPr/>
          <p:nvPr/>
        </p:nvSpPr>
        <p:spPr>
          <a:xfrm>
            <a:off x="10126827" y="5642636"/>
            <a:ext cx="1866999" cy="8441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END</a:t>
            </a:r>
          </a:p>
          <a:p>
            <a:pPr algn="ctr"/>
            <a:r>
              <a:rPr lang="en-IN" sz="1050" dirty="0"/>
              <a:t>2D Occupancy Map was Obtained</a:t>
            </a:r>
            <a:endParaRPr lang="en-IN" sz="1600" dirty="0"/>
          </a:p>
        </p:txBody>
      </p:sp>
      <p:sp>
        <p:nvSpPr>
          <p:cNvPr id="21" name="Rectangle: Rounded Corners 20">
            <a:extLst>
              <a:ext uri="{FF2B5EF4-FFF2-40B4-BE49-F238E27FC236}">
                <a16:creationId xmlns:a16="http://schemas.microsoft.com/office/drawing/2014/main" id="{92E4E917-B993-EE34-13A8-6F9F2E5AB0EB}"/>
              </a:ext>
            </a:extLst>
          </p:cNvPr>
          <p:cNvSpPr/>
          <p:nvPr/>
        </p:nvSpPr>
        <p:spPr>
          <a:xfrm>
            <a:off x="7268144" y="5646310"/>
            <a:ext cx="2362843" cy="8441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Generate Occupancy Grid Map</a:t>
            </a:r>
          </a:p>
        </p:txBody>
      </p:sp>
      <p:sp>
        <p:nvSpPr>
          <p:cNvPr id="25" name="Arrow: Down 24">
            <a:extLst>
              <a:ext uri="{FF2B5EF4-FFF2-40B4-BE49-F238E27FC236}">
                <a16:creationId xmlns:a16="http://schemas.microsoft.com/office/drawing/2014/main" id="{C3A88FB5-65F0-08BE-AA78-F3E9C0A51B04}"/>
              </a:ext>
            </a:extLst>
          </p:cNvPr>
          <p:cNvSpPr/>
          <p:nvPr/>
        </p:nvSpPr>
        <p:spPr>
          <a:xfrm>
            <a:off x="5453036" y="775941"/>
            <a:ext cx="156630" cy="2833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DEE93168-FE3F-6D85-A5AE-3AF953F8CF85}"/>
              </a:ext>
            </a:extLst>
          </p:cNvPr>
          <p:cNvSpPr/>
          <p:nvPr/>
        </p:nvSpPr>
        <p:spPr>
          <a:xfrm>
            <a:off x="5434246" y="1898921"/>
            <a:ext cx="175420" cy="3128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D4B0FC53-1159-DE34-B652-710E96EA52A9}"/>
              </a:ext>
            </a:extLst>
          </p:cNvPr>
          <p:cNvSpPr/>
          <p:nvPr/>
        </p:nvSpPr>
        <p:spPr>
          <a:xfrm>
            <a:off x="5451611" y="3077500"/>
            <a:ext cx="158055" cy="2610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9ED4418A-FEC5-B16A-946E-02E41723E7EE}"/>
              </a:ext>
            </a:extLst>
          </p:cNvPr>
          <p:cNvSpPr/>
          <p:nvPr/>
        </p:nvSpPr>
        <p:spPr>
          <a:xfrm>
            <a:off x="5486400" y="4198253"/>
            <a:ext cx="144080" cy="2702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0730BBB2-E9F4-4879-234B-C3E419109BFF}"/>
              </a:ext>
            </a:extLst>
          </p:cNvPr>
          <p:cNvSpPr/>
          <p:nvPr/>
        </p:nvSpPr>
        <p:spPr>
          <a:xfrm>
            <a:off x="5503168" y="5329778"/>
            <a:ext cx="175420" cy="3128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93CDC558-F635-AEE5-EB54-754D39A39D89}"/>
              </a:ext>
            </a:extLst>
          </p:cNvPr>
          <p:cNvSpPr/>
          <p:nvPr/>
        </p:nvSpPr>
        <p:spPr>
          <a:xfrm>
            <a:off x="6772300" y="5908372"/>
            <a:ext cx="495844" cy="3537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29FE07B8-3A5C-AD5C-C60C-DED200E7D87B}"/>
              </a:ext>
            </a:extLst>
          </p:cNvPr>
          <p:cNvSpPr/>
          <p:nvPr/>
        </p:nvSpPr>
        <p:spPr>
          <a:xfrm>
            <a:off x="9630984" y="5900375"/>
            <a:ext cx="495844" cy="3537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531F2989-686A-5957-3AA0-3EC2B373920C}"/>
              </a:ext>
            </a:extLst>
          </p:cNvPr>
          <p:cNvSpPr/>
          <p:nvPr/>
        </p:nvSpPr>
        <p:spPr>
          <a:xfrm>
            <a:off x="3239619" y="3601821"/>
            <a:ext cx="1169838" cy="3537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F1D8576A-6CDB-AEED-B338-2067CC5CD09C}"/>
              </a:ext>
            </a:extLst>
          </p:cNvPr>
          <p:cNvSpPr/>
          <p:nvPr/>
        </p:nvSpPr>
        <p:spPr>
          <a:xfrm>
            <a:off x="6772300" y="2543695"/>
            <a:ext cx="870790" cy="29094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348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698E-82ED-82B8-5D10-C2A2F25FD669}"/>
              </a:ext>
            </a:extLst>
          </p:cNvPr>
          <p:cNvSpPr>
            <a:spLocks noGrp="1"/>
          </p:cNvSpPr>
          <p:nvPr>
            <p:ph type="title"/>
          </p:nvPr>
        </p:nvSpPr>
        <p:spPr>
          <a:xfrm>
            <a:off x="838200" y="-183515"/>
            <a:ext cx="10515600" cy="1325563"/>
          </a:xfrm>
        </p:spPr>
        <p:txBody>
          <a:bodyPr/>
          <a:lstStyle/>
          <a:p>
            <a:r>
              <a:rPr lang="en-IN" dirty="0"/>
              <a:t>Architecture Diagram</a:t>
            </a:r>
          </a:p>
        </p:txBody>
      </p:sp>
      <p:pic>
        <p:nvPicPr>
          <p:cNvPr id="5" name="Picture 4">
            <a:extLst>
              <a:ext uri="{FF2B5EF4-FFF2-40B4-BE49-F238E27FC236}">
                <a16:creationId xmlns:a16="http://schemas.microsoft.com/office/drawing/2014/main" id="{27755C8E-27B3-3840-C741-7FD8E775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46700"/>
            <a:ext cx="7456517" cy="4555114"/>
          </a:xfrm>
          <a:prstGeom prst="rect">
            <a:avLst/>
          </a:prstGeom>
        </p:spPr>
      </p:pic>
    </p:spTree>
    <p:extLst>
      <p:ext uri="{BB962C8B-B14F-4D97-AF65-F5344CB8AC3E}">
        <p14:creationId xmlns:p14="http://schemas.microsoft.com/office/powerpoint/2010/main" val="2925817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1315</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Problem Statement</vt:lpstr>
      <vt:lpstr>Unique Idea Brief (Solution)</vt:lpstr>
      <vt:lpstr>Features Offered:</vt:lpstr>
      <vt:lpstr>Novelty of Approach</vt:lpstr>
      <vt:lpstr>Methodology</vt:lpstr>
      <vt:lpstr>Advantages:</vt:lpstr>
      <vt:lpstr>Limitations:</vt:lpstr>
      <vt:lpstr>Process Flow</vt:lpstr>
      <vt:lpstr>Architecture Diagram</vt:lpstr>
      <vt:lpstr>Results</vt:lpstr>
      <vt:lpstr>Conclusion</vt:lpstr>
      <vt:lpstr>Team Members and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Santhosh</dc:creator>
  <cp:lastModifiedBy>SNEHA MARIAM SHAJI</cp:lastModifiedBy>
  <cp:revision>3</cp:revision>
  <dcterms:created xsi:type="dcterms:W3CDTF">2024-07-14T09:41:47Z</dcterms:created>
  <dcterms:modified xsi:type="dcterms:W3CDTF">2024-07-14T09:59:31Z</dcterms:modified>
</cp:coreProperties>
</file>