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7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9A47-19E5-46D7-88C7-ADFED4B6EDFB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4B7-592C-4821-84F7-88E5A193D4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8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9A47-19E5-46D7-88C7-ADFED4B6EDFB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4B7-592C-4821-84F7-88E5A193D4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4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9A47-19E5-46D7-88C7-ADFED4B6EDFB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4B7-592C-4821-84F7-88E5A193D4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5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9A47-19E5-46D7-88C7-ADFED4B6EDFB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4B7-592C-4821-84F7-88E5A193D4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2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9A47-19E5-46D7-88C7-ADFED4B6EDFB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4B7-592C-4821-84F7-88E5A193D4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2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9A47-19E5-46D7-88C7-ADFED4B6EDFB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4B7-592C-4821-84F7-88E5A193D4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3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9A47-19E5-46D7-88C7-ADFED4B6EDFB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4B7-592C-4821-84F7-88E5A193D4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1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9A47-19E5-46D7-88C7-ADFED4B6EDFB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4B7-592C-4821-84F7-88E5A193D4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9A47-19E5-46D7-88C7-ADFED4B6EDFB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4B7-592C-4821-84F7-88E5A193D4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6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9A47-19E5-46D7-88C7-ADFED4B6EDFB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4B7-592C-4821-84F7-88E5A193D4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61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9A47-19E5-46D7-88C7-ADFED4B6EDFB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4B7-592C-4821-84F7-88E5A193D4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8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89A47-19E5-46D7-88C7-ADFED4B6EDFB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224B7-592C-4821-84F7-88E5A193D4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6788" y="3032949"/>
            <a:ext cx="1088472" cy="618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06347" y="3042027"/>
            <a:ext cx="1214610" cy="618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Cloud 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06346" y="3891908"/>
            <a:ext cx="1214609" cy="618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Cloud 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06347" y="4839079"/>
            <a:ext cx="1214608" cy="618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Cloud controller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772956" y="572605"/>
            <a:ext cx="7874408" cy="1716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760065" y="817263"/>
            <a:ext cx="7874408" cy="17169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9" idx="2"/>
          </p:cNvCxnSpPr>
          <p:nvPr/>
        </p:nvCxnSpPr>
        <p:spPr>
          <a:xfrm flipV="1">
            <a:off x="1832347" y="1903914"/>
            <a:ext cx="7950398" cy="314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832347" y="2221925"/>
            <a:ext cx="8104005" cy="224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832347" y="2520421"/>
            <a:ext cx="8104005" cy="2798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loud 18"/>
          <p:cNvSpPr/>
          <p:nvPr/>
        </p:nvSpPr>
        <p:spPr>
          <a:xfrm>
            <a:off x="9779580" y="1071251"/>
            <a:ext cx="1020439" cy="166532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internal routing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Cloud 19"/>
          <p:cNvSpPr/>
          <p:nvPr/>
        </p:nvSpPr>
        <p:spPr>
          <a:xfrm>
            <a:off x="9526612" y="315800"/>
            <a:ext cx="983114" cy="75545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external routing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9679" y="2403808"/>
            <a:ext cx="1241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os</a:t>
            </a:r>
            <a:r>
              <a:rPr lang="en-US" sz="1200" dirty="0"/>
              <a:t>-</a:t>
            </a:r>
            <a:r>
              <a:rPr lang="en-US" sz="1200" dirty="0" smtClean="0"/>
              <a:t>install/ansible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69639" y="2116938"/>
            <a:ext cx="1098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Management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59679" y="1799305"/>
            <a:ext cx="1044861" cy="254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Provider VLANs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47459" y="462347"/>
            <a:ext cx="1091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EXTERNAL-VM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56224" y="712576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EXTERNAL-API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2988848" y="2727432"/>
            <a:ext cx="632108" cy="142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bond0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06346" y="2727338"/>
            <a:ext cx="531480" cy="14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eth0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endCxn id="27" idx="0"/>
          </p:cNvCxnSpPr>
          <p:nvPr/>
        </p:nvCxnSpPr>
        <p:spPr>
          <a:xfrm>
            <a:off x="2672085" y="2548404"/>
            <a:ext cx="1" cy="17893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2"/>
          </p:cNvCxnSpPr>
          <p:nvPr/>
        </p:nvCxnSpPr>
        <p:spPr>
          <a:xfrm flipH="1">
            <a:off x="2672085" y="2867379"/>
            <a:ext cx="1" cy="17464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672085" y="3660123"/>
            <a:ext cx="0" cy="23178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72085" y="4510004"/>
            <a:ext cx="0" cy="3290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824385" y="1623897"/>
            <a:ext cx="8092122" cy="33847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29658" y="1528443"/>
            <a:ext cx="950776" cy="254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Tenant VLANs</a:t>
            </a:r>
            <a:endParaRPr lang="en-US" sz="12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3104710" y="598266"/>
            <a:ext cx="3188" cy="212907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104710" y="2878915"/>
            <a:ext cx="0" cy="17053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107897" y="3660123"/>
            <a:ext cx="1" cy="23178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121716" y="4505714"/>
            <a:ext cx="0" cy="32907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182306" y="842924"/>
            <a:ext cx="19133" cy="1884414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184432" y="2878915"/>
            <a:ext cx="0" cy="170537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175927" y="3660123"/>
            <a:ext cx="0" cy="23178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192935" y="4505714"/>
            <a:ext cx="0" cy="32907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26" idx="0"/>
          </p:cNvCxnSpPr>
          <p:nvPr/>
        </p:nvCxnSpPr>
        <p:spPr>
          <a:xfrm>
            <a:off x="3304901" y="1655869"/>
            <a:ext cx="0" cy="107156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6" idx="2"/>
          </p:cNvCxnSpPr>
          <p:nvPr/>
        </p:nvCxnSpPr>
        <p:spPr>
          <a:xfrm>
            <a:off x="3304901" y="2870423"/>
            <a:ext cx="0" cy="179027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296398" y="3660123"/>
            <a:ext cx="0" cy="23178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296398" y="4505714"/>
            <a:ext cx="8504" cy="32907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3424659" y="1945687"/>
            <a:ext cx="0" cy="7816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414031" y="3660123"/>
            <a:ext cx="0" cy="2317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414031" y="4505714"/>
            <a:ext cx="8504" cy="3290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3414031" y="2867379"/>
            <a:ext cx="8504" cy="1746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499068" y="2244365"/>
            <a:ext cx="0" cy="4829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499068" y="2867379"/>
            <a:ext cx="0" cy="1746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499068" y="3660123"/>
            <a:ext cx="0" cy="2317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499068" y="4505714"/>
            <a:ext cx="0" cy="3290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138905" y="2513571"/>
            <a:ext cx="8503" cy="26612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3881667" y="2783086"/>
            <a:ext cx="531480" cy="14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eth0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8" name="Straight Connector 137"/>
          <p:cNvCxnSpPr>
            <a:stCxn id="116" idx="2"/>
          </p:cNvCxnSpPr>
          <p:nvPr/>
        </p:nvCxnSpPr>
        <p:spPr>
          <a:xfrm>
            <a:off x="4147407" y="2923127"/>
            <a:ext cx="0" cy="10866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69639" y="0"/>
            <a:ext cx="282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HOS2.0 ESX Beta-1 Example</a:t>
            </a:r>
            <a:endParaRPr lang="en-US" b="1" dirty="0"/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1804540" y="1306866"/>
            <a:ext cx="8111967" cy="27634"/>
          </a:xfrm>
          <a:prstGeom prst="line">
            <a:avLst/>
          </a:prstGeom>
          <a:ln w="25400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9754" y="1187730"/>
            <a:ext cx="1688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DataCenter</a:t>
            </a:r>
            <a:r>
              <a:rPr lang="en-US" sz="1200" dirty="0" smtClean="0"/>
              <a:t> </a:t>
            </a:r>
            <a:r>
              <a:rPr lang="en-US" sz="1200" dirty="0" err="1" smtClean="0"/>
              <a:t>Managment</a:t>
            </a:r>
            <a:endParaRPr lang="en-US" sz="1200" dirty="0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1805663" y="1458709"/>
            <a:ext cx="8111967" cy="27634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47618" y="1348849"/>
            <a:ext cx="1584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ESX </a:t>
            </a:r>
            <a:r>
              <a:rPr lang="en-US" sz="1200" dirty="0" err="1" smtClean="0"/>
              <a:t>Deployer</a:t>
            </a:r>
            <a:r>
              <a:rPr lang="en-US" sz="1200" dirty="0" smtClean="0"/>
              <a:t> Network</a:t>
            </a:r>
            <a:endParaRPr lang="en-US" sz="1200" dirty="0"/>
          </a:p>
        </p:txBody>
      </p:sp>
      <p:sp>
        <p:nvSpPr>
          <p:cNvPr id="86" name="Rectangle 85"/>
          <p:cNvSpPr/>
          <p:nvPr/>
        </p:nvSpPr>
        <p:spPr>
          <a:xfrm>
            <a:off x="5104709" y="3031788"/>
            <a:ext cx="4319451" cy="2304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r"/>
            <a:r>
              <a:rPr lang="en-US" sz="600" dirty="0" err="1">
                <a:solidFill>
                  <a:schemeClr val="tx1"/>
                </a:solidFill>
              </a:rPr>
              <a:t>vCenter</a:t>
            </a:r>
            <a:r>
              <a:rPr lang="en-US" sz="600" dirty="0">
                <a:solidFill>
                  <a:schemeClr val="tx1"/>
                </a:solidFill>
              </a:rPr>
              <a:t> Datacenter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435633" y="3963605"/>
            <a:ext cx="3648893" cy="11543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 HA/DRS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548846" y="4268404"/>
            <a:ext cx="1593668" cy="57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ESX Compute Proxy</a:t>
            </a:r>
            <a:endParaRPr lang="en-US" sz="1200" dirty="0"/>
          </a:p>
        </p:txBody>
      </p:sp>
      <p:sp>
        <p:nvSpPr>
          <p:cNvPr id="89" name="Rectangle 88"/>
          <p:cNvSpPr/>
          <p:nvPr/>
        </p:nvSpPr>
        <p:spPr>
          <a:xfrm>
            <a:off x="7307977" y="4268404"/>
            <a:ext cx="1593668" cy="57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ESX </a:t>
            </a:r>
            <a:r>
              <a:rPr lang="en-US" sz="1200" dirty="0" err="1" smtClean="0"/>
              <a:t>OVSvApp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5532730" y="3249501"/>
            <a:ext cx="1461738" cy="352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r"/>
            <a:r>
              <a:rPr lang="en-US" sz="600" dirty="0" smtClean="0">
                <a:solidFill>
                  <a:schemeClr val="tx1"/>
                </a:solidFill>
              </a:rPr>
              <a:t>dvs1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503227" y="3256032"/>
            <a:ext cx="796835" cy="352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sz="600" dirty="0" smtClean="0">
                <a:solidFill>
                  <a:schemeClr val="tx1"/>
                </a:solidFill>
              </a:rPr>
              <a:t>dvs3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627223" y="3345295"/>
            <a:ext cx="470263" cy="17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pg1</a:t>
            </a:r>
            <a:endParaRPr lang="en-US" sz="600" dirty="0"/>
          </a:p>
        </p:txBody>
      </p:sp>
      <p:sp>
        <p:nvSpPr>
          <p:cNvPr id="109" name="Rectangle 108"/>
          <p:cNvSpPr/>
          <p:nvPr/>
        </p:nvSpPr>
        <p:spPr>
          <a:xfrm>
            <a:off x="6245531" y="3338764"/>
            <a:ext cx="470263" cy="17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pg2</a:t>
            </a:r>
            <a:endParaRPr lang="en-US" sz="600" dirty="0"/>
          </a:p>
        </p:txBody>
      </p:sp>
      <p:sp>
        <p:nvSpPr>
          <p:cNvPr id="111" name="Rectangle 110"/>
          <p:cNvSpPr/>
          <p:nvPr/>
        </p:nvSpPr>
        <p:spPr>
          <a:xfrm>
            <a:off x="8722481" y="3306050"/>
            <a:ext cx="470263" cy="17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pg4</a:t>
            </a:r>
            <a:endParaRPr lang="en-US" sz="600" dirty="0"/>
          </a:p>
        </p:txBody>
      </p:sp>
      <p:sp>
        <p:nvSpPr>
          <p:cNvPr id="115" name="Rectangle 114"/>
          <p:cNvSpPr/>
          <p:nvPr/>
        </p:nvSpPr>
        <p:spPr>
          <a:xfrm>
            <a:off x="5818809" y="4172608"/>
            <a:ext cx="383178" cy="1915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eth0</a:t>
            </a:r>
            <a:endParaRPr lang="en-US" sz="800" dirty="0"/>
          </a:p>
        </p:txBody>
      </p:sp>
      <p:sp>
        <p:nvSpPr>
          <p:cNvPr id="118" name="Rectangle 117"/>
          <p:cNvSpPr/>
          <p:nvPr/>
        </p:nvSpPr>
        <p:spPr>
          <a:xfrm>
            <a:off x="6384868" y="4172609"/>
            <a:ext cx="383178" cy="1915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eth1</a:t>
            </a:r>
            <a:endParaRPr lang="en-US" sz="800" dirty="0"/>
          </a:p>
        </p:txBody>
      </p:sp>
      <p:sp>
        <p:nvSpPr>
          <p:cNvPr id="120" name="Rectangle 119"/>
          <p:cNvSpPr/>
          <p:nvPr/>
        </p:nvSpPr>
        <p:spPr>
          <a:xfrm>
            <a:off x="7328426" y="4194378"/>
            <a:ext cx="353379" cy="1698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eth0</a:t>
            </a:r>
            <a:endParaRPr lang="en-US" sz="600" dirty="0"/>
          </a:p>
        </p:txBody>
      </p:sp>
      <p:sp>
        <p:nvSpPr>
          <p:cNvPr id="122" name="Rectangle 121"/>
          <p:cNvSpPr/>
          <p:nvPr/>
        </p:nvSpPr>
        <p:spPr>
          <a:xfrm>
            <a:off x="7782731" y="4172609"/>
            <a:ext cx="328869" cy="1915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eth1</a:t>
            </a:r>
            <a:endParaRPr lang="en-US" sz="600" dirty="0"/>
          </a:p>
        </p:txBody>
      </p:sp>
      <p:sp>
        <p:nvSpPr>
          <p:cNvPr id="123" name="Rectangle 122"/>
          <p:cNvSpPr/>
          <p:nvPr/>
        </p:nvSpPr>
        <p:spPr>
          <a:xfrm>
            <a:off x="8540144" y="4194216"/>
            <a:ext cx="339961" cy="1698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eth3</a:t>
            </a:r>
            <a:endParaRPr lang="en-US" sz="600" dirty="0"/>
          </a:p>
        </p:txBody>
      </p:sp>
      <p:cxnSp>
        <p:nvCxnSpPr>
          <p:cNvPr id="125" name="Straight Connector 124"/>
          <p:cNvCxnSpPr>
            <a:stCxn id="108" idx="2"/>
          </p:cNvCxnSpPr>
          <p:nvPr/>
        </p:nvCxnSpPr>
        <p:spPr>
          <a:xfrm flipH="1">
            <a:off x="5862354" y="3519467"/>
            <a:ext cx="1" cy="243838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862354" y="3754598"/>
            <a:ext cx="1614619" cy="0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6001688" y="3754598"/>
            <a:ext cx="8710" cy="413656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7478116" y="3762784"/>
            <a:ext cx="7734" cy="441747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09" idx="2"/>
          </p:cNvCxnSpPr>
          <p:nvPr/>
        </p:nvCxnSpPr>
        <p:spPr>
          <a:xfrm flipH="1">
            <a:off x="6480662" y="3512936"/>
            <a:ext cx="1" cy="3614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11" idx="2"/>
            <a:endCxn id="123" idx="0"/>
          </p:cNvCxnSpPr>
          <p:nvPr/>
        </p:nvCxnSpPr>
        <p:spPr>
          <a:xfrm rot="5400000">
            <a:off x="8476872" y="3713475"/>
            <a:ext cx="713994" cy="2474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6480662" y="3874342"/>
            <a:ext cx="14665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122" idx="0"/>
          </p:cNvCxnSpPr>
          <p:nvPr/>
        </p:nvCxnSpPr>
        <p:spPr>
          <a:xfrm flipH="1">
            <a:off x="7947166" y="3874342"/>
            <a:ext cx="1215" cy="2982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581125" y="3875251"/>
            <a:ext cx="4" cy="3135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n 138"/>
          <p:cNvSpPr/>
          <p:nvPr/>
        </p:nvSpPr>
        <p:spPr>
          <a:xfrm>
            <a:off x="6101840" y="2638959"/>
            <a:ext cx="287382" cy="61054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vmnic0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145254" y="1471259"/>
            <a:ext cx="0" cy="1176431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39" idx="1"/>
          </p:cNvCxnSpPr>
          <p:nvPr/>
        </p:nvCxnSpPr>
        <p:spPr>
          <a:xfrm>
            <a:off x="6245531" y="2233146"/>
            <a:ext cx="0" cy="4058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7371968" y="3257687"/>
            <a:ext cx="796835" cy="352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r"/>
            <a:r>
              <a:rPr lang="en-US" sz="600" dirty="0">
                <a:solidFill>
                  <a:schemeClr val="tx1"/>
                </a:solidFill>
              </a:rPr>
              <a:t>dvs2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7591222" y="3307705"/>
            <a:ext cx="470263" cy="17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pg3</a:t>
            </a:r>
            <a:endParaRPr lang="en-US" sz="600" dirty="0"/>
          </a:p>
        </p:txBody>
      </p:sp>
      <p:sp>
        <p:nvSpPr>
          <p:cNvPr id="144" name="Rectangle 143"/>
          <p:cNvSpPr/>
          <p:nvPr/>
        </p:nvSpPr>
        <p:spPr>
          <a:xfrm>
            <a:off x="8150366" y="4194216"/>
            <a:ext cx="339961" cy="1698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eth2</a:t>
            </a:r>
            <a:endParaRPr lang="en-US" sz="600" dirty="0"/>
          </a:p>
        </p:txBody>
      </p:sp>
      <p:sp>
        <p:nvSpPr>
          <p:cNvPr id="145" name="Can 144"/>
          <p:cNvSpPr/>
          <p:nvPr/>
        </p:nvSpPr>
        <p:spPr>
          <a:xfrm>
            <a:off x="7675035" y="2649214"/>
            <a:ext cx="287382" cy="61054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vmnic1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endCxn id="145" idx="1"/>
          </p:cNvCxnSpPr>
          <p:nvPr/>
        </p:nvCxnSpPr>
        <p:spPr>
          <a:xfrm>
            <a:off x="7818726" y="1639299"/>
            <a:ext cx="0" cy="100991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endCxn id="144" idx="0"/>
          </p:cNvCxnSpPr>
          <p:nvPr/>
        </p:nvCxnSpPr>
        <p:spPr>
          <a:xfrm rot="16200000" flipH="1">
            <a:off x="7716353" y="3590222"/>
            <a:ext cx="713994" cy="493994"/>
          </a:xfrm>
          <a:prstGeom prst="bentConnector3">
            <a:avLst>
              <a:gd name="adj1" fmla="val 29653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774600" y="3655198"/>
            <a:ext cx="402811" cy="127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trunk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656774"/>
              </p:ext>
            </p:extLst>
          </p:nvPr>
        </p:nvGraphicFramePr>
        <p:xfrm>
          <a:off x="610524" y="686411"/>
          <a:ext cx="4568304" cy="5014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768"/>
                <a:gridCol w="1522768"/>
                <a:gridCol w="1522768"/>
              </a:tblGrid>
              <a:tr h="455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VLAN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Interface</a:t>
                      </a:r>
                      <a:endParaRPr lang="en-US" dirty="0"/>
                    </a:p>
                  </a:txBody>
                  <a:tcPr/>
                </a:tc>
              </a:tr>
              <a:tr h="455565">
                <a:tc>
                  <a:txBody>
                    <a:bodyPr/>
                    <a:lstStyle/>
                    <a:p>
                      <a:r>
                        <a:rPr lang="en-US" sz="1200" smtClean="0"/>
                        <a:t>IMPI/</a:t>
                      </a:r>
                      <a:r>
                        <a:rPr lang="en-US" sz="1200" dirty="0" err="1" smtClean="0"/>
                        <a:t>iLO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untagged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IPMI/</a:t>
                      </a:r>
                      <a:r>
                        <a:rPr lang="en-US" sz="1200" dirty="0" err="1" smtClean="0"/>
                        <a:t>iLO</a:t>
                      </a:r>
                      <a:endParaRPr lang="en-US" sz="1200" dirty="0"/>
                    </a:p>
                  </a:txBody>
                  <a:tcPr/>
                </a:tc>
              </a:tr>
              <a:tr h="455565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DataCenter</a:t>
                      </a:r>
                      <a:r>
                        <a:rPr lang="en-US" sz="1200" dirty="0" smtClean="0"/>
                        <a:t> Management (DCM)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untagged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DCM</a:t>
                      </a:r>
                      <a:endParaRPr lang="en-US" sz="1200" dirty="0"/>
                    </a:p>
                  </a:txBody>
                  <a:tcPr/>
                </a:tc>
              </a:tr>
              <a:tr h="4555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ESX </a:t>
                      </a:r>
                      <a:r>
                        <a:rPr lang="en-US" sz="1200" dirty="0" err="1" smtClean="0"/>
                        <a:t>Deployer</a:t>
                      </a:r>
                      <a:r>
                        <a:rPr lang="en-US" sz="1200" dirty="0" smtClean="0"/>
                        <a:t> Network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untagged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Deployer</a:t>
                      </a:r>
                      <a:r>
                        <a:rPr lang="en-US" sz="1200" dirty="0" smtClean="0"/>
                        <a:t> Network</a:t>
                      </a:r>
                      <a:endParaRPr lang="en-US" sz="1200" dirty="0"/>
                    </a:p>
                  </a:txBody>
                  <a:tcPr/>
                </a:tc>
              </a:tr>
              <a:tr h="455565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os</a:t>
                      </a:r>
                      <a:r>
                        <a:rPr lang="en-US" sz="1200" dirty="0" smtClean="0"/>
                        <a:t>-install/</a:t>
                      </a:r>
                      <a:r>
                        <a:rPr lang="en-US" sz="1200" dirty="0" err="1" smtClean="0"/>
                        <a:t>ansible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untagged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eth0</a:t>
                      </a:r>
                      <a:endParaRPr lang="en-US" sz="1200" dirty="0"/>
                    </a:p>
                  </a:txBody>
                  <a:tcPr/>
                </a:tc>
              </a:tr>
              <a:tr h="4555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Management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untagged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bond0</a:t>
                      </a:r>
                      <a:endParaRPr lang="en-US" sz="1200" dirty="0"/>
                    </a:p>
                  </a:txBody>
                  <a:tcPr/>
                </a:tc>
              </a:tr>
              <a:tr h="4555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Provider</a:t>
                      </a:r>
                      <a:r>
                        <a:rPr lang="en-US" sz="1200" baseline="0" dirty="0" smtClean="0"/>
                        <a:t> VLAN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tagged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bond0</a:t>
                      </a:r>
                      <a:endParaRPr lang="en-US" sz="1200" dirty="0"/>
                    </a:p>
                  </a:txBody>
                  <a:tcPr/>
                </a:tc>
              </a:tr>
              <a:tr h="4555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Tenant VLAN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Tagged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bond0</a:t>
                      </a:r>
                      <a:endParaRPr lang="en-US" sz="1200" dirty="0"/>
                    </a:p>
                  </a:txBody>
                  <a:tcPr/>
                </a:tc>
              </a:tr>
              <a:tr h="4555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EXTERNAL-API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tagged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bond0</a:t>
                      </a:r>
                      <a:endParaRPr lang="en-US" sz="1200" dirty="0"/>
                    </a:p>
                  </a:txBody>
                  <a:tcPr/>
                </a:tc>
              </a:tr>
              <a:tr h="4555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EXTERNAL-VM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tagged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bond0</a:t>
                      </a:r>
                      <a:endParaRPr lang="en-US" sz="1200" dirty="0"/>
                    </a:p>
                  </a:txBody>
                  <a:tcPr/>
                </a:tc>
              </a:tr>
              <a:tr h="4555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Guest-Trunk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tagged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trunk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20936" y="686411"/>
            <a:ext cx="5474862" cy="2431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i="1" u="sng" dirty="0" smtClean="0"/>
              <a:t>Routing 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i="1" dirty="0" smtClean="0"/>
              <a:t>EXTERNAL-API must be reachable from EXTERNAL-VM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i="1" dirty="0" smtClean="0"/>
              <a:t>IPMI/ILO must be reachable from the Deployer for </a:t>
            </a:r>
            <a:r>
              <a:rPr lang="en-US" sz="1000" b="1" i="1" dirty="0" err="1" smtClean="0"/>
              <a:t>os</a:t>
            </a:r>
            <a:r>
              <a:rPr lang="en-US" sz="1000" b="1" i="1" dirty="0" smtClean="0"/>
              <a:t>-install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i="1" dirty="0" smtClean="0"/>
              <a:t>ESX </a:t>
            </a:r>
            <a:r>
              <a:rPr lang="en-US" sz="1000" b="1" i="1" dirty="0" err="1" smtClean="0"/>
              <a:t>Deployer</a:t>
            </a:r>
            <a:r>
              <a:rPr lang="en-US" sz="1000" b="1" i="1" dirty="0" smtClean="0"/>
              <a:t> network must be reachable from the </a:t>
            </a:r>
            <a:r>
              <a:rPr lang="en-US" sz="1000" b="1" i="1" dirty="0" err="1" smtClean="0"/>
              <a:t>Deployer</a:t>
            </a:r>
            <a:r>
              <a:rPr lang="en-US" sz="1000" b="1" i="1" dirty="0" smtClean="0"/>
              <a:t> for </a:t>
            </a:r>
            <a:r>
              <a:rPr lang="en-US" sz="1000" b="1" i="1" dirty="0" err="1" smtClean="0"/>
              <a:t>os</a:t>
            </a:r>
            <a:r>
              <a:rPr lang="en-US" sz="1000" b="1" i="1" dirty="0" smtClean="0"/>
              <a:t>-install/</a:t>
            </a:r>
            <a:r>
              <a:rPr lang="en-US" sz="1000" b="1" i="1" dirty="0" err="1" smtClean="0"/>
              <a:t>ansible</a:t>
            </a:r>
            <a:endParaRPr lang="en-US" sz="1000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i="1" dirty="0" err="1" smtClean="0"/>
              <a:t>DataCenter</a:t>
            </a:r>
            <a:r>
              <a:rPr lang="en-US" sz="1000" b="1" i="1" dirty="0" smtClean="0"/>
              <a:t> Management (DCM) network must be reachable from the MGMT network. </a:t>
            </a:r>
            <a:r>
              <a:rPr lang="en-US" sz="1000" b="1" i="1" dirty="0" err="1" smtClean="0"/>
              <a:t>vCenter</a:t>
            </a:r>
            <a:r>
              <a:rPr lang="en-US" sz="1000" b="1" i="1" dirty="0" smtClean="0"/>
              <a:t> server and its resources are part of this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i="1" dirty="0" smtClean="0"/>
              <a:t>Guest-Trunk network is internal to the </a:t>
            </a:r>
            <a:r>
              <a:rPr lang="en-US" sz="1000" b="1" i="1" dirty="0" err="1" smtClean="0"/>
              <a:t>vCenter</a:t>
            </a:r>
            <a:r>
              <a:rPr lang="en-US" sz="1000" b="1" i="1" dirty="0"/>
              <a:t> </a:t>
            </a:r>
            <a:r>
              <a:rPr lang="en-US" sz="1000" b="1" i="1" dirty="0" smtClean="0"/>
              <a:t>Datacenter and is used by </a:t>
            </a:r>
            <a:r>
              <a:rPr lang="en-US" sz="1000" b="1" i="1" dirty="0" err="1" smtClean="0"/>
              <a:t>OVSvApp</a:t>
            </a:r>
            <a:r>
              <a:rPr lang="en-US" sz="1000" b="1" i="1" dirty="0"/>
              <a:t> </a:t>
            </a:r>
            <a:r>
              <a:rPr lang="en-US" sz="1000" b="1" i="1" dirty="0" smtClean="0"/>
              <a:t>only. This is managed within </a:t>
            </a:r>
            <a:r>
              <a:rPr lang="en-US" sz="1000" b="1" i="1" dirty="0" err="1" smtClean="0"/>
              <a:t>Helion</a:t>
            </a:r>
            <a:r>
              <a:rPr lang="en-US" sz="1000" b="1" i="1" dirty="0" smtClean="0"/>
              <a:t> OpenStack.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i="1" dirty="0" smtClean="0"/>
              <a:t>Other networks may be routed as customer requires</a:t>
            </a:r>
          </a:p>
          <a:p>
            <a:endParaRPr lang="en-US" sz="1200" b="1" i="1" dirty="0"/>
          </a:p>
        </p:txBody>
      </p:sp>
      <p:sp>
        <p:nvSpPr>
          <p:cNvPr id="5" name="Rectangle 4"/>
          <p:cNvSpPr/>
          <p:nvPr/>
        </p:nvSpPr>
        <p:spPr>
          <a:xfrm>
            <a:off x="6120936" y="3466680"/>
            <a:ext cx="5474862" cy="33913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000" u="sng" dirty="0" smtClean="0">
                <a:solidFill>
                  <a:schemeClr val="tx1"/>
                </a:solidFill>
              </a:rPr>
              <a:t>Distributed Virtual Switch Configuration Notes</a:t>
            </a:r>
          </a:p>
          <a:p>
            <a:endParaRPr lang="en-US" sz="1000" u="sng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650837"/>
              </p:ext>
            </p:extLst>
          </p:nvPr>
        </p:nvGraphicFramePr>
        <p:xfrm>
          <a:off x="6212116" y="3715758"/>
          <a:ext cx="5209974" cy="212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069"/>
                <a:gridCol w="1696403"/>
                <a:gridCol w="1310751"/>
                <a:gridCol w="1310751"/>
              </a:tblGrid>
              <a:tr h="292884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/>
                        <a:t>DVS</a:t>
                      </a:r>
                      <a:endParaRPr lang="en-US" sz="12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/>
                        <a:t>PortGroups</a:t>
                      </a:r>
                      <a:endParaRPr lang="en-US" sz="12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/>
                        <a:t>Type</a:t>
                      </a:r>
                      <a:endParaRPr lang="en-US" sz="12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/>
                        <a:t>Uplink</a:t>
                      </a:r>
                      <a:endParaRPr lang="en-US" sz="1200" b="1" i="0" dirty="0"/>
                    </a:p>
                  </a:txBody>
                  <a:tcPr/>
                </a:tc>
              </a:tr>
              <a:tr h="426955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dvs1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pg1 (ESX </a:t>
                      </a:r>
                      <a:r>
                        <a:rPr lang="en-US" sz="1200" dirty="0" err="1" smtClean="0"/>
                        <a:t>Deployer</a:t>
                      </a:r>
                      <a:r>
                        <a:rPr lang="en-US" sz="1200" dirty="0" smtClean="0"/>
                        <a:t> Network)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Access port</a:t>
                      </a:r>
                      <a:endParaRPr 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dirty="0" smtClean="0"/>
                        <a:t>vmnic0</a:t>
                      </a:r>
                      <a:endParaRPr lang="en-US" sz="1200" dirty="0"/>
                    </a:p>
                  </a:txBody>
                  <a:tcPr anchor="ctr" anchorCtr="1"/>
                </a:tc>
              </a:tr>
              <a:tr h="327322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pg2</a:t>
                      </a:r>
                      <a:r>
                        <a:rPr lang="en-US" sz="1200" baseline="0" dirty="0" smtClean="0"/>
                        <a:t> (Management Network)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Access port</a:t>
                      </a:r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273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dvs2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Pg3 (Tenant VLAN network)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VLAN Trunk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vmnic1</a:t>
                      </a:r>
                      <a:endParaRPr lang="en-US" sz="1200" dirty="0"/>
                    </a:p>
                  </a:txBody>
                  <a:tcPr/>
                </a:tc>
              </a:tr>
              <a:tr h="3273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dvs3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Pg4 (Guest Trunk network)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VLAN Trunk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12116" y="6049107"/>
            <a:ext cx="5209974" cy="582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Notes: dvs2 &amp; dvs3 will be automatically created by </a:t>
            </a:r>
            <a:r>
              <a:rPr lang="en-US" sz="1200" dirty="0" err="1" smtClean="0">
                <a:solidFill>
                  <a:schemeClr val="tx1"/>
                </a:solidFill>
              </a:rPr>
              <a:t>Helion</a:t>
            </a:r>
            <a:r>
              <a:rPr lang="en-US" sz="1200" dirty="0" smtClean="0">
                <a:solidFill>
                  <a:schemeClr val="tx1"/>
                </a:solidFill>
              </a:rPr>
              <a:t> OpenStack. Uplinks can be customized based on customer requirements in EON service.</a:t>
            </a:r>
          </a:p>
        </p:txBody>
      </p:sp>
    </p:spTree>
    <p:extLst>
      <p:ext uri="{BB962C8B-B14F-4D97-AF65-F5344CB8AC3E}">
        <p14:creationId xmlns:p14="http://schemas.microsoft.com/office/powerpoint/2010/main" val="231086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253</Words>
  <Application>Microsoft Office PowerPoint</Application>
  <PresentationFormat>Widescreen</PresentationFormat>
  <Paragraphs>102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Narasimhan, Vivekanandan</dc:creator>
  <cp:lastModifiedBy>Pragadeeswaran, Satyanarayanan</cp:lastModifiedBy>
  <cp:revision>63</cp:revision>
  <dcterms:created xsi:type="dcterms:W3CDTF">2015-08-28T07:06:19Z</dcterms:created>
  <dcterms:modified xsi:type="dcterms:W3CDTF">2015-10-14T04:02:17Z</dcterms:modified>
</cp:coreProperties>
</file>