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4"/>
  </p:notesMasterIdLst>
  <p:sldIdLst>
    <p:sldId id="256" r:id="rId2"/>
    <p:sldId id="276" r:id="rId3"/>
    <p:sldId id="266" r:id="rId4"/>
    <p:sldId id="277" r:id="rId5"/>
    <p:sldId id="278" r:id="rId6"/>
    <p:sldId id="280" r:id="rId7"/>
    <p:sldId id="281" r:id="rId8"/>
    <p:sldId id="267" r:id="rId9"/>
    <p:sldId id="282" r:id="rId10"/>
    <p:sldId id="283" r:id="rId11"/>
    <p:sldId id="284" r:id="rId12"/>
    <p:sldId id="288" r:id="rId13"/>
    <p:sldId id="291" r:id="rId14"/>
    <p:sldId id="290" r:id="rId15"/>
    <p:sldId id="298" r:id="rId16"/>
    <p:sldId id="299" r:id="rId17"/>
    <p:sldId id="300" r:id="rId18"/>
    <p:sldId id="301" r:id="rId19"/>
    <p:sldId id="302" r:id="rId20"/>
    <p:sldId id="307" r:id="rId21"/>
    <p:sldId id="308" r:id="rId22"/>
    <p:sldId id="304" r:id="rId23"/>
    <p:sldId id="297" r:id="rId24"/>
    <p:sldId id="292" r:id="rId25"/>
    <p:sldId id="293" r:id="rId26"/>
    <p:sldId id="294" r:id="rId27"/>
    <p:sldId id="295" r:id="rId28"/>
    <p:sldId id="296" r:id="rId29"/>
    <p:sldId id="264" r:id="rId30"/>
    <p:sldId id="305" r:id="rId31"/>
    <p:sldId id="279" r:id="rId32"/>
    <p:sldId id="30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69666-CE6E-48DC-A513-A7C105ACE33C}" type="datetimeFigureOut">
              <a:rPr lang="en-IN" smtClean="0"/>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6ECE1-2BE0-4FD1-820C-06E5780DFE65}" type="slidenum">
              <a:rPr lang="en-IN" smtClean="0"/>
              <a:t>‹#›</a:t>
            </a:fld>
            <a:endParaRPr lang="en-IN"/>
          </a:p>
        </p:txBody>
      </p:sp>
    </p:spTree>
    <p:extLst>
      <p:ext uri="{BB962C8B-B14F-4D97-AF65-F5344CB8AC3E}">
        <p14:creationId xmlns:p14="http://schemas.microsoft.com/office/powerpoint/2010/main" val="31796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0EE29-6476-4245-BBF5-F29FE1322411}" type="slidenum">
              <a:rPr lang="en-US" smtClean="0"/>
              <a:t>16</a:t>
            </a:fld>
            <a:endParaRPr lang="en-US"/>
          </a:p>
        </p:txBody>
      </p:sp>
    </p:spTree>
    <p:extLst>
      <p:ext uri="{BB962C8B-B14F-4D97-AF65-F5344CB8AC3E}">
        <p14:creationId xmlns:p14="http://schemas.microsoft.com/office/powerpoint/2010/main" val="256122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B18EAA-9882-4385-9BAF-D1B70F9DC889}" type="datetimeFigureOut">
              <a:rPr lang="en-US" smtClean="0"/>
              <a:t>5/22/2023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E8B62EB-BAFF-4232-8C8E-012A8A265A03}"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271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18EAA-9882-4385-9BAF-D1B70F9DC889}"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B62EB-BAFF-4232-8C8E-012A8A265A03}"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18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18EAA-9882-4385-9BAF-D1B70F9DC889}"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B62EB-BAFF-4232-8C8E-012A8A265A03}"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252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18EAA-9882-4385-9BAF-D1B70F9DC889}"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B62EB-BAFF-4232-8C8E-012A8A265A03}"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19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B18EAA-9882-4385-9BAF-D1B70F9DC889}"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B62EB-BAFF-4232-8C8E-012A8A265A03}"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45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B18EAA-9882-4385-9BAF-D1B70F9DC889}"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B62EB-BAFF-4232-8C8E-012A8A265A03}"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43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B18EAA-9882-4385-9BAF-D1B70F9DC889}"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B62EB-BAFF-4232-8C8E-012A8A265A03}"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0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B18EAA-9882-4385-9BAF-D1B70F9DC889}"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B62EB-BAFF-4232-8C8E-012A8A265A03}"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53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18EAA-9882-4385-9BAF-D1B70F9DC889}"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8B62EB-BAFF-4232-8C8E-012A8A265A03}" type="slidenum">
              <a:rPr lang="en-US" smtClean="0"/>
              <a:t>‹#›</a:t>
            </a:fld>
            <a:endParaRPr lang="en-US"/>
          </a:p>
        </p:txBody>
      </p:sp>
    </p:spTree>
    <p:extLst>
      <p:ext uri="{BB962C8B-B14F-4D97-AF65-F5344CB8AC3E}">
        <p14:creationId xmlns:p14="http://schemas.microsoft.com/office/powerpoint/2010/main" val="130549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B18EAA-9882-4385-9BAF-D1B70F9DC889}"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B62EB-BAFF-4232-8C8E-012A8A265A03}"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99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4B18EAA-9882-4385-9BAF-D1B70F9DC889}" type="datetimeFigureOut">
              <a:rPr lang="en-US" smtClean="0"/>
              <a:t>5/22/2023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FE8B62EB-BAFF-4232-8C8E-012A8A265A03}"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13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B18EAA-9882-4385-9BAF-D1B70F9DC889}" type="datetimeFigureOut">
              <a:rPr lang="en-US" smtClean="0"/>
              <a:t>5/22/2023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8B62EB-BAFF-4232-8C8E-012A8A265A03}"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83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9A5E-79F1-B1BB-CF5C-5D8E8B83825D}"/>
              </a:ext>
            </a:extLst>
          </p:cNvPr>
          <p:cNvSpPr>
            <a:spLocks noGrp="1"/>
          </p:cNvSpPr>
          <p:nvPr>
            <p:ph type="ctrTitle"/>
          </p:nvPr>
        </p:nvSpPr>
        <p:spPr/>
        <p:txBody>
          <a:bodyPr>
            <a:noAutofit/>
          </a:bodyPr>
          <a:lstStyle/>
          <a:p>
            <a:pPr algn="ctr"/>
            <a:r>
              <a:rPr lang="en-US" sz="4800" b="1" dirty="0">
                <a:solidFill>
                  <a:srgbClr val="FF0000"/>
                </a:solidFill>
                <a:effectLst>
                  <a:outerShdw blurRad="38100" dist="38100" dir="2700000" algn="tl">
                    <a:srgbClr val="000000">
                      <a:alpha val="43137"/>
                    </a:srgbClr>
                  </a:outerShdw>
                </a:effectLst>
              </a:rPr>
              <a:t>Diabetes Prediction Using Machine Learning based SVM Classifier</a:t>
            </a:r>
          </a:p>
        </p:txBody>
      </p:sp>
    </p:spTree>
    <p:extLst>
      <p:ext uri="{BB962C8B-B14F-4D97-AF65-F5344CB8AC3E}">
        <p14:creationId xmlns:p14="http://schemas.microsoft.com/office/powerpoint/2010/main" val="13506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4210-668B-34A5-93D9-8AD06D8F0B71}"/>
              </a:ext>
            </a:extLst>
          </p:cNvPr>
          <p:cNvSpPr>
            <a:spLocks noGrp="1"/>
          </p:cNvSpPr>
          <p:nvPr>
            <p:ph type="title"/>
          </p:nvPr>
        </p:nvSpPr>
        <p:spPr/>
        <p:txBody>
          <a:bodyPr>
            <a:normAutofit/>
          </a:bodyPr>
          <a:lstStyle/>
          <a:p>
            <a:pPr algn="ctr"/>
            <a:r>
              <a:rPr lang="en-US" sz="4400" b="1" dirty="0">
                <a:solidFill>
                  <a:srgbClr val="FF0000"/>
                </a:solidFill>
              </a:rPr>
              <a:t>WORKING PRINCIPLE </a:t>
            </a:r>
            <a:endParaRPr lang="en-IN" sz="4400" b="1" dirty="0">
              <a:solidFill>
                <a:srgbClr val="FF0000"/>
              </a:solidFill>
            </a:endParaRPr>
          </a:p>
        </p:txBody>
      </p:sp>
      <p:sp>
        <p:nvSpPr>
          <p:cNvPr id="3" name="Content Placeholder 2">
            <a:extLst>
              <a:ext uri="{FF2B5EF4-FFF2-40B4-BE49-F238E27FC236}">
                <a16:creationId xmlns:a16="http://schemas.microsoft.com/office/drawing/2014/main" id="{07F21256-BF82-2B91-7F80-210211B4F39A}"/>
              </a:ext>
            </a:extLst>
          </p:cNvPr>
          <p:cNvSpPr>
            <a:spLocks noGrp="1"/>
          </p:cNvSpPr>
          <p:nvPr>
            <p:ph idx="1"/>
          </p:nvPr>
        </p:nvSpPr>
        <p:spPr/>
        <p:txBody>
          <a:bodyPr>
            <a:normAutofit fontScale="92500" lnSpcReduction="10000"/>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data for this study has been attained using data mining technique. </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This data has been standardized, so as to be error free in nature and developed into a dataset.</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Then analyze the dataset to define column parameters and data anomalies.</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After data analysis, the values had been identified as missing, wrong type values or outliers and which columns were rejected as unconvertible for use with the model.</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algorithm used to train this system is, a machine learning technique called Support Vector Machine (SVM).</a:t>
            </a:r>
          </a:p>
          <a:p>
            <a:pPr marL="0" indent="0">
              <a:buNone/>
            </a:pPr>
            <a:endParaRPr lang="en-IN" dirty="0"/>
          </a:p>
        </p:txBody>
      </p:sp>
    </p:spTree>
    <p:extLst>
      <p:ext uri="{BB962C8B-B14F-4D97-AF65-F5344CB8AC3E}">
        <p14:creationId xmlns:p14="http://schemas.microsoft.com/office/powerpoint/2010/main" val="225594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FAC7-242F-2ACF-4F83-0DA8B96E05CE}"/>
              </a:ext>
            </a:extLst>
          </p:cNvPr>
          <p:cNvSpPr>
            <a:spLocks noGrp="1"/>
          </p:cNvSpPr>
          <p:nvPr>
            <p:ph type="title"/>
          </p:nvPr>
        </p:nvSpPr>
        <p:spPr/>
        <p:txBody>
          <a:bodyPr>
            <a:normAutofit/>
          </a:bodyPr>
          <a:lstStyle/>
          <a:p>
            <a:pPr algn="ctr"/>
            <a:r>
              <a:rPr lang="en-US" sz="4400" b="1" dirty="0">
                <a:solidFill>
                  <a:srgbClr val="FF0000"/>
                </a:solidFill>
                <a:effectLst>
                  <a:outerShdw blurRad="38100" dist="38100" dir="2700000" algn="tl">
                    <a:srgbClr val="000000">
                      <a:alpha val="43137"/>
                    </a:srgbClr>
                  </a:outerShdw>
                </a:effectLst>
              </a:rPr>
              <a:t>WORKING PRINCIPLE </a:t>
            </a:r>
            <a:endParaRPr lang="en-IN" sz="44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FD0E386-AC9B-672B-EAE9-76CDD8EE1A4B}"/>
              </a:ext>
            </a:extLst>
          </p:cNvPr>
          <p:cNvSpPr>
            <a:spLocks noGrp="1"/>
          </p:cNvSpPr>
          <p:nvPr>
            <p:ph idx="1"/>
          </p:nvPr>
        </p:nvSpPr>
        <p:spPr/>
        <p:txBody>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After pre-processing, important attributes that leads to accurate prediction are extracted.</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final risk prediction of non-communicable disease is carried out with the help of SVM algorithm.</a:t>
            </a:r>
          </a:p>
          <a:p>
            <a:pPr marL="0" indent="0">
              <a:buNone/>
            </a:pPr>
            <a:endParaRPr lang="en-IN" dirty="0"/>
          </a:p>
        </p:txBody>
      </p:sp>
    </p:spTree>
    <p:extLst>
      <p:ext uri="{BB962C8B-B14F-4D97-AF65-F5344CB8AC3E}">
        <p14:creationId xmlns:p14="http://schemas.microsoft.com/office/powerpoint/2010/main" val="424213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idx="4294967295"/>
          </p:nvPr>
        </p:nvSpPr>
        <p:spPr>
          <a:xfrm>
            <a:off x="1023536" y="114827"/>
            <a:ext cx="10058400" cy="994829"/>
          </a:xfrm>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FLOWCHART</a:t>
            </a:r>
          </a:p>
        </p:txBody>
      </p:sp>
      <p:sp>
        <p:nvSpPr>
          <p:cNvPr id="3" name="Rectangle 2">
            <a:extLst>
              <a:ext uri="{FF2B5EF4-FFF2-40B4-BE49-F238E27FC236}">
                <a16:creationId xmlns:a16="http://schemas.microsoft.com/office/drawing/2014/main" id="{F8E6F4CD-0C75-3F40-A9A2-D9AC0E432D70}"/>
              </a:ext>
            </a:extLst>
          </p:cNvPr>
          <p:cNvSpPr/>
          <p:nvPr/>
        </p:nvSpPr>
        <p:spPr>
          <a:xfrm>
            <a:off x="4404049" y="1950097"/>
            <a:ext cx="283650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Collect Patient Data</a:t>
            </a:r>
          </a:p>
        </p:txBody>
      </p:sp>
      <p:sp>
        <p:nvSpPr>
          <p:cNvPr id="4" name="Rectangle 3">
            <a:extLst>
              <a:ext uri="{FF2B5EF4-FFF2-40B4-BE49-F238E27FC236}">
                <a16:creationId xmlns:a16="http://schemas.microsoft.com/office/drawing/2014/main" id="{E9AC1883-4594-AC26-97A4-D63727EB55BF}"/>
              </a:ext>
            </a:extLst>
          </p:cNvPr>
          <p:cNvSpPr/>
          <p:nvPr/>
        </p:nvSpPr>
        <p:spPr>
          <a:xfrm>
            <a:off x="4404049" y="2663020"/>
            <a:ext cx="283650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Identify Relevant Risk Factors</a:t>
            </a:r>
          </a:p>
        </p:txBody>
      </p:sp>
      <p:sp>
        <p:nvSpPr>
          <p:cNvPr id="5" name="Rectangle 4">
            <a:extLst>
              <a:ext uri="{FF2B5EF4-FFF2-40B4-BE49-F238E27FC236}">
                <a16:creationId xmlns:a16="http://schemas.microsoft.com/office/drawing/2014/main" id="{ED367870-523C-8196-565A-3029C6EDE321}"/>
              </a:ext>
            </a:extLst>
          </p:cNvPr>
          <p:cNvSpPr/>
          <p:nvPr/>
        </p:nvSpPr>
        <p:spPr>
          <a:xfrm>
            <a:off x="4404049" y="3375943"/>
            <a:ext cx="283650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Calculate Risk Scores</a:t>
            </a:r>
          </a:p>
        </p:txBody>
      </p:sp>
      <p:sp>
        <p:nvSpPr>
          <p:cNvPr id="23" name="Rectangle 22">
            <a:extLst>
              <a:ext uri="{FF2B5EF4-FFF2-40B4-BE49-F238E27FC236}">
                <a16:creationId xmlns:a16="http://schemas.microsoft.com/office/drawing/2014/main" id="{A9725C98-D344-530D-0A29-2AA692C97B92}"/>
              </a:ext>
            </a:extLst>
          </p:cNvPr>
          <p:cNvSpPr/>
          <p:nvPr/>
        </p:nvSpPr>
        <p:spPr>
          <a:xfrm>
            <a:off x="4404049" y="4088866"/>
            <a:ext cx="283650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Interpret Risk Score</a:t>
            </a:r>
          </a:p>
        </p:txBody>
      </p:sp>
      <p:sp>
        <p:nvSpPr>
          <p:cNvPr id="24" name="Rectangle 23">
            <a:extLst>
              <a:ext uri="{FF2B5EF4-FFF2-40B4-BE49-F238E27FC236}">
                <a16:creationId xmlns:a16="http://schemas.microsoft.com/office/drawing/2014/main" id="{2E271ACC-DABF-BC88-56E7-E3DE8DBCFD24}"/>
              </a:ext>
            </a:extLst>
          </p:cNvPr>
          <p:cNvSpPr/>
          <p:nvPr/>
        </p:nvSpPr>
        <p:spPr>
          <a:xfrm>
            <a:off x="4404049" y="4801789"/>
            <a:ext cx="283650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Re-assess Risk</a:t>
            </a:r>
          </a:p>
        </p:txBody>
      </p:sp>
      <p:sp>
        <p:nvSpPr>
          <p:cNvPr id="26" name="Oval 25">
            <a:extLst>
              <a:ext uri="{FF2B5EF4-FFF2-40B4-BE49-F238E27FC236}">
                <a16:creationId xmlns:a16="http://schemas.microsoft.com/office/drawing/2014/main" id="{65ABA396-9FBB-865E-99ED-17E0B379E8EE}"/>
              </a:ext>
            </a:extLst>
          </p:cNvPr>
          <p:cNvSpPr/>
          <p:nvPr/>
        </p:nvSpPr>
        <p:spPr>
          <a:xfrm>
            <a:off x="4879910" y="5514712"/>
            <a:ext cx="1884784"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solidFill>
                  <a:schemeClr val="dk1"/>
                </a:solidFill>
                <a:latin typeface="Times New Roman" panose="02020603050405020304" pitchFamily="18" charset="0"/>
                <a:cs typeface="Times New Roman" panose="02020603050405020304" pitchFamily="18" charset="0"/>
              </a:rPr>
              <a:t>Stop</a:t>
            </a:r>
          </a:p>
        </p:txBody>
      </p:sp>
      <p:sp>
        <p:nvSpPr>
          <p:cNvPr id="27" name="Oval 26">
            <a:extLst>
              <a:ext uri="{FF2B5EF4-FFF2-40B4-BE49-F238E27FC236}">
                <a16:creationId xmlns:a16="http://schemas.microsoft.com/office/drawing/2014/main" id="{0A29D801-EFB4-C7D8-A412-3F5EC7D4627D}"/>
              </a:ext>
            </a:extLst>
          </p:cNvPr>
          <p:cNvSpPr/>
          <p:nvPr/>
        </p:nvSpPr>
        <p:spPr>
          <a:xfrm>
            <a:off x="4879910" y="1237174"/>
            <a:ext cx="1884784"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solidFill>
                  <a:schemeClr val="dk1"/>
                </a:solidFill>
                <a:latin typeface="Times New Roman" panose="02020603050405020304" pitchFamily="18" charset="0"/>
                <a:cs typeface="Times New Roman" panose="02020603050405020304" pitchFamily="18" charset="0"/>
              </a:rPr>
              <a:t>Start</a:t>
            </a:r>
          </a:p>
        </p:txBody>
      </p:sp>
      <p:cxnSp>
        <p:nvCxnSpPr>
          <p:cNvPr id="29" name="Straight Arrow Connector 28">
            <a:extLst>
              <a:ext uri="{FF2B5EF4-FFF2-40B4-BE49-F238E27FC236}">
                <a16:creationId xmlns:a16="http://schemas.microsoft.com/office/drawing/2014/main" id="{E9B98E12-5962-CEC7-22A5-D3ED3F4F2DBA}"/>
              </a:ext>
            </a:extLst>
          </p:cNvPr>
          <p:cNvCxnSpPr>
            <a:stCxn id="27" idx="4"/>
            <a:endCxn id="3" idx="0"/>
          </p:cNvCxnSpPr>
          <p:nvPr/>
        </p:nvCxnSpPr>
        <p:spPr>
          <a:xfrm>
            <a:off x="5822302" y="1694374"/>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A16E4EE-393A-3CB4-4A33-5A5D6447C189}"/>
              </a:ext>
            </a:extLst>
          </p:cNvPr>
          <p:cNvCxnSpPr>
            <a:stCxn id="3" idx="2"/>
            <a:endCxn id="4" idx="0"/>
          </p:cNvCxnSpPr>
          <p:nvPr/>
        </p:nvCxnSpPr>
        <p:spPr>
          <a:xfrm>
            <a:off x="5822302" y="2407297"/>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A1A4975-FBA0-A9B4-1FEE-6F39AB0D0BE4}"/>
              </a:ext>
            </a:extLst>
          </p:cNvPr>
          <p:cNvCxnSpPr>
            <a:stCxn id="4" idx="2"/>
            <a:endCxn id="5" idx="0"/>
          </p:cNvCxnSpPr>
          <p:nvPr/>
        </p:nvCxnSpPr>
        <p:spPr>
          <a:xfrm>
            <a:off x="5822302" y="3120220"/>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8D15756-73B8-8C7F-7940-76B403830C3D}"/>
              </a:ext>
            </a:extLst>
          </p:cNvPr>
          <p:cNvCxnSpPr>
            <a:stCxn id="5" idx="2"/>
            <a:endCxn id="23" idx="0"/>
          </p:cNvCxnSpPr>
          <p:nvPr/>
        </p:nvCxnSpPr>
        <p:spPr>
          <a:xfrm>
            <a:off x="5822302" y="3833143"/>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5473B34-D7AA-3CF2-D3AE-86DCEC867750}"/>
              </a:ext>
            </a:extLst>
          </p:cNvPr>
          <p:cNvCxnSpPr>
            <a:stCxn id="23" idx="2"/>
            <a:endCxn id="24" idx="0"/>
          </p:cNvCxnSpPr>
          <p:nvPr/>
        </p:nvCxnSpPr>
        <p:spPr>
          <a:xfrm>
            <a:off x="5822302" y="4546066"/>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E872F44-B05B-A256-6985-18F694AD2428}"/>
              </a:ext>
            </a:extLst>
          </p:cNvPr>
          <p:cNvCxnSpPr>
            <a:stCxn id="24" idx="2"/>
            <a:endCxn id="26" idx="0"/>
          </p:cNvCxnSpPr>
          <p:nvPr/>
        </p:nvCxnSpPr>
        <p:spPr>
          <a:xfrm>
            <a:off x="5822302" y="5258989"/>
            <a:ext cx="0" cy="255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00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p:txBody>
          <a:bodyPr>
            <a:normAutofit fontScale="85000" lnSpcReduction="20000"/>
          </a:bodyPr>
          <a:lstStyle/>
          <a:p>
            <a:pPr marL="354013" indent="-354013" algn="just">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Collect Patient Data</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Age</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Gender</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Family History of Disease</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Lifestyle Factors (e.g., smoking, alcohol consumption, exercise, diet)</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Medical History (e.g., chronic conditions, medications)</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Anthropometric Measures (e.g., BMI, waist circumference, blood pressure)</a:t>
            </a:r>
          </a:p>
          <a:p>
            <a:pPr marL="354013" indent="-354013" algn="just">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Identify Relevant Risk Factors</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Based on expert opinion, identify the risk factors most relevant to the Non-communicable disease.</a:t>
            </a:r>
          </a:p>
        </p:txBody>
      </p:sp>
    </p:spTree>
    <p:extLst>
      <p:ext uri="{BB962C8B-B14F-4D97-AF65-F5344CB8AC3E}">
        <p14:creationId xmlns:p14="http://schemas.microsoft.com/office/powerpoint/2010/main" val="82413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p:txBody>
          <a:bodyPr>
            <a:normAutofit fontScale="85000" lnSpcReduction="20000"/>
          </a:bodyPr>
          <a:lstStyle/>
          <a:p>
            <a:pPr marL="354013" indent="-354013" algn="just">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Calculate Risk Scores</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Use established scoring systems or predictive models to calculate the patient's risk score based on their relevant risk factors.</a:t>
            </a:r>
          </a:p>
          <a:p>
            <a:pPr marL="354013" indent="-354013" algn="just">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Interpret Risk Score</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Determine the patient's level of risk based on their score.</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Provide appropriate recommendations for management based on the patient's risk level (e.g., lifestyle modifications, screening tests, medication).</a:t>
            </a:r>
          </a:p>
          <a:p>
            <a:pPr marL="354013" indent="-354013" algn="just">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Re-assess Risk</a:t>
            </a:r>
          </a:p>
          <a:p>
            <a:pPr marL="646621" lvl="1"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Re-evaluate the patient's risk periodically based on changes in their risk factors or disease status.</a:t>
            </a:r>
          </a:p>
        </p:txBody>
      </p:sp>
    </p:spTree>
    <p:extLst>
      <p:ext uri="{BB962C8B-B14F-4D97-AF65-F5344CB8AC3E}">
        <p14:creationId xmlns:p14="http://schemas.microsoft.com/office/powerpoint/2010/main" val="170361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MODULES</a:t>
            </a:r>
          </a:p>
        </p:txBody>
      </p:sp>
      <p:sp>
        <p:nvSpPr>
          <p:cNvPr id="4" name="Text Placeholder 3">
            <a:extLst>
              <a:ext uri="{FF2B5EF4-FFF2-40B4-BE49-F238E27FC236}">
                <a16:creationId xmlns:a16="http://schemas.microsoft.com/office/drawing/2014/main" id="{45B68AA6-C344-9FE4-E9F0-CB1AE69B5E4A}"/>
              </a:ext>
            </a:extLst>
          </p:cNvPr>
          <p:cNvSpPr>
            <a:spLocks noGrp="1"/>
          </p:cNvSpPr>
          <p:nvPr>
            <p:ph type="body" idx="1"/>
          </p:nvPr>
        </p:nvSpPr>
        <p:spPr/>
        <p:txBody>
          <a:bodyPr>
            <a:normAutofit/>
          </a:bodyPr>
          <a:lstStyle/>
          <a:p>
            <a:r>
              <a:rPr lang="en-US" sz="2400" b="1" cap="none" dirty="0">
                <a:latin typeface="Times New Roman" panose="02020603050405020304" pitchFamily="18" charset="0"/>
                <a:cs typeface="Times New Roman" panose="02020603050405020304" pitchFamily="18" charset="0"/>
              </a:rPr>
              <a:t>Training Module</a:t>
            </a:r>
          </a:p>
        </p:txBody>
      </p:sp>
      <p:sp>
        <p:nvSpPr>
          <p:cNvPr id="5" name="Content Placeholder 4">
            <a:extLst>
              <a:ext uri="{FF2B5EF4-FFF2-40B4-BE49-F238E27FC236}">
                <a16:creationId xmlns:a16="http://schemas.microsoft.com/office/drawing/2014/main" id="{F7186FD8-08B3-3897-457C-FFE448E58F14}"/>
              </a:ext>
            </a:extLst>
          </p:cNvPr>
          <p:cNvSpPr>
            <a:spLocks noGrp="1"/>
          </p:cNvSpPr>
          <p:nvPr>
            <p:ph sz="half" idx="2"/>
          </p:nvPr>
        </p:nvSpPr>
        <p:spPr/>
        <p:txBody>
          <a:bodyPr>
            <a:normAutofit fontScale="92500" lnSpcReduction="10000"/>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pre-processing</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visualization</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normalization</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Feature Selection</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Model training</a:t>
            </a:r>
          </a:p>
        </p:txBody>
      </p:sp>
      <p:sp>
        <p:nvSpPr>
          <p:cNvPr id="6" name="Text Placeholder 5">
            <a:extLst>
              <a:ext uri="{FF2B5EF4-FFF2-40B4-BE49-F238E27FC236}">
                <a16:creationId xmlns:a16="http://schemas.microsoft.com/office/drawing/2014/main" id="{7F968EF7-CA0E-C973-BE04-F84E13E5CC01}"/>
              </a:ext>
            </a:extLst>
          </p:cNvPr>
          <p:cNvSpPr>
            <a:spLocks noGrp="1"/>
          </p:cNvSpPr>
          <p:nvPr>
            <p:ph type="body" sz="quarter" idx="3"/>
          </p:nvPr>
        </p:nvSpPr>
        <p:spPr/>
        <p:txBody>
          <a:bodyPr>
            <a:normAutofit/>
          </a:bodyPr>
          <a:lstStyle/>
          <a:p>
            <a:r>
              <a:rPr lang="en-IN" sz="2400" b="1" cap="none" dirty="0">
                <a:latin typeface="Times New Roman" panose="02020603050405020304" pitchFamily="18" charset="0"/>
                <a:cs typeface="Times New Roman" panose="02020603050405020304" pitchFamily="18" charset="0"/>
              </a:rPr>
              <a:t>Testing Module</a:t>
            </a:r>
          </a:p>
        </p:txBody>
      </p:sp>
      <p:sp>
        <p:nvSpPr>
          <p:cNvPr id="7" name="Content Placeholder 6">
            <a:extLst>
              <a:ext uri="{FF2B5EF4-FFF2-40B4-BE49-F238E27FC236}">
                <a16:creationId xmlns:a16="http://schemas.microsoft.com/office/drawing/2014/main" id="{5F56512A-43DA-E732-23AC-D9F75C4B3A66}"/>
              </a:ext>
            </a:extLst>
          </p:cNvPr>
          <p:cNvSpPr>
            <a:spLocks noGrp="1"/>
          </p:cNvSpPr>
          <p:nvPr>
            <p:ph sz="quarter" idx="4"/>
          </p:nvPr>
        </p:nvSpPr>
        <p:spPr/>
        <p:txBody>
          <a:bodyPr>
            <a:normAutofit fontScale="92500" lnSpcReduction="10000"/>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pre-processing</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visualization</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normalization</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143539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09134"/>
            <a:ext cx="10058400" cy="4542723"/>
          </a:xfrm>
        </p:spPr>
        <p:txBody>
          <a:bodyPr>
            <a:normAutofit fontScale="92500"/>
          </a:bodyPr>
          <a:lstStyle/>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Training Phase is used for train the data from dataset for carrying out the prediction which is needed.</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It basically trains the algorithm to create the correct output.</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training set should be labeled correctly, so that the prediction would be more accurate.</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80% of data from dataset is used for training.</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This phase includes 3 stages namely pre-processing, data visualization, normalization and model training.</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Data preprocessing such as removal of duplicate data, missing data imputation and normalization are performed.</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Data visualization means a graphical representation of data which is an efficient way of communicating with numerous data in a dataset.</a:t>
            </a:r>
          </a:p>
          <a:p>
            <a:pPr marL="354013" indent="-354013" algn="just">
              <a:lnSpc>
                <a:spcPct val="12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Data normalization structures the dataset and makes the outcome falls between 0 to 1.</a:t>
            </a:r>
          </a:p>
        </p:txBody>
      </p:sp>
    </p:spTree>
    <p:extLst>
      <p:ext uri="{BB962C8B-B14F-4D97-AF65-F5344CB8AC3E}">
        <p14:creationId xmlns:p14="http://schemas.microsoft.com/office/powerpoint/2010/main" val="148254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45733"/>
            <a:ext cx="10058400" cy="4427248"/>
          </a:xfrm>
        </p:spPr>
        <p:txBody>
          <a:bodyPr>
            <a:normAutofit fontScale="92500" lnSpcReduction="10000"/>
          </a:bodyPr>
          <a:lstStyle/>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important features for accurate prediction results are selected using the Modified Squirrel Search Algorithm.</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8 features selected in this approach are as follows:</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Number of times the person had been pregnant</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Glucose level in blood</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Diastolic blood pressure </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BMI </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Thickness of skinfold (mm) </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Insulin level in a period of 2 hours </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Pedigree Function (hereditary factor) </a:t>
            </a:r>
          </a:p>
          <a:p>
            <a:pPr marL="646621" lvl="1" indent="-354013" algn="just">
              <a:lnSpc>
                <a:spcPct val="12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Age of the person</a:t>
            </a:r>
          </a:p>
        </p:txBody>
      </p:sp>
    </p:spTree>
    <p:extLst>
      <p:ext uri="{BB962C8B-B14F-4D97-AF65-F5344CB8AC3E}">
        <p14:creationId xmlns:p14="http://schemas.microsoft.com/office/powerpoint/2010/main" val="3448932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EXPLANATION…</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45733"/>
            <a:ext cx="10058400" cy="4269931"/>
          </a:xfrm>
        </p:spPr>
        <p:txBody>
          <a:bodyPr>
            <a:normAutofit fontScale="92500" lnSpcReduction="20000"/>
          </a:bodyPr>
          <a:lstStyle/>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These 8 attributes should be in numeric format, which is then loaded into the algorithm and are trained to make decisions whether one reads diabetes positive or negative.</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To evaluate the performance of the model a set of observations is performed in testing phase by using some performance metric with the help of remaining 20% data from the dataset.</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observations taken from the training set are involved in the testing phase.</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model testing is also the same as that of the model training, which includes the pre-processing, data visualization, normalization, but at last prediction will be carried out.</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proposed system uses SVM Classifier for classifying the diabetes and non-diabetes sample.</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classification is based on the binary value 0 and 1.</a:t>
            </a:r>
          </a:p>
          <a:p>
            <a:pPr marL="354013" indent="-354013" algn="just">
              <a:lnSpc>
                <a:spcPct val="12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If the binary value is 0 then diabetes is negative in and the binary value is 1 then diabetes is positive.</a:t>
            </a:r>
          </a:p>
        </p:txBody>
      </p:sp>
    </p:spTree>
    <p:extLst>
      <p:ext uri="{BB962C8B-B14F-4D97-AF65-F5344CB8AC3E}">
        <p14:creationId xmlns:p14="http://schemas.microsoft.com/office/powerpoint/2010/main" val="362202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p:txBody>
          <a:bodyPr>
            <a:normAutofit/>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Healthcare Sectors</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Hospitals</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Medical Laboratories</a:t>
            </a:r>
          </a:p>
        </p:txBody>
      </p:sp>
    </p:spTree>
    <p:extLst>
      <p:ext uri="{BB962C8B-B14F-4D97-AF65-F5344CB8AC3E}">
        <p14:creationId xmlns:p14="http://schemas.microsoft.com/office/powerpoint/2010/main" val="33064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A3D1-1A36-3CFD-6254-D215155D6559}"/>
              </a:ext>
            </a:extLst>
          </p:cNvPr>
          <p:cNvSpPr>
            <a:spLocks noGrp="1"/>
          </p:cNvSpPr>
          <p:nvPr>
            <p:ph type="title"/>
          </p:nvPr>
        </p:nvSpPr>
        <p:spPr/>
        <p:txBody>
          <a:bodyPr>
            <a:normAutofit/>
          </a:bodyPr>
          <a:lstStyle/>
          <a:p>
            <a:pPr algn="ctr"/>
            <a:r>
              <a:rPr lang="en-US" sz="4400" b="1" dirty="0">
                <a:solidFill>
                  <a:srgbClr val="FF0000"/>
                </a:solidFill>
                <a:effectLst>
                  <a:outerShdw blurRad="38100" dist="38100" dir="2700000" algn="tl">
                    <a:srgbClr val="000000">
                      <a:alpha val="43137"/>
                    </a:srgbClr>
                  </a:outerShdw>
                </a:effectLst>
              </a:rPr>
              <a:t>ABSTRACT </a:t>
            </a:r>
            <a:endParaRPr lang="en-IN" sz="44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6598B80-B27C-0202-9E73-4F73E518384F}"/>
              </a:ext>
            </a:extLst>
          </p:cNvPr>
          <p:cNvSpPr>
            <a:spLocks noGrp="1"/>
          </p:cNvSpPr>
          <p:nvPr>
            <p:ph idx="1"/>
          </p:nvPr>
        </p:nvSpPr>
        <p:spPr>
          <a:xfrm>
            <a:off x="532263" y="2015732"/>
            <a:ext cx="10931856" cy="3450613"/>
          </a:xfrm>
        </p:spPr>
        <p:txBody>
          <a:bodyPr>
            <a:normAutofit fontScale="85000" lnSpcReduction="10000"/>
          </a:bodyPr>
          <a:lstStyle/>
          <a:p>
            <a:pPr marL="354013" indent="-354013" algn="just">
              <a:lnSpc>
                <a:spcPct val="15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Cyber-Physical Systems (CPS) embed computation and communication capability into its core to regulate physical processes and seamlessly mediate between the cyber and the physical world for various control and monitoring tasks.</a:t>
            </a:r>
          </a:p>
          <a:p>
            <a:pPr marL="354013" indent="-354013" algn="just">
              <a:lnSpc>
                <a:spcPct val="15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Health CPS, acts as a health monitoring system to dynamically capture, process, and analyze health sensor data through integrated Internet Of Things (IoT)-enabled cyber-physical processes.</a:t>
            </a:r>
          </a:p>
          <a:p>
            <a:pPr marL="354013" indent="-354013" algn="just">
              <a:lnSpc>
                <a:spcPct val="15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These systems can suitably support patients suffering from non-communicable diseases (NCDs) or who are at risk of suffering from those.</a:t>
            </a:r>
          </a:p>
          <a:p>
            <a:pPr marL="354013" indent="-354013" algn="just">
              <a:lnSpc>
                <a:spcPct val="15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Identifying the risk of NCDs, such as heart disease and diabetes, requires artificial intelligence (AI) techniques into the core of health CPS.</a:t>
            </a:r>
          </a:p>
          <a:p>
            <a:pPr marL="0" indent="0">
              <a:buNone/>
            </a:pPr>
            <a:endParaRPr lang="en-IN" dirty="0"/>
          </a:p>
        </p:txBody>
      </p:sp>
    </p:spTree>
    <p:extLst>
      <p:ext uri="{BB962C8B-B14F-4D97-AF65-F5344CB8AC3E}">
        <p14:creationId xmlns:p14="http://schemas.microsoft.com/office/powerpoint/2010/main" val="4034890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3802-6018-4188-464E-BB976D7D03E2}"/>
              </a:ext>
            </a:extLst>
          </p:cNvPr>
          <p:cNvSpPr>
            <a:spLocks noGrp="1"/>
          </p:cNvSpPr>
          <p:nvPr>
            <p:ph type="title"/>
          </p:nvPr>
        </p:nvSpPr>
        <p:spPr/>
        <p:txBody>
          <a:bodyPr>
            <a:normAutofit/>
          </a:bodyPr>
          <a:lstStyle/>
          <a:p>
            <a:pPr algn="ctr"/>
            <a:r>
              <a:rPr lang="en-US" sz="4400" b="1" dirty="0">
                <a:solidFill>
                  <a:srgbClr val="FF0000"/>
                </a:solidFill>
              </a:rPr>
              <a:t>SOFTWARE USED </a:t>
            </a:r>
            <a:endParaRPr lang="en-IN" sz="4400" b="1" dirty="0">
              <a:solidFill>
                <a:srgbClr val="FF0000"/>
              </a:solidFill>
            </a:endParaRPr>
          </a:p>
        </p:txBody>
      </p:sp>
      <p:sp>
        <p:nvSpPr>
          <p:cNvPr id="3" name="Content Placeholder 2">
            <a:extLst>
              <a:ext uri="{FF2B5EF4-FFF2-40B4-BE49-F238E27FC236}">
                <a16:creationId xmlns:a16="http://schemas.microsoft.com/office/drawing/2014/main" id="{5D6CEB67-8B63-8DFE-BD76-3EDD311DA5BB}"/>
              </a:ext>
            </a:extLst>
          </p:cNvPr>
          <p:cNvSpPr>
            <a:spLocks noGrp="1"/>
          </p:cNvSpPr>
          <p:nvPr>
            <p:ph idx="1"/>
          </p:nvPr>
        </p:nvSpPr>
        <p:spPr/>
        <p:txBody>
          <a:bodyPr/>
          <a:lstStyle/>
          <a:p>
            <a:r>
              <a:rPr lang="en-US" dirty="0"/>
              <a:t>MATLAB</a:t>
            </a:r>
            <a:endParaRPr lang="en-IN" dirty="0"/>
          </a:p>
        </p:txBody>
      </p:sp>
    </p:spTree>
    <p:extLst>
      <p:ext uri="{BB962C8B-B14F-4D97-AF65-F5344CB8AC3E}">
        <p14:creationId xmlns:p14="http://schemas.microsoft.com/office/powerpoint/2010/main" val="33179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294AEB-CD31-A4BE-75DA-06B42B29D764}"/>
              </a:ext>
            </a:extLst>
          </p:cNvPr>
          <p:cNvSpPr txBox="1"/>
          <p:nvPr/>
        </p:nvSpPr>
        <p:spPr>
          <a:xfrm>
            <a:off x="1542196" y="1963704"/>
            <a:ext cx="9648967"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MATLAB is a programming language and software environment used for numerical computation, data analysis, visualization, and algorithm development.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offers a wide range of tools and functions for tasks such as matrix manipulation, plotting, simulation, and machine learning. MATLAB is widely used in various fields, including mathematics, engineering, and scientific research.</a:t>
            </a:r>
          </a:p>
        </p:txBody>
      </p:sp>
    </p:spTree>
    <p:extLst>
      <p:ext uri="{BB962C8B-B14F-4D97-AF65-F5344CB8AC3E}">
        <p14:creationId xmlns:p14="http://schemas.microsoft.com/office/powerpoint/2010/main" val="162819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RESULT AND DISCUSSION</a:t>
            </a:r>
          </a:p>
        </p:txBody>
      </p:sp>
      <p:graphicFrame>
        <p:nvGraphicFramePr>
          <p:cNvPr id="10" name="Table 6">
            <a:extLst>
              <a:ext uri="{FF2B5EF4-FFF2-40B4-BE49-F238E27FC236}">
                <a16:creationId xmlns:a16="http://schemas.microsoft.com/office/drawing/2014/main" id="{DA0A99CB-1B9C-B904-38FE-CA97AF6321E9}"/>
              </a:ext>
            </a:extLst>
          </p:cNvPr>
          <p:cNvGraphicFramePr>
            <a:graphicFrameLocks/>
          </p:cNvGraphicFramePr>
          <p:nvPr/>
        </p:nvGraphicFramePr>
        <p:xfrm>
          <a:off x="955964" y="2726891"/>
          <a:ext cx="4271820" cy="2609996"/>
        </p:xfrm>
        <a:graphic>
          <a:graphicData uri="http://schemas.openxmlformats.org/drawingml/2006/table">
            <a:tbl>
              <a:tblPr firstRow="1" bandRow="1">
                <a:tableStyleId>{5C22544A-7EE6-4342-B048-85BDC9FD1C3A}</a:tableStyleId>
              </a:tblPr>
              <a:tblGrid>
                <a:gridCol w="2135910">
                  <a:extLst>
                    <a:ext uri="{9D8B030D-6E8A-4147-A177-3AD203B41FA5}">
                      <a16:colId xmlns:a16="http://schemas.microsoft.com/office/drawing/2014/main" val="1738851663"/>
                    </a:ext>
                  </a:extLst>
                </a:gridCol>
                <a:gridCol w="2135910">
                  <a:extLst>
                    <a:ext uri="{9D8B030D-6E8A-4147-A177-3AD203B41FA5}">
                      <a16:colId xmlns:a16="http://schemas.microsoft.com/office/drawing/2014/main" val="3054933288"/>
                    </a:ext>
                  </a:extLst>
                </a:gridCol>
              </a:tblGrid>
              <a:tr h="652499">
                <a:tc>
                  <a:txBody>
                    <a:bodyPr/>
                    <a:lstStyle/>
                    <a:p>
                      <a:pPr algn="ctr"/>
                      <a:r>
                        <a:rPr lang="en-US" dirty="0">
                          <a:latin typeface="Times New Roman" panose="02020603050405020304" pitchFamily="18" charset="0"/>
                          <a:cs typeface="Times New Roman" panose="02020603050405020304" pitchFamily="18" charset="0"/>
                        </a:rPr>
                        <a:t>Algorithm</a:t>
                      </a:r>
                    </a:p>
                  </a:txBody>
                  <a:tcPr anchor="ctr"/>
                </a:tc>
                <a:tc>
                  <a:txBody>
                    <a:bodyPr/>
                    <a:lstStyle/>
                    <a:p>
                      <a:pPr algn="ctr"/>
                      <a:r>
                        <a:rPr lang="en-US" dirty="0">
                          <a:latin typeface="Times New Roman" panose="02020603050405020304" pitchFamily="18" charset="0"/>
                          <a:cs typeface="Times New Roman" panose="02020603050405020304" pitchFamily="18" charset="0"/>
                        </a:rPr>
                        <a:t>Accuracy</a:t>
                      </a:r>
                    </a:p>
                  </a:txBody>
                  <a:tcPr anchor="ctr"/>
                </a:tc>
                <a:extLst>
                  <a:ext uri="{0D108BD9-81ED-4DB2-BD59-A6C34878D82A}">
                    <a16:rowId xmlns:a16="http://schemas.microsoft.com/office/drawing/2014/main" val="2946453622"/>
                  </a:ext>
                </a:extLst>
              </a:tr>
              <a:tr h="652499">
                <a:tc>
                  <a:txBody>
                    <a:bodyPr/>
                    <a:lstStyle/>
                    <a:p>
                      <a:pPr algn="ctr"/>
                      <a:r>
                        <a:rPr lang="en-US" dirty="0">
                          <a:latin typeface="Times New Roman" panose="02020603050405020304" pitchFamily="18" charset="0"/>
                          <a:cs typeface="Times New Roman" panose="02020603050405020304" pitchFamily="18" charset="0"/>
                        </a:rPr>
                        <a:t>SVM</a:t>
                      </a:r>
                    </a:p>
                  </a:txBody>
                  <a:tcPr anchor="ctr"/>
                </a:tc>
                <a:tc>
                  <a:txBody>
                    <a:bodyPr/>
                    <a:lstStyle/>
                    <a:p>
                      <a:pPr algn="ctr"/>
                      <a:r>
                        <a:rPr lang="en-US" dirty="0">
                          <a:latin typeface="Times New Roman" panose="02020603050405020304" pitchFamily="18" charset="0"/>
                          <a:cs typeface="Times New Roman" panose="02020603050405020304" pitchFamily="18" charset="0"/>
                        </a:rPr>
                        <a:t>84.79%</a:t>
                      </a:r>
                    </a:p>
                  </a:txBody>
                  <a:tcPr anchor="ctr"/>
                </a:tc>
                <a:extLst>
                  <a:ext uri="{0D108BD9-81ED-4DB2-BD59-A6C34878D82A}">
                    <a16:rowId xmlns:a16="http://schemas.microsoft.com/office/drawing/2014/main" val="1202555413"/>
                  </a:ext>
                </a:extLst>
              </a:tr>
              <a:tr h="652499">
                <a:tc>
                  <a:txBody>
                    <a:bodyPr/>
                    <a:lstStyle/>
                    <a:p>
                      <a:pPr algn="ctr"/>
                      <a:r>
                        <a:rPr lang="en-US" dirty="0">
                          <a:latin typeface="Times New Roman" panose="02020603050405020304" pitchFamily="18" charset="0"/>
                          <a:cs typeface="Times New Roman" panose="02020603050405020304" pitchFamily="18" charset="0"/>
                        </a:rPr>
                        <a:t>ANN</a:t>
                      </a:r>
                    </a:p>
                  </a:txBody>
                  <a:tcPr anchor="ctr"/>
                </a:tc>
                <a:tc>
                  <a:txBody>
                    <a:bodyPr/>
                    <a:lstStyle/>
                    <a:p>
                      <a:pPr algn="ctr"/>
                      <a:r>
                        <a:rPr lang="en-US" dirty="0">
                          <a:latin typeface="Times New Roman" panose="02020603050405020304" pitchFamily="18" charset="0"/>
                          <a:cs typeface="Times New Roman" panose="02020603050405020304" pitchFamily="18" charset="0"/>
                        </a:rPr>
                        <a:t>82.85%</a:t>
                      </a:r>
                    </a:p>
                  </a:txBody>
                  <a:tcPr anchor="ctr"/>
                </a:tc>
                <a:extLst>
                  <a:ext uri="{0D108BD9-81ED-4DB2-BD59-A6C34878D82A}">
                    <a16:rowId xmlns:a16="http://schemas.microsoft.com/office/drawing/2014/main" val="3251840719"/>
                  </a:ext>
                </a:extLst>
              </a:tr>
              <a:tr h="652499">
                <a:tc>
                  <a:txBody>
                    <a:bodyPr/>
                    <a:lstStyle/>
                    <a:p>
                      <a:pPr algn="ctr"/>
                      <a:r>
                        <a:rPr lang="en-US" dirty="0">
                          <a:latin typeface="Times New Roman" panose="02020603050405020304" pitchFamily="18" charset="0"/>
                          <a:cs typeface="Times New Roman" panose="02020603050405020304" pitchFamily="18" charset="0"/>
                        </a:rPr>
                        <a:t>Decision Tree</a:t>
                      </a:r>
                    </a:p>
                  </a:txBody>
                  <a:tcPr anchor="ctr"/>
                </a:tc>
                <a:tc>
                  <a:txBody>
                    <a:bodyPr/>
                    <a:lstStyle/>
                    <a:p>
                      <a:pPr algn="ctr"/>
                      <a:r>
                        <a:rPr lang="en-US" dirty="0">
                          <a:latin typeface="Times New Roman" panose="02020603050405020304" pitchFamily="18" charset="0"/>
                          <a:cs typeface="Times New Roman" panose="02020603050405020304" pitchFamily="18" charset="0"/>
                        </a:rPr>
                        <a:t>81.67%</a:t>
                      </a:r>
                    </a:p>
                  </a:txBody>
                  <a:tcPr anchor="ctr"/>
                </a:tc>
                <a:extLst>
                  <a:ext uri="{0D108BD9-81ED-4DB2-BD59-A6C34878D82A}">
                    <a16:rowId xmlns:a16="http://schemas.microsoft.com/office/drawing/2014/main" val="3709270811"/>
                  </a:ext>
                </a:extLst>
              </a:tr>
            </a:tbl>
          </a:graphicData>
        </a:graphic>
      </p:graphicFrame>
      <p:sp>
        <p:nvSpPr>
          <p:cNvPr id="11" name="Content Placeholder 4">
            <a:extLst>
              <a:ext uri="{FF2B5EF4-FFF2-40B4-BE49-F238E27FC236}">
                <a16:creationId xmlns:a16="http://schemas.microsoft.com/office/drawing/2014/main" id="{AA78A52E-96A3-1248-9B1C-A61FF04E56B3}"/>
              </a:ext>
            </a:extLst>
          </p:cNvPr>
          <p:cNvSpPr txBox="1">
            <a:spLocks/>
          </p:cNvSpPr>
          <p:nvPr/>
        </p:nvSpPr>
        <p:spPr>
          <a:xfrm>
            <a:off x="5527964" y="1690688"/>
            <a:ext cx="5825836" cy="4682403"/>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US">
                <a:latin typeface="Times New Roman" panose="02020603050405020304" pitchFamily="18" charset="0"/>
                <a:cs typeface="Times New Roman" panose="02020603050405020304" pitchFamily="18" charset="0"/>
              </a:rPr>
              <a:t>The Decision Tree classifier for diabetes prediction using the Pima Indian Diabetes dataset was 81.67%.</a:t>
            </a:r>
          </a:p>
          <a:p>
            <a:pPr algn="just">
              <a:lnSpc>
                <a:spcPct val="150000"/>
              </a:lnSpc>
            </a:pPr>
            <a:r>
              <a:rPr lang="en-US">
                <a:latin typeface="Times New Roman" panose="02020603050405020304" pitchFamily="18" charset="0"/>
                <a:cs typeface="Times New Roman" panose="02020603050405020304" pitchFamily="18" charset="0"/>
              </a:rPr>
              <a:t>It was outperformed by the ANN classifier with an accuracy of 82.85% for the same dataset, which is 1.18% higher than that of the decision tree classifier.</a:t>
            </a:r>
          </a:p>
          <a:p>
            <a:pPr algn="just">
              <a:lnSpc>
                <a:spcPct val="150000"/>
              </a:lnSpc>
            </a:pPr>
            <a:r>
              <a:rPr lang="en-US">
                <a:latin typeface="Times New Roman" panose="02020603050405020304" pitchFamily="18" charset="0"/>
                <a:cs typeface="Times New Roman" panose="02020603050405020304" pitchFamily="18" charset="0"/>
              </a:rPr>
              <a:t>It was outperformed by the proposed SVM classifier by obtaining 84.79% which is of 1.85% higher than the accuracy of ANN classifier and 3.12% higher than the accuracy of Decision tree classifier for the same dataset.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56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SCREENSHOTS</a:t>
            </a:r>
          </a:p>
        </p:txBody>
      </p:sp>
      <p:pic>
        <p:nvPicPr>
          <p:cNvPr id="6" name="Content Placeholder 9">
            <a:extLst>
              <a:ext uri="{FF2B5EF4-FFF2-40B4-BE49-F238E27FC236}">
                <a16:creationId xmlns:a16="http://schemas.microsoft.com/office/drawing/2014/main" id="{D7939E2A-C30B-46F5-22E0-6888D5267BCB}"/>
              </a:ext>
            </a:extLst>
          </p:cNvPr>
          <p:cNvPicPr>
            <a:picLocks noGrp="1" noChangeAspect="1"/>
          </p:cNvPicPr>
          <p:nvPr>
            <p:ph idx="1"/>
          </p:nvPr>
        </p:nvPicPr>
        <p:blipFill>
          <a:blip r:embed="rId2"/>
          <a:stretch>
            <a:fillRect/>
          </a:stretch>
        </p:blipFill>
        <p:spPr>
          <a:xfrm>
            <a:off x="2120281" y="2487101"/>
            <a:ext cx="7951438" cy="2329354"/>
          </a:xfrm>
          <a:prstGeom prst="rect">
            <a:avLst/>
          </a:prstGeom>
          <a:ln>
            <a:solidFill>
              <a:schemeClr val="accent1"/>
            </a:solidFill>
          </a:ln>
        </p:spPr>
      </p:pic>
      <p:sp>
        <p:nvSpPr>
          <p:cNvPr id="7" name="TextBox 6">
            <a:extLst>
              <a:ext uri="{FF2B5EF4-FFF2-40B4-BE49-F238E27FC236}">
                <a16:creationId xmlns:a16="http://schemas.microsoft.com/office/drawing/2014/main" id="{170CCA18-C7F3-5F09-DE53-3BC4D3269288}"/>
              </a:ext>
            </a:extLst>
          </p:cNvPr>
          <p:cNvSpPr txBox="1"/>
          <p:nvPr/>
        </p:nvSpPr>
        <p:spPr>
          <a:xfrm>
            <a:off x="4548140" y="5147187"/>
            <a:ext cx="3095719"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head rows of dataset</a:t>
            </a:r>
          </a:p>
        </p:txBody>
      </p:sp>
    </p:spTree>
    <p:extLst>
      <p:ext uri="{BB962C8B-B14F-4D97-AF65-F5344CB8AC3E}">
        <p14:creationId xmlns:p14="http://schemas.microsoft.com/office/powerpoint/2010/main" val="2907748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SCREENSHOTS…</a:t>
            </a:r>
          </a:p>
        </p:txBody>
      </p:sp>
      <p:sp>
        <p:nvSpPr>
          <p:cNvPr id="5" name="TextBox 4">
            <a:extLst>
              <a:ext uri="{FF2B5EF4-FFF2-40B4-BE49-F238E27FC236}">
                <a16:creationId xmlns:a16="http://schemas.microsoft.com/office/drawing/2014/main" id="{DABCC7C4-2F8B-94C9-C41F-27231FF83513}"/>
              </a:ext>
            </a:extLst>
          </p:cNvPr>
          <p:cNvSpPr txBox="1"/>
          <p:nvPr/>
        </p:nvSpPr>
        <p:spPr>
          <a:xfrm>
            <a:off x="4618672" y="5147187"/>
            <a:ext cx="2954656"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tail rows of dataset</a:t>
            </a:r>
          </a:p>
        </p:txBody>
      </p:sp>
      <p:pic>
        <p:nvPicPr>
          <p:cNvPr id="8" name="Content Placeholder 10">
            <a:extLst>
              <a:ext uri="{FF2B5EF4-FFF2-40B4-BE49-F238E27FC236}">
                <a16:creationId xmlns:a16="http://schemas.microsoft.com/office/drawing/2014/main" id="{2345F366-3784-FC11-CD76-655D56917FA0}"/>
              </a:ext>
            </a:extLst>
          </p:cNvPr>
          <p:cNvPicPr>
            <a:picLocks noChangeAspect="1"/>
          </p:cNvPicPr>
          <p:nvPr/>
        </p:nvPicPr>
        <p:blipFill>
          <a:blip r:embed="rId2"/>
          <a:stretch>
            <a:fillRect/>
          </a:stretch>
        </p:blipFill>
        <p:spPr>
          <a:xfrm>
            <a:off x="2111765" y="2448232"/>
            <a:ext cx="7968470" cy="2378024"/>
          </a:xfrm>
          <a:prstGeom prst="rect">
            <a:avLst/>
          </a:prstGeom>
          <a:ln>
            <a:solidFill>
              <a:schemeClr val="accent1"/>
            </a:solidFill>
          </a:ln>
        </p:spPr>
      </p:pic>
    </p:spTree>
    <p:extLst>
      <p:ext uri="{BB962C8B-B14F-4D97-AF65-F5344CB8AC3E}">
        <p14:creationId xmlns:p14="http://schemas.microsoft.com/office/powerpoint/2010/main" val="385659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SCREENSHOTS…</a:t>
            </a:r>
          </a:p>
        </p:txBody>
      </p:sp>
      <p:sp>
        <p:nvSpPr>
          <p:cNvPr id="6" name="TextBox 5">
            <a:extLst>
              <a:ext uri="{FF2B5EF4-FFF2-40B4-BE49-F238E27FC236}">
                <a16:creationId xmlns:a16="http://schemas.microsoft.com/office/drawing/2014/main" id="{F1F564E9-9672-1691-1044-02600BE52432}"/>
              </a:ext>
            </a:extLst>
          </p:cNvPr>
          <p:cNvSpPr txBox="1"/>
          <p:nvPr/>
        </p:nvSpPr>
        <p:spPr>
          <a:xfrm>
            <a:off x="3445281" y="5827148"/>
            <a:ext cx="5301451"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description of all the attributes in the dataset</a:t>
            </a:r>
          </a:p>
        </p:txBody>
      </p:sp>
      <p:pic>
        <p:nvPicPr>
          <p:cNvPr id="7" name="Content Placeholder 7">
            <a:extLst>
              <a:ext uri="{FF2B5EF4-FFF2-40B4-BE49-F238E27FC236}">
                <a16:creationId xmlns:a16="http://schemas.microsoft.com/office/drawing/2014/main" id="{D2ABC8BC-CF70-74E2-2246-EFC7B92EB4D6}"/>
              </a:ext>
            </a:extLst>
          </p:cNvPr>
          <p:cNvPicPr>
            <a:picLocks noChangeAspect="1"/>
          </p:cNvPicPr>
          <p:nvPr/>
        </p:nvPicPr>
        <p:blipFill>
          <a:blip r:embed="rId2"/>
          <a:stretch>
            <a:fillRect/>
          </a:stretch>
        </p:blipFill>
        <p:spPr>
          <a:xfrm>
            <a:off x="4060613" y="2007250"/>
            <a:ext cx="4131734" cy="3550008"/>
          </a:xfrm>
          <a:prstGeom prst="rect">
            <a:avLst/>
          </a:prstGeom>
          <a:ln>
            <a:solidFill>
              <a:schemeClr val="accent1"/>
            </a:solidFill>
          </a:ln>
        </p:spPr>
      </p:pic>
    </p:spTree>
    <p:extLst>
      <p:ext uri="{BB962C8B-B14F-4D97-AF65-F5344CB8AC3E}">
        <p14:creationId xmlns:p14="http://schemas.microsoft.com/office/powerpoint/2010/main" val="161257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Screenshots…</a:t>
            </a:r>
          </a:p>
        </p:txBody>
      </p:sp>
      <p:sp>
        <p:nvSpPr>
          <p:cNvPr id="5" name="TextBox 4">
            <a:extLst>
              <a:ext uri="{FF2B5EF4-FFF2-40B4-BE49-F238E27FC236}">
                <a16:creationId xmlns:a16="http://schemas.microsoft.com/office/drawing/2014/main" id="{58AA517C-BF30-1340-E231-2CE3C42FE60B}"/>
              </a:ext>
            </a:extLst>
          </p:cNvPr>
          <p:cNvSpPr txBox="1"/>
          <p:nvPr/>
        </p:nvSpPr>
        <p:spPr>
          <a:xfrm>
            <a:off x="8822267" y="3887354"/>
            <a:ext cx="251765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This is the visualization of all the attributes in the dataset</a:t>
            </a:r>
          </a:p>
        </p:txBody>
      </p:sp>
      <p:pic>
        <p:nvPicPr>
          <p:cNvPr id="6" name="Content Placeholder 6">
            <a:extLst>
              <a:ext uri="{FF2B5EF4-FFF2-40B4-BE49-F238E27FC236}">
                <a16:creationId xmlns:a16="http://schemas.microsoft.com/office/drawing/2014/main" id="{F1B05E4D-3CD9-6E09-9971-6FEF3FAF91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174" y="1826305"/>
            <a:ext cx="6447255" cy="4491431"/>
          </a:xfrm>
          <a:prstGeom prst="rect">
            <a:avLst/>
          </a:prstGeom>
          <a:noFill/>
          <a:ln>
            <a:noFill/>
          </a:ln>
        </p:spPr>
      </p:pic>
    </p:spTree>
    <p:extLst>
      <p:ext uri="{BB962C8B-B14F-4D97-AF65-F5344CB8AC3E}">
        <p14:creationId xmlns:p14="http://schemas.microsoft.com/office/powerpoint/2010/main" val="183773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SCREENSHOTS…</a:t>
            </a:r>
          </a:p>
        </p:txBody>
      </p:sp>
      <p:sp>
        <p:nvSpPr>
          <p:cNvPr id="3" name="TextBox 2">
            <a:extLst>
              <a:ext uri="{FF2B5EF4-FFF2-40B4-BE49-F238E27FC236}">
                <a16:creationId xmlns:a16="http://schemas.microsoft.com/office/drawing/2014/main" id="{E175D31E-3A05-816C-437B-BE4FECF698AB}"/>
              </a:ext>
            </a:extLst>
          </p:cNvPr>
          <p:cNvSpPr txBox="1"/>
          <p:nvPr/>
        </p:nvSpPr>
        <p:spPr>
          <a:xfrm>
            <a:off x="3679313" y="5819775"/>
            <a:ext cx="4833374"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heatmap of each attribute in the dataset</a:t>
            </a:r>
          </a:p>
        </p:txBody>
      </p:sp>
      <p:pic>
        <p:nvPicPr>
          <p:cNvPr id="4" name="Content Placeholder 7">
            <a:extLst>
              <a:ext uri="{FF2B5EF4-FFF2-40B4-BE49-F238E27FC236}">
                <a16:creationId xmlns:a16="http://schemas.microsoft.com/office/drawing/2014/main" id="{E5A3A1E8-4AB3-17F3-7B1F-EE9420551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8451" y="1859491"/>
            <a:ext cx="5255098" cy="3859213"/>
          </a:xfrm>
          <a:prstGeom prst="rect">
            <a:avLst/>
          </a:prstGeom>
          <a:noFill/>
          <a:ln>
            <a:noFill/>
          </a:ln>
        </p:spPr>
      </p:pic>
    </p:spTree>
    <p:extLst>
      <p:ext uri="{BB962C8B-B14F-4D97-AF65-F5344CB8AC3E}">
        <p14:creationId xmlns:p14="http://schemas.microsoft.com/office/powerpoint/2010/main" val="944739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Screenshots…</a:t>
            </a:r>
          </a:p>
        </p:txBody>
      </p:sp>
      <p:sp>
        <p:nvSpPr>
          <p:cNvPr id="5" name="TextBox 4">
            <a:extLst>
              <a:ext uri="{FF2B5EF4-FFF2-40B4-BE49-F238E27FC236}">
                <a16:creationId xmlns:a16="http://schemas.microsoft.com/office/drawing/2014/main" id="{5740866E-F7CE-EEB2-9C04-5BA913C4C9F8}"/>
              </a:ext>
            </a:extLst>
          </p:cNvPr>
          <p:cNvSpPr txBox="1"/>
          <p:nvPr/>
        </p:nvSpPr>
        <p:spPr>
          <a:xfrm>
            <a:off x="1318786" y="5923009"/>
            <a:ext cx="4525599"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results obtained from training phase</a:t>
            </a:r>
          </a:p>
        </p:txBody>
      </p:sp>
      <p:pic>
        <p:nvPicPr>
          <p:cNvPr id="6" name="Content Placeholder 8">
            <a:extLst>
              <a:ext uri="{FF2B5EF4-FFF2-40B4-BE49-F238E27FC236}">
                <a16:creationId xmlns:a16="http://schemas.microsoft.com/office/drawing/2014/main" id="{DEFC9F72-B947-6035-C7E5-DD229C1A4026}"/>
              </a:ext>
            </a:extLst>
          </p:cNvPr>
          <p:cNvPicPr>
            <a:picLocks noChangeAspect="1"/>
          </p:cNvPicPr>
          <p:nvPr/>
        </p:nvPicPr>
        <p:blipFill>
          <a:blip r:embed="rId2"/>
          <a:stretch>
            <a:fillRect/>
          </a:stretch>
        </p:blipFill>
        <p:spPr>
          <a:xfrm>
            <a:off x="964094" y="1948577"/>
            <a:ext cx="5234984" cy="3890689"/>
          </a:xfrm>
          <a:prstGeom prst="rect">
            <a:avLst/>
          </a:prstGeom>
          <a:ln>
            <a:solidFill>
              <a:schemeClr val="accent1"/>
            </a:solidFill>
          </a:ln>
        </p:spPr>
      </p:pic>
      <p:pic>
        <p:nvPicPr>
          <p:cNvPr id="7" name="Content Placeholder 9">
            <a:extLst>
              <a:ext uri="{FF2B5EF4-FFF2-40B4-BE49-F238E27FC236}">
                <a16:creationId xmlns:a16="http://schemas.microsoft.com/office/drawing/2014/main" id="{C55949FF-95DE-6D9C-6155-655A38CCFA68}"/>
              </a:ext>
            </a:extLst>
          </p:cNvPr>
          <p:cNvPicPr>
            <a:picLocks noChangeAspect="1"/>
          </p:cNvPicPr>
          <p:nvPr/>
        </p:nvPicPr>
        <p:blipFill>
          <a:blip r:embed="rId3"/>
          <a:stretch>
            <a:fillRect/>
          </a:stretch>
        </p:blipFill>
        <p:spPr>
          <a:xfrm>
            <a:off x="6423773" y="1928394"/>
            <a:ext cx="5157426" cy="3929467"/>
          </a:xfrm>
          <a:prstGeom prst="rect">
            <a:avLst/>
          </a:prstGeom>
          <a:ln>
            <a:solidFill>
              <a:schemeClr val="accent1"/>
            </a:solidFill>
          </a:ln>
        </p:spPr>
      </p:pic>
      <p:sp>
        <p:nvSpPr>
          <p:cNvPr id="8" name="TextBox 7">
            <a:extLst>
              <a:ext uri="{FF2B5EF4-FFF2-40B4-BE49-F238E27FC236}">
                <a16:creationId xmlns:a16="http://schemas.microsoft.com/office/drawing/2014/main" id="{A2355A29-BE66-3F5B-82DB-EC0F4F426714}"/>
              </a:ext>
            </a:extLst>
          </p:cNvPr>
          <p:cNvSpPr txBox="1"/>
          <p:nvPr/>
        </p:nvSpPr>
        <p:spPr>
          <a:xfrm>
            <a:off x="6790982" y="5923009"/>
            <a:ext cx="4423007"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This is the results obtained from testing phase</a:t>
            </a:r>
          </a:p>
        </p:txBody>
      </p:sp>
    </p:spTree>
    <p:extLst>
      <p:ext uri="{BB962C8B-B14F-4D97-AF65-F5344CB8AC3E}">
        <p14:creationId xmlns:p14="http://schemas.microsoft.com/office/powerpoint/2010/main" val="2274006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CONCLUSION AND FUTURE ENHANCEMENT</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45733"/>
            <a:ext cx="10058400" cy="4334933"/>
          </a:xfrm>
        </p:spPr>
        <p:txBody>
          <a:bodyPr>
            <a:normAutofit fontScale="92500" lnSpcReduction="10000"/>
          </a:bodyPr>
          <a:lstStyle/>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In this paper, we have used PIMA datasets for diabetes disease from the machine learning laboratory. All the patient’s data are trained by using SVM.</a:t>
            </a:r>
          </a:p>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choice of best value of parameters for particular kernel is critical for a given amount of data.</a:t>
            </a:r>
          </a:p>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SVM approach can be successfully used to detect a common disease with simple clinical measurements, without laboratory tests.</a:t>
            </a:r>
          </a:p>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In the proposed work, SVM with Squirrel Search is used for classification.</a:t>
            </a:r>
          </a:p>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The performance parameters such as the classification accuracy, sensitivity, and specificity of the SVM have found to be high, thus making it a good option for the classification process.</a:t>
            </a:r>
          </a:p>
          <a:p>
            <a:pPr marL="354013" indent="-354013" algn="just">
              <a:lnSpc>
                <a:spcPct val="16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In future the performance of SVM classifier can be improved by feature subset selection process.</a:t>
            </a:r>
          </a:p>
        </p:txBody>
      </p:sp>
    </p:spTree>
    <p:extLst>
      <p:ext uri="{BB962C8B-B14F-4D97-AF65-F5344CB8AC3E}">
        <p14:creationId xmlns:p14="http://schemas.microsoft.com/office/powerpoint/2010/main" val="47992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082E-697B-B1E2-4F64-D155D208044D}"/>
              </a:ext>
            </a:extLst>
          </p:cNvPr>
          <p:cNvSpPr>
            <a:spLocks noGrp="1"/>
          </p:cNvSpPr>
          <p:nvPr>
            <p:ph type="title"/>
          </p:nvPr>
        </p:nvSpPr>
        <p:spPr/>
        <p:txBody>
          <a:bodyPr>
            <a:normAutofit/>
          </a:bodyPr>
          <a:lstStyle/>
          <a:p>
            <a:pPr algn="ctr"/>
            <a:r>
              <a:rPr lang="en-US" sz="4400" b="1" dirty="0">
                <a:solidFill>
                  <a:srgbClr val="FF0000"/>
                </a:solidFill>
              </a:rPr>
              <a:t>A</a:t>
            </a:r>
            <a:r>
              <a:rPr lang="en-IN" sz="4400" b="1" dirty="0">
                <a:solidFill>
                  <a:srgbClr val="FF0000"/>
                </a:solidFill>
              </a:rPr>
              <a:t>BSTRACT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65830630-94A2-7FFC-BC94-E481949D1D48}"/>
              </a:ext>
            </a:extLst>
          </p:cNvPr>
          <p:cNvSpPr>
            <a:spLocks noGrp="1"/>
          </p:cNvSpPr>
          <p:nvPr>
            <p:ph idx="1"/>
          </p:nvPr>
        </p:nvSpPr>
        <p:spPr>
          <a:xfrm>
            <a:off x="477673" y="2015732"/>
            <a:ext cx="11120278" cy="3946529"/>
          </a:xfrm>
        </p:spPr>
        <p:txBody>
          <a:bodyPr>
            <a:normAutofit/>
          </a:bodyPr>
          <a:lstStyle/>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Recently, there has been growing interest to incorporate machine learning into CPS, which can facilitate the disease classification, detection, monitoring, and prediction of several NCDs.</a:t>
            </a:r>
          </a:p>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However, there is a shortage of visible work that focus on early-stage risk prediction of these diseases.</a:t>
            </a:r>
          </a:p>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Hence, this paper proposes a novel machine learning based health CPS framework that addresses the challenge of effectively processing the wearable IoT sensor data for early risk prediction of diabetes as an example of NCDs.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43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45733"/>
            <a:ext cx="10058400" cy="4387115"/>
          </a:xfrm>
        </p:spPr>
        <p:txBody>
          <a:bodyPr>
            <a:normAutofit fontScale="85000" lnSpcReduction="10000"/>
          </a:bodyPr>
          <a:lstStyle/>
          <a:p>
            <a:pPr marL="457200" indent="-457200" algn="just">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Alim, M.A., et al., “Robust heart disease prediction: a novel approach based on significant feature and ensemble learning model”. In 2020 3rd International Conference on Computing, Mathematics and Engineering Technologies (</a:t>
            </a:r>
            <a:r>
              <a:rPr lang="en-US" dirty="0" err="1">
                <a:solidFill>
                  <a:schemeClr val="tx1"/>
                </a:solidFill>
                <a:latin typeface="Times New Roman" panose="02020603050405020304" pitchFamily="18" charset="0"/>
                <a:cs typeface="Times New Roman" panose="02020603050405020304" pitchFamily="18" charset="0"/>
              </a:rPr>
              <a:t>iCoMET</a:t>
            </a:r>
            <a:r>
              <a:rPr lang="en-US" dirty="0">
                <a:solidFill>
                  <a:schemeClr val="tx1"/>
                </a:solidFill>
                <a:latin typeface="Times New Roman" panose="02020603050405020304" pitchFamily="18" charset="0"/>
                <a:cs typeface="Times New Roman" panose="02020603050405020304" pitchFamily="18" charset="0"/>
              </a:rPr>
              <a:t>). IEEE, (2020).</a:t>
            </a:r>
          </a:p>
          <a:p>
            <a:pPr marL="457200" indent="-457200" algn="just">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Somasundaram, T.J.P.K., “An empirical study on prediction of heart disease using classification data mining techniques”, presented at the IEEE-International Conference On Advances In Engineering, Science And Management (ICAESM -2012), (2015).</a:t>
            </a:r>
          </a:p>
          <a:p>
            <a:pPr marL="457200" indent="-457200" algn="just">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C.A. Cheng and H.W. Chiu, "An artificial neural network model for the evaluation of carotid artery stenting prognosis using a national-wide database", 2017 39th Annual International Conference of the IEEE Engineering in Medicine and Biology Society (EMBC)., Jul 2017.</a:t>
            </a:r>
          </a:p>
          <a:p>
            <a:pPr marL="457200" indent="-457200" algn="just">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R. Kannan and V. </a:t>
            </a:r>
            <a:r>
              <a:rPr lang="en-US" dirty="0" err="1">
                <a:solidFill>
                  <a:schemeClr val="tx1"/>
                </a:solidFill>
                <a:latin typeface="Times New Roman" panose="02020603050405020304" pitchFamily="18" charset="0"/>
                <a:cs typeface="Times New Roman" panose="02020603050405020304" pitchFamily="18" charset="0"/>
              </a:rPr>
              <a:t>Vasanthi</a:t>
            </a:r>
            <a:r>
              <a:rPr lang="en-US" dirty="0">
                <a:solidFill>
                  <a:schemeClr val="tx1"/>
                </a:solidFill>
                <a:latin typeface="Times New Roman" panose="02020603050405020304" pitchFamily="18" charset="0"/>
                <a:cs typeface="Times New Roman" panose="02020603050405020304" pitchFamily="18" charset="0"/>
              </a:rPr>
              <a:t>, "Machine learning algorithms with ROC curve for predicting and diagnosing the heart disease" in Soft Computing and Medical Bioinformatics., Springer Singapore, pp. 63-72, Jun 2018.</a:t>
            </a:r>
          </a:p>
          <a:p>
            <a:pPr marL="457200" indent="-457200" algn="just">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C. B. C. </a:t>
            </a:r>
            <a:r>
              <a:rPr lang="en-US" dirty="0" err="1">
                <a:solidFill>
                  <a:schemeClr val="tx1"/>
                </a:solidFill>
                <a:latin typeface="Times New Roman" panose="02020603050405020304" pitchFamily="18" charset="0"/>
                <a:cs typeface="Times New Roman" panose="02020603050405020304" pitchFamily="18" charset="0"/>
              </a:rPr>
              <a:t>Latha</a:t>
            </a:r>
            <a:r>
              <a:rPr lang="en-US" dirty="0">
                <a:solidFill>
                  <a:schemeClr val="tx1"/>
                </a:solidFill>
                <a:latin typeface="Times New Roman" panose="02020603050405020304" pitchFamily="18" charset="0"/>
                <a:cs typeface="Times New Roman" panose="02020603050405020304" pitchFamily="18" charset="0"/>
              </a:rPr>
              <a:t> and S. C. Jeeva, "Improving the accuracy of prediction of heart disease risk based on ensemble classification techniques", Informatics in Medicine Unlocked, vol. 16, pp. 100203, 2019.</a:t>
            </a:r>
          </a:p>
        </p:txBody>
      </p:sp>
    </p:spTree>
    <p:extLst>
      <p:ext uri="{BB962C8B-B14F-4D97-AF65-F5344CB8AC3E}">
        <p14:creationId xmlns:p14="http://schemas.microsoft.com/office/powerpoint/2010/main" val="159069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331-556E-9621-4B9A-EF0615774E5A}"/>
              </a:ext>
            </a:extLst>
          </p:cNvPr>
          <p:cNvSpPr>
            <a:spLocks noGrp="1"/>
          </p:cNvSpPr>
          <p:nvPr>
            <p:ph type="title"/>
          </p:nvPr>
        </p:nvSpPr>
        <p:spPr/>
        <p:txBody>
          <a:bodyPr>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95F3F4-B835-5ED0-44C9-0B6FFC5838C7}"/>
              </a:ext>
            </a:extLst>
          </p:cNvPr>
          <p:cNvSpPr>
            <a:spLocks noGrp="1"/>
          </p:cNvSpPr>
          <p:nvPr>
            <p:ph idx="1"/>
          </p:nvPr>
        </p:nvSpPr>
        <p:spPr>
          <a:xfrm>
            <a:off x="1097280" y="1845733"/>
            <a:ext cx="10058400" cy="4237825"/>
          </a:xfrm>
        </p:spPr>
        <p:txBody>
          <a:bodyPr>
            <a:normAutofit fontScale="85000" lnSpcReduction="10000"/>
          </a:bodyPr>
          <a:lstStyle/>
          <a:p>
            <a:pPr marL="457200" indent="-457200" algn="just">
              <a:buFont typeface="+mj-lt"/>
              <a:buAutoNum type="arabicParenR" startAt="6"/>
            </a:pPr>
            <a:r>
              <a:rPr lang="en-US" dirty="0">
                <a:solidFill>
                  <a:schemeClr val="tx1"/>
                </a:solidFill>
                <a:latin typeface="Times New Roman" panose="02020603050405020304" pitchFamily="18" charset="0"/>
                <a:cs typeface="Times New Roman" panose="02020603050405020304" pitchFamily="18" charset="0"/>
              </a:rPr>
              <a:t>S. Mohan, C. </a:t>
            </a:r>
            <a:r>
              <a:rPr lang="en-US" dirty="0" err="1">
                <a:solidFill>
                  <a:schemeClr val="tx1"/>
                </a:solidFill>
                <a:latin typeface="Times New Roman" panose="02020603050405020304" pitchFamily="18" charset="0"/>
                <a:cs typeface="Times New Roman" panose="02020603050405020304" pitchFamily="18" charset="0"/>
              </a:rPr>
              <a:t>Thirumalai</a:t>
            </a:r>
            <a:r>
              <a:rPr lang="en-US" dirty="0">
                <a:solidFill>
                  <a:schemeClr val="tx1"/>
                </a:solidFill>
                <a:latin typeface="Times New Roman" panose="02020603050405020304" pitchFamily="18" charset="0"/>
                <a:cs typeface="Times New Roman" panose="02020603050405020304" pitchFamily="18" charset="0"/>
              </a:rPr>
              <a:t> and G. Srivastava, "Effective heart disease prediction using hybrid machine learning techniques", IEEE Access, vol. 7, pp. 81542-81554, 2019.</a:t>
            </a:r>
          </a:p>
          <a:p>
            <a:pPr marL="457200" indent="-457200" algn="just">
              <a:buFont typeface="+mj-lt"/>
              <a:buAutoNum type="arabicParenR" startAt="6"/>
            </a:pPr>
            <a:r>
              <a:rPr lang="en-US" dirty="0">
                <a:solidFill>
                  <a:schemeClr val="tx1"/>
                </a:solidFill>
                <a:latin typeface="Times New Roman" panose="02020603050405020304" pitchFamily="18" charset="0"/>
                <a:cs typeface="Times New Roman" panose="02020603050405020304" pitchFamily="18" charset="0"/>
              </a:rPr>
              <a:t>J. Singh and R. Kaur, "Cardio vascular disease classification ensemble optimization using genetic algorithm and neural network", Indian Journal of Science and Technology, vol. 9, no. S1, Dec 2016.</a:t>
            </a:r>
          </a:p>
          <a:p>
            <a:pPr marL="457200" indent="-457200" algn="just">
              <a:buFont typeface="+mj-lt"/>
              <a:buAutoNum type="arabicParenR" startAt="6"/>
            </a:pPr>
            <a:r>
              <a:rPr lang="en-US" dirty="0">
                <a:solidFill>
                  <a:schemeClr val="tx1"/>
                </a:solidFill>
                <a:latin typeface="Times New Roman" panose="02020603050405020304" pitchFamily="18" charset="0"/>
                <a:cs typeface="Times New Roman" panose="02020603050405020304" pitchFamily="18" charset="0"/>
              </a:rPr>
              <a:t>S. </a:t>
            </a:r>
            <a:r>
              <a:rPr lang="en-US" dirty="0" err="1">
                <a:solidFill>
                  <a:schemeClr val="tx1"/>
                </a:solidFill>
                <a:latin typeface="Times New Roman" panose="02020603050405020304" pitchFamily="18" charset="0"/>
                <a:cs typeface="Times New Roman" panose="02020603050405020304" pitchFamily="18" charset="0"/>
              </a:rPr>
              <a:t>Thaiparnit</a:t>
            </a:r>
            <a:r>
              <a:rPr lang="en-US" dirty="0">
                <a:solidFill>
                  <a:schemeClr val="tx1"/>
                </a:solidFill>
                <a:latin typeface="Times New Roman" panose="02020603050405020304" pitchFamily="18" charset="0"/>
                <a:cs typeface="Times New Roman" panose="02020603050405020304" pitchFamily="18" charset="0"/>
              </a:rPr>
              <a:t>, S. </a:t>
            </a:r>
            <a:r>
              <a:rPr lang="en-US" dirty="0" err="1">
                <a:solidFill>
                  <a:schemeClr val="tx1"/>
                </a:solidFill>
                <a:latin typeface="Times New Roman" panose="02020603050405020304" pitchFamily="18" charset="0"/>
                <a:cs typeface="Times New Roman" panose="02020603050405020304" pitchFamily="18" charset="0"/>
              </a:rPr>
              <a:t>Kritsanasung</a:t>
            </a:r>
            <a:r>
              <a:rPr lang="en-US" dirty="0">
                <a:solidFill>
                  <a:schemeClr val="tx1"/>
                </a:solidFill>
                <a:latin typeface="Times New Roman" panose="02020603050405020304" pitchFamily="18" charset="0"/>
                <a:cs typeface="Times New Roman" panose="02020603050405020304" pitchFamily="18" charset="0"/>
              </a:rPr>
              <a:t> and N. </a:t>
            </a:r>
            <a:r>
              <a:rPr lang="en-US" dirty="0" err="1">
                <a:solidFill>
                  <a:schemeClr val="tx1"/>
                </a:solidFill>
                <a:latin typeface="Times New Roman" panose="02020603050405020304" pitchFamily="18" charset="0"/>
                <a:cs typeface="Times New Roman" panose="02020603050405020304" pitchFamily="18" charset="0"/>
              </a:rPr>
              <a:t>Chumuang</a:t>
            </a:r>
            <a:r>
              <a:rPr lang="en-US" dirty="0">
                <a:solidFill>
                  <a:schemeClr val="tx1"/>
                </a:solidFill>
                <a:latin typeface="Times New Roman" panose="02020603050405020304" pitchFamily="18" charset="0"/>
                <a:cs typeface="Times New Roman" panose="02020603050405020304" pitchFamily="18" charset="0"/>
              </a:rPr>
              <a:t>, "A classification for patients with heart disease based on </a:t>
            </a:r>
            <a:r>
              <a:rPr lang="en-US" dirty="0" err="1">
                <a:solidFill>
                  <a:schemeClr val="tx1"/>
                </a:solidFill>
                <a:latin typeface="Times New Roman" panose="02020603050405020304" pitchFamily="18" charset="0"/>
                <a:cs typeface="Times New Roman" panose="02020603050405020304" pitchFamily="18" charset="0"/>
              </a:rPr>
              <a:t>hoeffding</a:t>
            </a:r>
            <a:r>
              <a:rPr lang="en-US" dirty="0">
                <a:solidFill>
                  <a:schemeClr val="tx1"/>
                </a:solidFill>
                <a:latin typeface="Times New Roman" panose="02020603050405020304" pitchFamily="18" charset="0"/>
                <a:cs typeface="Times New Roman" panose="02020603050405020304" pitchFamily="18" charset="0"/>
              </a:rPr>
              <a:t> tree", 2019 16th International Joint Conference on Computer Science and Software Engineering (JCSSE), Jul 2019.</a:t>
            </a:r>
          </a:p>
          <a:p>
            <a:pPr marL="457200" indent="-457200" algn="just">
              <a:buFont typeface="+mj-lt"/>
              <a:buAutoNum type="arabicParenR" startAt="6"/>
            </a:pPr>
            <a:r>
              <a:rPr lang="en-US" dirty="0">
                <a:solidFill>
                  <a:schemeClr val="tx1"/>
                </a:solidFill>
                <a:latin typeface="Times New Roman" panose="02020603050405020304" pitchFamily="18" charset="0"/>
                <a:cs typeface="Times New Roman" panose="02020603050405020304" pitchFamily="18" charset="0"/>
              </a:rPr>
              <a:t>Ahmet Ilhan </a:t>
            </a:r>
            <a:r>
              <a:rPr lang="en-US" dirty="0" err="1">
                <a:solidFill>
                  <a:schemeClr val="tx1"/>
                </a:solidFill>
                <a:latin typeface="Times New Roman" panose="02020603050405020304" pitchFamily="18" charset="0"/>
                <a:cs typeface="Times New Roman" panose="02020603050405020304" pitchFamily="18" charset="0"/>
              </a:rPr>
              <a:t>KaanUyar</a:t>
            </a:r>
            <a:r>
              <a:rPr lang="en-US" dirty="0">
                <a:solidFill>
                  <a:schemeClr val="tx1"/>
                </a:solidFill>
                <a:latin typeface="Times New Roman" panose="02020603050405020304" pitchFamily="18" charset="0"/>
                <a:cs typeface="Times New Roman" panose="02020603050405020304" pitchFamily="18" charset="0"/>
              </a:rPr>
              <a:t>, “Diagnosis of heart disease using genetic algorithm based trained recurrent fuzzy neural networks”, 9th international conference on theory and application of soft computing, computing with words and perception, ICSCCW, Budapest, Hungary, 24-25 Aug 2017.</a:t>
            </a:r>
          </a:p>
          <a:p>
            <a:pPr marL="457200" indent="-457200" algn="just">
              <a:buFont typeface="+mj-lt"/>
              <a:buAutoNum type="arabicParenR" startAt="6"/>
            </a:pPr>
            <a:r>
              <a:rPr lang="en-US" dirty="0">
                <a:solidFill>
                  <a:schemeClr val="tx1"/>
                </a:solidFill>
                <a:latin typeface="Times New Roman" panose="02020603050405020304" pitchFamily="18" charset="0"/>
                <a:cs typeface="Times New Roman" panose="02020603050405020304" pitchFamily="18" charset="0"/>
              </a:rPr>
              <a:t>Amin, M.S., </a:t>
            </a:r>
            <a:r>
              <a:rPr lang="en-US" dirty="0" err="1">
                <a:solidFill>
                  <a:schemeClr val="tx1"/>
                </a:solidFill>
                <a:latin typeface="Times New Roman" panose="02020603050405020304" pitchFamily="18" charset="0"/>
                <a:cs typeface="Times New Roman" panose="02020603050405020304" pitchFamily="18" charset="0"/>
              </a:rPr>
              <a:t>Chiam</a:t>
            </a:r>
            <a:r>
              <a:rPr lang="en-US" dirty="0">
                <a:solidFill>
                  <a:schemeClr val="tx1"/>
                </a:solidFill>
                <a:latin typeface="Times New Roman" panose="02020603050405020304" pitchFamily="18" charset="0"/>
                <a:cs typeface="Times New Roman" panose="02020603050405020304" pitchFamily="18" charset="0"/>
              </a:rPr>
              <a:t>, Y.K., </a:t>
            </a:r>
            <a:r>
              <a:rPr lang="en-US" dirty="0" err="1">
                <a:solidFill>
                  <a:schemeClr val="tx1"/>
                </a:solidFill>
                <a:latin typeface="Times New Roman" panose="02020603050405020304" pitchFamily="18" charset="0"/>
                <a:cs typeface="Times New Roman" panose="02020603050405020304" pitchFamily="18" charset="0"/>
              </a:rPr>
              <a:t>Varathan</a:t>
            </a:r>
            <a:r>
              <a:rPr lang="en-US" dirty="0">
                <a:solidFill>
                  <a:schemeClr val="tx1"/>
                </a:solidFill>
                <a:latin typeface="Times New Roman" panose="02020603050405020304" pitchFamily="18" charset="0"/>
                <a:cs typeface="Times New Roman" panose="02020603050405020304" pitchFamily="18" charset="0"/>
              </a:rPr>
              <a:t>, K.D., “Identification of Significant features and data mining techniques in predicting heart disease”, Telematics Inf (2019), pp. 82-93.</a:t>
            </a:r>
          </a:p>
        </p:txBody>
      </p:sp>
    </p:spTree>
    <p:extLst>
      <p:ext uri="{BB962C8B-B14F-4D97-AF65-F5344CB8AC3E}">
        <p14:creationId xmlns:p14="http://schemas.microsoft.com/office/powerpoint/2010/main" val="359902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86A49-0A4A-FA50-81EB-25A913682A60}"/>
              </a:ext>
            </a:extLst>
          </p:cNvPr>
          <p:cNvSpPr>
            <a:spLocks noGrp="1"/>
          </p:cNvSpPr>
          <p:nvPr>
            <p:ph idx="1"/>
          </p:nvPr>
        </p:nvSpPr>
        <p:spPr/>
        <p:txBody>
          <a:bodyPr>
            <a:normAutofit/>
          </a:bodyPr>
          <a:lstStyle/>
          <a:p>
            <a:pPr marL="0" indent="0" algn="ctr">
              <a:buNone/>
            </a:pPr>
            <a:r>
              <a:rPr lang="en-US" sz="5400" b="1" dirty="0">
                <a:solidFill>
                  <a:srgbClr val="FF0000"/>
                </a:solidFill>
                <a:effectLst>
                  <a:outerShdw blurRad="38100" dist="38100" dir="2700000" algn="tl">
                    <a:srgbClr val="000000">
                      <a:alpha val="43137"/>
                    </a:srgbClr>
                  </a:outerShdw>
                </a:effectLst>
              </a:rPr>
              <a:t>Thank you </a:t>
            </a:r>
            <a:endParaRPr lang="en-IN" sz="5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926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C9F-734A-794A-2DFF-1AAA783B4C73}"/>
              </a:ext>
            </a:extLst>
          </p:cNvPr>
          <p:cNvSpPr>
            <a:spLocks noGrp="1"/>
          </p:cNvSpPr>
          <p:nvPr>
            <p:ph type="title"/>
          </p:nvPr>
        </p:nvSpPr>
        <p:spPr/>
        <p:txBody>
          <a:bodyPr>
            <a:normAutofit/>
          </a:bodyPr>
          <a:lstStyle/>
          <a:p>
            <a:pPr algn="ctr"/>
            <a:r>
              <a:rPr lang="en-US" sz="4400" b="1" dirty="0">
                <a:solidFill>
                  <a:srgbClr val="FF0000"/>
                </a:solidFill>
              </a:rPr>
              <a:t>OBJECTIVES </a:t>
            </a:r>
            <a:endParaRPr lang="en-IN" sz="4400" b="1" dirty="0">
              <a:solidFill>
                <a:srgbClr val="FF0000"/>
              </a:solidFill>
            </a:endParaRPr>
          </a:p>
        </p:txBody>
      </p:sp>
      <p:sp>
        <p:nvSpPr>
          <p:cNvPr id="3" name="Content Placeholder 2">
            <a:extLst>
              <a:ext uri="{FF2B5EF4-FFF2-40B4-BE49-F238E27FC236}">
                <a16:creationId xmlns:a16="http://schemas.microsoft.com/office/drawing/2014/main" id="{3CECFEED-3FDF-9AD0-65CC-CD2537A37FC2}"/>
              </a:ext>
            </a:extLst>
          </p:cNvPr>
          <p:cNvSpPr>
            <a:spLocks noGrp="1"/>
          </p:cNvSpPr>
          <p:nvPr>
            <p:ph idx="1"/>
          </p:nvPr>
        </p:nvSpPr>
        <p:spPr>
          <a:xfrm>
            <a:off x="423081" y="2015732"/>
            <a:ext cx="10631773" cy="3450613"/>
          </a:xfrm>
        </p:spPr>
        <p:txBody>
          <a:bodyPr>
            <a:normAutofit/>
          </a:bodyPr>
          <a:lstStyle/>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To predict the Non-Communicable Disease like Diabetes, in its earlier stage with temporal data modeling by utilizing a deep learning algorithm called Support Vector Machine (SVM).</a:t>
            </a:r>
          </a:p>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To help the medical practitioners learn the major causes of a NCDs and avoid it before its actual occurrence in patient.</a:t>
            </a:r>
          </a:p>
          <a:p>
            <a:pPr marL="354013" indent="-354013" algn="just">
              <a:lnSpc>
                <a:spcPct val="150000"/>
              </a:lnSpc>
              <a:buFont typeface="Wingdings" panose="05000000000000000000" pitchFamily="2" charset="2"/>
              <a:buChar char="q"/>
            </a:pPr>
            <a:r>
              <a:rPr lang="en-US" sz="1800" dirty="0">
                <a:solidFill>
                  <a:schemeClr val="tx1"/>
                </a:solidFill>
                <a:latin typeface="Times New Roman" panose="02020603050405020304" pitchFamily="18" charset="0"/>
                <a:cs typeface="Times New Roman" panose="02020603050405020304" pitchFamily="18" charset="0"/>
              </a:rPr>
              <a:t>Comparing the results obtained from the proposed model with the existing model for its performances.</a:t>
            </a:r>
          </a:p>
          <a:p>
            <a:pPr marL="0" indent="0">
              <a:buNone/>
            </a:pPr>
            <a:endParaRPr lang="en-IN" dirty="0"/>
          </a:p>
        </p:txBody>
      </p:sp>
    </p:spTree>
    <p:extLst>
      <p:ext uri="{BB962C8B-B14F-4D97-AF65-F5344CB8AC3E}">
        <p14:creationId xmlns:p14="http://schemas.microsoft.com/office/powerpoint/2010/main" val="163465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96FB-0E79-7587-741F-BB446B77F51E}"/>
              </a:ext>
            </a:extLst>
          </p:cNvPr>
          <p:cNvSpPr>
            <a:spLocks noGrp="1"/>
          </p:cNvSpPr>
          <p:nvPr>
            <p:ph type="title"/>
          </p:nvPr>
        </p:nvSpPr>
        <p:spPr/>
        <p:txBody>
          <a:bodyPr>
            <a:normAutofit/>
          </a:bodyPr>
          <a:lstStyle/>
          <a:p>
            <a:pPr algn="ctr"/>
            <a:r>
              <a:rPr lang="en-US" sz="4400" b="1" dirty="0">
                <a:solidFill>
                  <a:srgbClr val="FF0000"/>
                </a:solidFill>
              </a:rPr>
              <a:t>EXISTING SYSTEM </a:t>
            </a:r>
            <a:endParaRPr lang="en-IN" sz="4400" b="1" dirty="0">
              <a:solidFill>
                <a:srgbClr val="FF0000"/>
              </a:solidFill>
            </a:endParaRPr>
          </a:p>
        </p:txBody>
      </p:sp>
      <p:sp>
        <p:nvSpPr>
          <p:cNvPr id="3" name="Content Placeholder 2">
            <a:extLst>
              <a:ext uri="{FF2B5EF4-FFF2-40B4-BE49-F238E27FC236}">
                <a16:creationId xmlns:a16="http://schemas.microsoft.com/office/drawing/2014/main" id="{02EC9BB7-9A77-2602-CD7B-4F52A466E9AE}"/>
              </a:ext>
            </a:extLst>
          </p:cNvPr>
          <p:cNvSpPr>
            <a:spLocks noGrp="1"/>
          </p:cNvSpPr>
          <p:nvPr>
            <p:ph idx="1"/>
          </p:nvPr>
        </p:nvSpPr>
        <p:spPr/>
        <p:txBody>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recent system used a Data and Cloud-driven Framework model to predict, monitor, and control the risk of coronary heart disease in CPS context.</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This system used ANFIS fuzzy inference system to identify the different levels of risk assessment.</a:t>
            </a:r>
          </a:p>
          <a:p>
            <a:pPr marL="0" indent="0">
              <a:buNone/>
            </a:pPr>
            <a:endParaRPr lang="en-IN" dirty="0"/>
          </a:p>
        </p:txBody>
      </p:sp>
    </p:spTree>
    <p:extLst>
      <p:ext uri="{BB962C8B-B14F-4D97-AF65-F5344CB8AC3E}">
        <p14:creationId xmlns:p14="http://schemas.microsoft.com/office/powerpoint/2010/main" val="13466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C631-6D9E-7B69-85CA-1DFB07B39CD5}"/>
              </a:ext>
            </a:extLst>
          </p:cNvPr>
          <p:cNvSpPr>
            <a:spLocks noGrp="1"/>
          </p:cNvSpPr>
          <p:nvPr>
            <p:ph type="title"/>
          </p:nvPr>
        </p:nvSpPr>
        <p:spPr/>
        <p:txBody>
          <a:bodyPr>
            <a:normAutofit/>
          </a:bodyPr>
          <a:lstStyle/>
          <a:p>
            <a:pPr algn="ctr"/>
            <a:r>
              <a:rPr lang="en-US" sz="4400" b="1" dirty="0">
                <a:solidFill>
                  <a:srgbClr val="FF0000"/>
                </a:solidFill>
                <a:effectLst>
                  <a:outerShdw blurRad="38100" dist="38100" dir="2700000" algn="tl">
                    <a:srgbClr val="000000">
                      <a:alpha val="43137"/>
                    </a:srgbClr>
                  </a:outerShdw>
                </a:effectLst>
              </a:rPr>
              <a:t>INTRODUCTION </a:t>
            </a:r>
            <a:endParaRPr lang="en-IN" sz="44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CC54C3A-B353-53E1-9BF3-4747DAE9A957}"/>
              </a:ext>
            </a:extLst>
          </p:cNvPr>
          <p:cNvSpPr>
            <a:spLocks noGrp="1"/>
          </p:cNvSpPr>
          <p:nvPr>
            <p:ph idx="1"/>
          </p:nvPr>
        </p:nvSpPr>
        <p:spPr>
          <a:xfrm>
            <a:off x="655093" y="2015732"/>
            <a:ext cx="10399761" cy="3450613"/>
          </a:xfrm>
        </p:spPr>
        <p:txBody>
          <a:bodyPr>
            <a:normAutofit lnSpcReduction="10000"/>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Cyber-physical systems (CPS) promote the integration of IoT-enabled physical world with the computation-powered cyber world through seamless communication between them.</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interconnection between cyber and physical world are usually assisted by a feedback-loop control system, which enables CPS to be more adaptive to the changes in the physical world.</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processing of diverse and dynamic data sources using different Machine Learning (ML) algorithms enable the CPS to exhibit higher intelligence which supports various application domains, including smart healthcare, transportation and others.</a:t>
            </a:r>
          </a:p>
          <a:p>
            <a:pPr marL="0" indent="0">
              <a:buNone/>
            </a:pPr>
            <a:endParaRPr lang="en-IN" dirty="0"/>
          </a:p>
        </p:txBody>
      </p:sp>
    </p:spTree>
    <p:extLst>
      <p:ext uri="{BB962C8B-B14F-4D97-AF65-F5344CB8AC3E}">
        <p14:creationId xmlns:p14="http://schemas.microsoft.com/office/powerpoint/2010/main" val="197479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EE39-16E6-C7A5-BAFD-718FDB7D31AC}"/>
              </a:ext>
            </a:extLst>
          </p:cNvPr>
          <p:cNvSpPr>
            <a:spLocks noGrp="1"/>
          </p:cNvSpPr>
          <p:nvPr>
            <p:ph type="title"/>
          </p:nvPr>
        </p:nvSpPr>
        <p:spPr/>
        <p:txBody>
          <a:bodyPr>
            <a:normAutofit/>
          </a:bodyPr>
          <a:lstStyle/>
          <a:p>
            <a:pPr algn="ctr"/>
            <a:r>
              <a:rPr lang="en-US" sz="4400" b="1" dirty="0">
                <a:solidFill>
                  <a:srgbClr val="FF0000"/>
                </a:solidFill>
                <a:effectLst>
                  <a:outerShdw blurRad="38100" dist="38100" dir="2700000" algn="tl">
                    <a:srgbClr val="000000">
                      <a:alpha val="43137"/>
                    </a:srgbClr>
                  </a:outerShdw>
                </a:effectLst>
              </a:rPr>
              <a:t>PROPOSED SYSTEM </a:t>
            </a:r>
            <a:endParaRPr lang="en-IN" sz="44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AD9CD02-6A4A-FB94-2E23-86D2D7C70FF9}"/>
              </a:ext>
            </a:extLst>
          </p:cNvPr>
          <p:cNvSpPr>
            <a:spLocks noGrp="1"/>
          </p:cNvSpPr>
          <p:nvPr>
            <p:ph idx="1"/>
          </p:nvPr>
        </p:nvSpPr>
        <p:spPr/>
        <p:txBody>
          <a:bodyPr>
            <a:normAutofit fontScale="85000" lnSpcReduction="10000"/>
          </a:bodyPr>
          <a:lstStyle/>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proposed system an ML-powered HCPS system for the prediction of diabetes.</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Unlike traditional ML approach, which follows a longer training process associated with huge pre-processing, the proposed approach omits/ minimizes the pre-processing stage by introducing an epidemiological knowledge base.</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This includes the use of a verified training dataset approved by medical practitioner and rules to extract health data from raw sensor's data.</a:t>
            </a:r>
          </a:p>
          <a:p>
            <a:pPr marL="354013" indent="-354013"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For the testing phase, the proposal prescribes subsequent stages for obtaining a dynamic test dataset, which is produced from a combination of sensory and non-sensory data to fit the training data structure.</a:t>
            </a:r>
          </a:p>
          <a:p>
            <a:endParaRPr lang="en-IN" dirty="0"/>
          </a:p>
        </p:txBody>
      </p:sp>
    </p:spTree>
    <p:extLst>
      <p:ext uri="{BB962C8B-B14F-4D97-AF65-F5344CB8AC3E}">
        <p14:creationId xmlns:p14="http://schemas.microsoft.com/office/powerpoint/2010/main" val="208519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082E-697B-B1E2-4F64-D155D208044D}"/>
              </a:ext>
            </a:extLst>
          </p:cNvPr>
          <p:cNvSpPr>
            <a:spLocks noGrp="1"/>
          </p:cNvSpPr>
          <p:nvPr>
            <p:ph type="title"/>
          </p:nvPr>
        </p:nvSpPr>
        <p:spPr/>
        <p:txBody>
          <a:bodyPr>
            <a:normAutofit/>
          </a:bodyPr>
          <a:lstStyle/>
          <a:p>
            <a:pPr algn="ctr"/>
            <a:r>
              <a:rPr lang="en-IN" sz="4400" b="1" dirty="0">
                <a:solidFill>
                  <a:srgbClr val="FF0000"/>
                </a:solidFill>
                <a:effectLst>
                  <a:outerShdw blurRad="38100" dist="38100" dir="2700000" algn="tl">
                    <a:srgbClr val="000000">
                      <a:alpha val="43137"/>
                    </a:srgbClr>
                  </a:outerShdw>
                </a:effectLst>
              </a:rPr>
              <a:t>SYSTEM ARCHITECTURE</a:t>
            </a:r>
            <a:endParaRPr lang="en-US" sz="4400" b="1" dirty="0">
              <a:solidFill>
                <a:srgbClr val="FF0000"/>
              </a:solidFill>
              <a:effectLst>
                <a:outerShdw blurRad="38100" dist="38100" dir="2700000" algn="tl">
                  <a:srgbClr val="000000">
                    <a:alpha val="43137"/>
                  </a:srgbClr>
                </a:outerShdw>
              </a:effectLst>
            </a:endParaRPr>
          </a:p>
        </p:txBody>
      </p:sp>
      <p:grpSp>
        <p:nvGrpSpPr>
          <p:cNvPr id="27" name="Group 26">
            <a:extLst>
              <a:ext uri="{FF2B5EF4-FFF2-40B4-BE49-F238E27FC236}">
                <a16:creationId xmlns:a16="http://schemas.microsoft.com/office/drawing/2014/main" id="{B4C74EC9-41B0-4B11-6B9A-1EA31DCAA4CB}"/>
              </a:ext>
            </a:extLst>
          </p:cNvPr>
          <p:cNvGrpSpPr/>
          <p:nvPr/>
        </p:nvGrpSpPr>
        <p:grpSpPr>
          <a:xfrm>
            <a:off x="1608766" y="2015412"/>
            <a:ext cx="10788457" cy="3648271"/>
            <a:chOff x="165148" y="400244"/>
            <a:chExt cx="9662318" cy="6145912"/>
          </a:xfrm>
        </p:grpSpPr>
        <p:sp>
          <p:nvSpPr>
            <p:cNvPr id="28" name="Rectangle 27">
              <a:extLst>
                <a:ext uri="{FF2B5EF4-FFF2-40B4-BE49-F238E27FC236}">
                  <a16:creationId xmlns:a16="http://schemas.microsoft.com/office/drawing/2014/main" id="{1AEC7BBD-32E9-3A8A-9DC8-239A19A5F863}"/>
                </a:ext>
              </a:extLst>
            </p:cNvPr>
            <p:cNvSpPr/>
            <p:nvPr/>
          </p:nvSpPr>
          <p:spPr>
            <a:xfrm>
              <a:off x="1875973" y="3804088"/>
              <a:ext cx="3333916" cy="27420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 processing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9" name="Rectangle 28">
              <a:extLst>
                <a:ext uri="{FF2B5EF4-FFF2-40B4-BE49-F238E27FC236}">
                  <a16:creationId xmlns:a16="http://schemas.microsoft.com/office/drawing/2014/main" id="{C471B8A9-8779-2DB1-25C3-06C4EA0DEA64}"/>
                </a:ext>
              </a:extLst>
            </p:cNvPr>
            <p:cNvSpPr/>
            <p:nvPr/>
          </p:nvSpPr>
          <p:spPr>
            <a:xfrm>
              <a:off x="1743279" y="400244"/>
              <a:ext cx="3333916" cy="274206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kern="0" dirty="0">
                <a:solidFill>
                  <a:srgbClr val="FFFFFF"/>
                </a:solidFill>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 processing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30" name="Rectangle 29">
              <a:extLst>
                <a:ext uri="{FF2B5EF4-FFF2-40B4-BE49-F238E27FC236}">
                  <a16:creationId xmlns:a16="http://schemas.microsoft.com/office/drawing/2014/main" id="{9DFFA550-D925-283F-78AA-77B39306B839}"/>
                </a:ext>
              </a:extLst>
            </p:cNvPr>
            <p:cNvSpPr/>
            <p:nvPr/>
          </p:nvSpPr>
          <p:spPr>
            <a:xfrm>
              <a:off x="165148" y="1232342"/>
              <a:ext cx="1455938" cy="70133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collection</a:t>
              </a:r>
            </a:p>
          </p:txBody>
        </p:sp>
        <p:sp>
          <p:nvSpPr>
            <p:cNvPr id="31" name="Rectangle 30">
              <a:extLst>
                <a:ext uri="{FF2B5EF4-FFF2-40B4-BE49-F238E27FC236}">
                  <a16:creationId xmlns:a16="http://schemas.microsoft.com/office/drawing/2014/main" id="{B50AAD81-F110-40C5-0619-A1C32A0BBB42}"/>
                </a:ext>
              </a:extLst>
            </p:cNvPr>
            <p:cNvSpPr/>
            <p:nvPr/>
          </p:nvSpPr>
          <p:spPr>
            <a:xfrm>
              <a:off x="1828232" y="608828"/>
              <a:ext cx="1269507"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Cleaning</a:t>
              </a:r>
            </a:p>
          </p:txBody>
        </p:sp>
        <p:sp>
          <p:nvSpPr>
            <p:cNvPr id="32" name="Rectangle 31">
              <a:extLst>
                <a:ext uri="{FF2B5EF4-FFF2-40B4-BE49-F238E27FC236}">
                  <a16:creationId xmlns:a16="http://schemas.microsoft.com/office/drawing/2014/main" id="{C456B5A3-FA21-7BED-45A7-03153B7E7D72}"/>
                </a:ext>
              </a:extLst>
            </p:cNvPr>
            <p:cNvSpPr/>
            <p:nvPr/>
          </p:nvSpPr>
          <p:spPr>
            <a:xfrm>
              <a:off x="3304885" y="608828"/>
              <a:ext cx="1620441"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Feature Visualization</a:t>
              </a:r>
            </a:p>
          </p:txBody>
        </p:sp>
        <p:sp>
          <p:nvSpPr>
            <p:cNvPr id="33" name="Rectangle 32">
              <a:extLst>
                <a:ext uri="{FF2B5EF4-FFF2-40B4-BE49-F238E27FC236}">
                  <a16:creationId xmlns:a16="http://schemas.microsoft.com/office/drawing/2014/main" id="{5BE6FD40-268E-320D-CBBB-63C9B5BA0976}"/>
                </a:ext>
              </a:extLst>
            </p:cNvPr>
            <p:cNvSpPr/>
            <p:nvPr/>
          </p:nvSpPr>
          <p:spPr>
            <a:xfrm>
              <a:off x="5209889" y="607744"/>
              <a:ext cx="1565306"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Normalization</a:t>
              </a:r>
            </a:p>
          </p:txBody>
        </p:sp>
        <p:sp>
          <p:nvSpPr>
            <p:cNvPr id="34" name="Rectangle 33">
              <a:extLst>
                <a:ext uri="{FF2B5EF4-FFF2-40B4-BE49-F238E27FC236}">
                  <a16:creationId xmlns:a16="http://schemas.microsoft.com/office/drawing/2014/main" id="{47FE5773-6477-83ED-DFA5-681F0D1ADD4B}"/>
                </a:ext>
              </a:extLst>
            </p:cNvPr>
            <p:cNvSpPr/>
            <p:nvPr/>
          </p:nvSpPr>
          <p:spPr>
            <a:xfrm>
              <a:off x="6732113" y="2759326"/>
              <a:ext cx="1269507"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SVM Based Model Training</a:t>
              </a:r>
            </a:p>
          </p:txBody>
        </p:sp>
        <p:sp>
          <p:nvSpPr>
            <p:cNvPr id="35" name="Rectangle 34">
              <a:extLst>
                <a:ext uri="{FF2B5EF4-FFF2-40B4-BE49-F238E27FC236}">
                  <a16:creationId xmlns:a16="http://schemas.microsoft.com/office/drawing/2014/main" id="{E9F380A5-6D17-71AC-BAB2-CEB2023D4F03}"/>
                </a:ext>
              </a:extLst>
            </p:cNvPr>
            <p:cNvSpPr/>
            <p:nvPr/>
          </p:nvSpPr>
          <p:spPr>
            <a:xfrm>
              <a:off x="8358915" y="3247596"/>
              <a:ext cx="1468551" cy="9499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Prediction</a:t>
              </a:r>
            </a:p>
          </p:txBody>
        </p:sp>
        <p:sp>
          <p:nvSpPr>
            <p:cNvPr id="36" name="Rectangle 35">
              <a:extLst>
                <a:ext uri="{FF2B5EF4-FFF2-40B4-BE49-F238E27FC236}">
                  <a16:creationId xmlns:a16="http://schemas.microsoft.com/office/drawing/2014/main" id="{5F2C80FA-1430-1144-AEF8-576BD0311FA5}"/>
                </a:ext>
              </a:extLst>
            </p:cNvPr>
            <p:cNvSpPr/>
            <p:nvPr/>
          </p:nvSpPr>
          <p:spPr>
            <a:xfrm>
              <a:off x="212889" y="4767458"/>
              <a:ext cx="1455938" cy="70133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Input</a:t>
              </a:r>
            </a:p>
          </p:txBody>
        </p:sp>
        <p:cxnSp>
          <p:nvCxnSpPr>
            <p:cNvPr id="37" name="Straight Arrow Connector 36">
              <a:extLst>
                <a:ext uri="{FF2B5EF4-FFF2-40B4-BE49-F238E27FC236}">
                  <a16:creationId xmlns:a16="http://schemas.microsoft.com/office/drawing/2014/main" id="{5A368089-CA0A-6EC8-0ECC-88DF8D26C093}"/>
                </a:ext>
              </a:extLst>
            </p:cNvPr>
            <p:cNvCxnSpPr>
              <a:cxnSpLocks/>
              <a:endCxn id="31" idx="1"/>
            </p:cNvCxnSpPr>
            <p:nvPr/>
          </p:nvCxnSpPr>
          <p:spPr>
            <a:xfrm>
              <a:off x="1624981" y="1572055"/>
              <a:ext cx="203251" cy="0"/>
            </a:xfrm>
            <a:prstGeom prst="straightConnector1">
              <a:avLst/>
            </a:prstGeom>
            <a:noFill/>
            <a:ln w="6350" cap="flat" cmpd="sng" algn="ctr">
              <a:solidFill>
                <a:srgbClr val="4E67C8"/>
              </a:solidFill>
              <a:prstDash val="solid"/>
              <a:miter lim="800000"/>
              <a:tailEnd type="triangle"/>
            </a:ln>
            <a:effectLst/>
          </p:spPr>
        </p:cxnSp>
        <p:cxnSp>
          <p:nvCxnSpPr>
            <p:cNvPr id="38" name="Straight Arrow Connector 37">
              <a:extLst>
                <a:ext uri="{FF2B5EF4-FFF2-40B4-BE49-F238E27FC236}">
                  <a16:creationId xmlns:a16="http://schemas.microsoft.com/office/drawing/2014/main" id="{D0FB18C8-0889-B11A-0475-5E1DD3863CF3}"/>
                </a:ext>
              </a:extLst>
            </p:cNvPr>
            <p:cNvCxnSpPr>
              <a:cxnSpLocks/>
            </p:cNvCxnSpPr>
            <p:nvPr/>
          </p:nvCxnSpPr>
          <p:spPr>
            <a:xfrm>
              <a:off x="3101634" y="1570971"/>
              <a:ext cx="203251" cy="0"/>
            </a:xfrm>
            <a:prstGeom prst="straightConnector1">
              <a:avLst/>
            </a:prstGeom>
            <a:noFill/>
            <a:ln w="6350" cap="flat" cmpd="sng" algn="ctr">
              <a:solidFill>
                <a:srgbClr val="4E67C8"/>
              </a:solidFill>
              <a:prstDash val="solid"/>
              <a:miter lim="800000"/>
              <a:tailEnd type="triangle"/>
            </a:ln>
            <a:effectLst/>
          </p:spPr>
        </p:cxnSp>
        <p:cxnSp>
          <p:nvCxnSpPr>
            <p:cNvPr id="39" name="Straight Arrow Connector 38">
              <a:extLst>
                <a:ext uri="{FF2B5EF4-FFF2-40B4-BE49-F238E27FC236}">
                  <a16:creationId xmlns:a16="http://schemas.microsoft.com/office/drawing/2014/main" id="{2C7D3585-E5E6-FFC8-D5D0-6640BCC59401}"/>
                </a:ext>
              </a:extLst>
            </p:cNvPr>
            <p:cNvCxnSpPr>
              <a:cxnSpLocks/>
              <a:endCxn id="33" idx="1"/>
            </p:cNvCxnSpPr>
            <p:nvPr/>
          </p:nvCxnSpPr>
          <p:spPr>
            <a:xfrm flipV="1">
              <a:off x="4925326" y="1570971"/>
              <a:ext cx="284563" cy="12040"/>
            </a:xfrm>
            <a:prstGeom prst="straightConnector1">
              <a:avLst/>
            </a:prstGeom>
            <a:noFill/>
            <a:ln w="6350" cap="flat" cmpd="sng" algn="ctr">
              <a:solidFill>
                <a:srgbClr val="4E67C8"/>
              </a:solidFill>
              <a:prstDash val="solid"/>
              <a:miter lim="800000"/>
              <a:tailEnd type="triangle"/>
            </a:ln>
            <a:effectLst/>
          </p:spPr>
        </p:cxnSp>
        <p:cxnSp>
          <p:nvCxnSpPr>
            <p:cNvPr id="40" name="Straight Arrow Connector 39">
              <a:extLst>
                <a:ext uri="{FF2B5EF4-FFF2-40B4-BE49-F238E27FC236}">
                  <a16:creationId xmlns:a16="http://schemas.microsoft.com/office/drawing/2014/main" id="{D4DE9368-48EE-5E4B-D276-D364CC07D979}"/>
                </a:ext>
              </a:extLst>
            </p:cNvPr>
            <p:cNvCxnSpPr>
              <a:cxnSpLocks/>
            </p:cNvCxnSpPr>
            <p:nvPr/>
          </p:nvCxnSpPr>
          <p:spPr>
            <a:xfrm>
              <a:off x="6401837" y="1600135"/>
              <a:ext cx="203251" cy="0"/>
            </a:xfrm>
            <a:prstGeom prst="straightConnector1">
              <a:avLst/>
            </a:prstGeom>
            <a:noFill/>
            <a:ln w="6350" cap="flat" cmpd="sng" algn="ctr">
              <a:solidFill>
                <a:srgbClr val="4E67C8"/>
              </a:solidFill>
              <a:prstDash val="solid"/>
              <a:miter lim="800000"/>
              <a:tailEnd type="triangle"/>
            </a:ln>
            <a:effectLst/>
          </p:spPr>
        </p:cxnSp>
        <p:sp>
          <p:nvSpPr>
            <p:cNvPr id="41" name="Rectangle 40">
              <a:extLst>
                <a:ext uri="{FF2B5EF4-FFF2-40B4-BE49-F238E27FC236}">
                  <a16:creationId xmlns:a16="http://schemas.microsoft.com/office/drawing/2014/main" id="{138FD49A-5C8B-07C0-D93A-7E408D1FB7FC}"/>
                </a:ext>
              </a:extLst>
            </p:cNvPr>
            <p:cNvSpPr/>
            <p:nvPr/>
          </p:nvSpPr>
          <p:spPr>
            <a:xfrm>
              <a:off x="1948387" y="4170616"/>
              <a:ext cx="1269507"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Cleaning</a:t>
              </a:r>
            </a:p>
          </p:txBody>
        </p:sp>
        <p:sp>
          <p:nvSpPr>
            <p:cNvPr id="42" name="Rectangle 41">
              <a:extLst>
                <a:ext uri="{FF2B5EF4-FFF2-40B4-BE49-F238E27FC236}">
                  <a16:creationId xmlns:a16="http://schemas.microsoft.com/office/drawing/2014/main" id="{5747E54C-A2D1-4039-413F-F7559762D2AD}"/>
                </a:ext>
              </a:extLst>
            </p:cNvPr>
            <p:cNvSpPr/>
            <p:nvPr/>
          </p:nvSpPr>
          <p:spPr>
            <a:xfrm>
              <a:off x="3425040" y="4170616"/>
              <a:ext cx="1620441" cy="192645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Normalization</a:t>
              </a:r>
            </a:p>
          </p:txBody>
        </p:sp>
        <p:cxnSp>
          <p:nvCxnSpPr>
            <p:cNvPr id="43" name="Straight Arrow Connector 42">
              <a:extLst>
                <a:ext uri="{FF2B5EF4-FFF2-40B4-BE49-F238E27FC236}">
                  <a16:creationId xmlns:a16="http://schemas.microsoft.com/office/drawing/2014/main" id="{13D6C204-C52A-14F8-F570-6E0B30AD1E89}"/>
                </a:ext>
              </a:extLst>
            </p:cNvPr>
            <p:cNvCxnSpPr>
              <a:cxnSpLocks/>
            </p:cNvCxnSpPr>
            <p:nvPr/>
          </p:nvCxnSpPr>
          <p:spPr>
            <a:xfrm>
              <a:off x="3221789" y="5158388"/>
              <a:ext cx="203251" cy="0"/>
            </a:xfrm>
            <a:prstGeom prst="straightConnector1">
              <a:avLst/>
            </a:prstGeom>
            <a:noFill/>
            <a:ln w="6350" cap="flat" cmpd="sng" algn="ctr">
              <a:solidFill>
                <a:srgbClr val="4E67C8"/>
              </a:solidFill>
              <a:prstDash val="solid"/>
              <a:miter lim="800000"/>
              <a:tailEnd type="triangle"/>
            </a:ln>
            <a:effectLst/>
          </p:spPr>
        </p:cxnSp>
        <p:cxnSp>
          <p:nvCxnSpPr>
            <p:cNvPr id="44" name="Straight Arrow Connector 43">
              <a:extLst>
                <a:ext uri="{FF2B5EF4-FFF2-40B4-BE49-F238E27FC236}">
                  <a16:creationId xmlns:a16="http://schemas.microsoft.com/office/drawing/2014/main" id="{C419A8AC-31A7-2041-25A1-718A7776FAA2}"/>
                </a:ext>
              </a:extLst>
            </p:cNvPr>
            <p:cNvCxnSpPr>
              <a:cxnSpLocks/>
              <a:stCxn id="36" idx="3"/>
              <a:endCxn id="41" idx="1"/>
            </p:cNvCxnSpPr>
            <p:nvPr/>
          </p:nvCxnSpPr>
          <p:spPr>
            <a:xfrm>
              <a:off x="1668827" y="5118126"/>
              <a:ext cx="279560" cy="15717"/>
            </a:xfrm>
            <a:prstGeom prst="straightConnector1">
              <a:avLst/>
            </a:prstGeom>
            <a:noFill/>
            <a:ln w="6350" cap="flat" cmpd="sng" algn="ctr">
              <a:solidFill>
                <a:srgbClr val="4E67C8"/>
              </a:solidFill>
              <a:prstDash val="solid"/>
              <a:miter lim="800000"/>
              <a:tailEnd type="triangle"/>
            </a:ln>
            <a:effectLst/>
          </p:spPr>
        </p:cxnSp>
        <p:cxnSp>
          <p:nvCxnSpPr>
            <p:cNvPr id="45" name="Connector: Elbow 44">
              <a:extLst>
                <a:ext uri="{FF2B5EF4-FFF2-40B4-BE49-F238E27FC236}">
                  <a16:creationId xmlns:a16="http://schemas.microsoft.com/office/drawing/2014/main" id="{AD44683E-D39F-02D7-D110-968815FF491D}"/>
                </a:ext>
              </a:extLst>
            </p:cNvPr>
            <p:cNvCxnSpPr>
              <a:cxnSpLocks/>
              <a:stCxn id="34" idx="3"/>
              <a:endCxn id="35" idx="1"/>
            </p:cNvCxnSpPr>
            <p:nvPr/>
          </p:nvCxnSpPr>
          <p:spPr>
            <a:xfrm flipV="1">
              <a:off x="8001620" y="3722552"/>
              <a:ext cx="357295" cy="2"/>
            </a:xfrm>
            <a:prstGeom prst="bentConnector3">
              <a:avLst/>
            </a:prstGeom>
            <a:noFill/>
            <a:ln w="6350" cap="flat" cmpd="sng" algn="ctr">
              <a:solidFill>
                <a:srgbClr val="4E67C8"/>
              </a:solidFill>
              <a:prstDash val="solid"/>
              <a:miter lim="800000"/>
              <a:tailEnd type="triangle"/>
            </a:ln>
            <a:effectLst/>
          </p:spPr>
        </p:cxnSp>
        <p:cxnSp>
          <p:nvCxnSpPr>
            <p:cNvPr id="47" name="Connector: Elbow 46">
              <a:extLst>
                <a:ext uri="{FF2B5EF4-FFF2-40B4-BE49-F238E27FC236}">
                  <a16:creationId xmlns:a16="http://schemas.microsoft.com/office/drawing/2014/main" id="{7ACB5735-5895-2AA5-1CD5-FB60A4AF18C4}"/>
                </a:ext>
              </a:extLst>
            </p:cNvPr>
            <p:cNvCxnSpPr>
              <a:stCxn id="33" idx="3"/>
              <a:endCxn id="34" idx="0"/>
            </p:cNvCxnSpPr>
            <p:nvPr/>
          </p:nvCxnSpPr>
          <p:spPr>
            <a:xfrm>
              <a:off x="6775195" y="1570971"/>
              <a:ext cx="591672" cy="1188355"/>
            </a:xfrm>
            <a:prstGeom prst="bentConnector2">
              <a:avLst/>
            </a:prstGeom>
            <a:noFill/>
            <a:ln w="6350" cap="flat" cmpd="sng" algn="ctr">
              <a:solidFill>
                <a:srgbClr val="4E67C8"/>
              </a:solidFill>
              <a:prstDash val="solid"/>
              <a:miter lim="800000"/>
              <a:tailEnd type="triangle"/>
            </a:ln>
            <a:effectLst/>
          </p:spPr>
        </p:cxnSp>
        <p:cxnSp>
          <p:nvCxnSpPr>
            <p:cNvPr id="48" name="Connector: Elbow 47">
              <a:extLst>
                <a:ext uri="{FF2B5EF4-FFF2-40B4-BE49-F238E27FC236}">
                  <a16:creationId xmlns:a16="http://schemas.microsoft.com/office/drawing/2014/main" id="{FD1B0D53-5B34-1C5D-26F2-5F3096F637C6}"/>
                </a:ext>
              </a:extLst>
            </p:cNvPr>
            <p:cNvCxnSpPr>
              <a:stCxn id="42" idx="3"/>
              <a:endCxn id="34" idx="2"/>
            </p:cNvCxnSpPr>
            <p:nvPr/>
          </p:nvCxnSpPr>
          <p:spPr>
            <a:xfrm flipV="1">
              <a:off x="5045481" y="4685779"/>
              <a:ext cx="2321385" cy="448064"/>
            </a:xfrm>
            <a:prstGeom prst="bentConnector2">
              <a:avLst/>
            </a:prstGeom>
            <a:noFill/>
            <a:ln w="6350" cap="flat" cmpd="sng" algn="ctr">
              <a:solidFill>
                <a:srgbClr val="4E67C8"/>
              </a:solidFill>
              <a:prstDash val="solid"/>
              <a:miter lim="800000"/>
              <a:tailEnd type="triangle"/>
            </a:ln>
            <a:effectLst/>
          </p:spPr>
        </p:cxnSp>
        <p:sp>
          <p:nvSpPr>
            <p:cNvPr id="49" name="TextBox 48">
              <a:extLst>
                <a:ext uri="{FF2B5EF4-FFF2-40B4-BE49-F238E27FC236}">
                  <a16:creationId xmlns:a16="http://schemas.microsoft.com/office/drawing/2014/main" id="{02AB2C2A-EEFA-8756-453E-1C185E1B4856}"/>
                </a:ext>
              </a:extLst>
            </p:cNvPr>
            <p:cNvSpPr txBox="1"/>
            <p:nvPr/>
          </p:nvSpPr>
          <p:spPr>
            <a:xfrm>
              <a:off x="365206" y="3722552"/>
              <a:ext cx="1168912" cy="10888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TESTING PHASE</a:t>
              </a:r>
            </a:p>
          </p:txBody>
        </p:sp>
        <p:sp>
          <p:nvSpPr>
            <p:cNvPr id="50" name="TextBox 49">
              <a:extLst>
                <a:ext uri="{FF2B5EF4-FFF2-40B4-BE49-F238E27FC236}">
                  <a16:creationId xmlns:a16="http://schemas.microsoft.com/office/drawing/2014/main" id="{5700D898-56D5-F5E6-ED54-5AD47681AC6A}"/>
                </a:ext>
              </a:extLst>
            </p:cNvPr>
            <p:cNvSpPr txBox="1"/>
            <p:nvPr/>
          </p:nvSpPr>
          <p:spPr>
            <a:xfrm>
              <a:off x="367223" y="2267463"/>
              <a:ext cx="1168911" cy="10888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TRAINING PHASE</a:t>
              </a:r>
            </a:p>
          </p:txBody>
        </p:sp>
      </p:grpSp>
    </p:spTree>
    <p:extLst>
      <p:ext uri="{BB962C8B-B14F-4D97-AF65-F5344CB8AC3E}">
        <p14:creationId xmlns:p14="http://schemas.microsoft.com/office/powerpoint/2010/main" val="34087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09B5-B3F0-D376-F34F-337574BDD672}"/>
              </a:ext>
            </a:extLst>
          </p:cNvPr>
          <p:cNvSpPr>
            <a:spLocks noGrp="1"/>
          </p:cNvSpPr>
          <p:nvPr>
            <p:ph type="title"/>
          </p:nvPr>
        </p:nvSpPr>
        <p:spPr>
          <a:xfrm>
            <a:off x="1534696" y="177423"/>
            <a:ext cx="9520158" cy="865950"/>
          </a:xfrm>
        </p:spPr>
        <p:txBody>
          <a:bodyPr>
            <a:normAutofit/>
          </a:bodyPr>
          <a:lstStyle/>
          <a:p>
            <a:pPr algn="ctr"/>
            <a:r>
              <a:rPr lang="en-US" sz="4400" b="1" dirty="0">
                <a:solidFill>
                  <a:srgbClr val="FF0000"/>
                </a:solidFill>
              </a:rPr>
              <a:t>BLOCK DIAGRAM </a:t>
            </a:r>
            <a:endParaRPr lang="en-IN" sz="4400" b="1" dirty="0">
              <a:solidFill>
                <a:srgbClr val="FF0000"/>
              </a:solidFill>
            </a:endParaRPr>
          </a:p>
        </p:txBody>
      </p:sp>
      <p:grpSp>
        <p:nvGrpSpPr>
          <p:cNvPr id="21" name="Group 20">
            <a:extLst>
              <a:ext uri="{FF2B5EF4-FFF2-40B4-BE49-F238E27FC236}">
                <a16:creationId xmlns:a16="http://schemas.microsoft.com/office/drawing/2014/main" id="{DF4A216F-424D-C743-DF47-221FEB34D63D}"/>
              </a:ext>
            </a:extLst>
          </p:cNvPr>
          <p:cNvGrpSpPr/>
          <p:nvPr/>
        </p:nvGrpSpPr>
        <p:grpSpPr>
          <a:xfrm>
            <a:off x="1351129" y="1255595"/>
            <a:ext cx="7792870" cy="4026089"/>
            <a:chOff x="6326006" y="-11789"/>
            <a:chExt cx="2962048" cy="6725106"/>
          </a:xfrm>
        </p:grpSpPr>
        <p:sp>
          <p:nvSpPr>
            <p:cNvPr id="22" name="Rectangle: Rounded Corners 21">
              <a:extLst>
                <a:ext uri="{FF2B5EF4-FFF2-40B4-BE49-F238E27FC236}">
                  <a16:creationId xmlns:a16="http://schemas.microsoft.com/office/drawing/2014/main" id="{9B84F8D9-3AAA-7B00-29EA-9A065E18C08D}"/>
                </a:ext>
              </a:extLst>
            </p:cNvPr>
            <p:cNvSpPr/>
            <p:nvPr/>
          </p:nvSpPr>
          <p:spPr>
            <a:xfrm>
              <a:off x="7429756" y="858366"/>
              <a:ext cx="1858298" cy="530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Dataset</a:t>
              </a:r>
            </a:p>
          </p:txBody>
        </p:sp>
        <p:sp>
          <p:nvSpPr>
            <p:cNvPr id="23" name="Rectangle: Rounded Corners 22">
              <a:extLst>
                <a:ext uri="{FF2B5EF4-FFF2-40B4-BE49-F238E27FC236}">
                  <a16:creationId xmlns:a16="http://schemas.microsoft.com/office/drawing/2014/main" id="{423BF06D-5C30-8950-A7A3-2C9409352602}"/>
                </a:ext>
              </a:extLst>
            </p:cNvPr>
            <p:cNvSpPr/>
            <p:nvPr/>
          </p:nvSpPr>
          <p:spPr>
            <a:xfrm>
              <a:off x="7429756" y="1772063"/>
              <a:ext cx="1858298" cy="3421624"/>
            </a:xfrm>
            <a:prstGeom prst="roundRect">
              <a:avLst>
                <a:gd name="adj" fmla="val 878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71AA09E7-E91D-FAE6-1CE9-3F410A87887F}"/>
                </a:ext>
              </a:extLst>
            </p:cNvPr>
            <p:cNvSpPr/>
            <p:nvPr/>
          </p:nvSpPr>
          <p:spPr>
            <a:xfrm>
              <a:off x="7547743" y="2324558"/>
              <a:ext cx="1622324" cy="5684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Sort instance by Feature Importance</a:t>
              </a:r>
            </a:p>
          </p:txBody>
        </p:sp>
        <p:sp>
          <p:nvSpPr>
            <p:cNvPr id="25" name="Rectangle: Rounded Corners 24">
              <a:extLst>
                <a:ext uri="{FF2B5EF4-FFF2-40B4-BE49-F238E27FC236}">
                  <a16:creationId xmlns:a16="http://schemas.microsoft.com/office/drawing/2014/main" id="{89A74666-364C-B275-C29A-055B5EC22053}"/>
                </a:ext>
              </a:extLst>
            </p:cNvPr>
            <p:cNvSpPr/>
            <p:nvPr/>
          </p:nvSpPr>
          <p:spPr>
            <a:xfrm>
              <a:off x="7547743" y="3069223"/>
              <a:ext cx="1622324" cy="530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Remove Duplicates</a:t>
              </a:r>
            </a:p>
          </p:txBody>
        </p:sp>
        <p:sp>
          <p:nvSpPr>
            <p:cNvPr id="26" name="Rectangle: Rounded Corners 25">
              <a:extLst>
                <a:ext uri="{FF2B5EF4-FFF2-40B4-BE49-F238E27FC236}">
                  <a16:creationId xmlns:a16="http://schemas.microsoft.com/office/drawing/2014/main" id="{2393C0DA-08E9-9244-5B7B-F145AA6785EE}"/>
                </a:ext>
              </a:extLst>
            </p:cNvPr>
            <p:cNvSpPr/>
            <p:nvPr/>
          </p:nvSpPr>
          <p:spPr>
            <a:xfrm>
              <a:off x="7547743" y="3777377"/>
              <a:ext cx="1622324" cy="530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Missing Data Imputation</a:t>
              </a:r>
            </a:p>
          </p:txBody>
        </p:sp>
        <p:sp>
          <p:nvSpPr>
            <p:cNvPr id="27" name="Rectangle: Rounded Corners 26">
              <a:extLst>
                <a:ext uri="{FF2B5EF4-FFF2-40B4-BE49-F238E27FC236}">
                  <a16:creationId xmlns:a16="http://schemas.microsoft.com/office/drawing/2014/main" id="{045E320B-616A-7A59-008D-E2CF32931D54}"/>
                </a:ext>
              </a:extLst>
            </p:cNvPr>
            <p:cNvSpPr/>
            <p:nvPr/>
          </p:nvSpPr>
          <p:spPr>
            <a:xfrm>
              <a:off x="7547743" y="4485534"/>
              <a:ext cx="1622324" cy="530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Normalization</a:t>
              </a:r>
            </a:p>
          </p:txBody>
        </p:sp>
        <p:sp>
          <p:nvSpPr>
            <p:cNvPr id="28" name="TextBox 27">
              <a:extLst>
                <a:ext uri="{FF2B5EF4-FFF2-40B4-BE49-F238E27FC236}">
                  <a16:creationId xmlns:a16="http://schemas.microsoft.com/office/drawing/2014/main" id="{0ACE6EC4-73EF-A3F5-5F49-C8F5574BEB46}"/>
                </a:ext>
              </a:extLst>
            </p:cNvPr>
            <p:cNvSpPr txBox="1"/>
            <p:nvPr/>
          </p:nvSpPr>
          <p:spPr>
            <a:xfrm>
              <a:off x="8023724" y="1744685"/>
              <a:ext cx="670363" cy="51533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Preprocessing</a:t>
              </a:r>
            </a:p>
          </p:txBody>
        </p:sp>
        <p:sp>
          <p:nvSpPr>
            <p:cNvPr id="29" name="Rectangle: Rounded Corners 28">
              <a:extLst>
                <a:ext uri="{FF2B5EF4-FFF2-40B4-BE49-F238E27FC236}">
                  <a16:creationId xmlns:a16="http://schemas.microsoft.com/office/drawing/2014/main" id="{FD5C7B11-876C-F152-1BCC-3B5847D3C873}"/>
                </a:ext>
              </a:extLst>
            </p:cNvPr>
            <p:cNvSpPr/>
            <p:nvPr/>
          </p:nvSpPr>
          <p:spPr>
            <a:xfrm>
              <a:off x="7429756" y="-11789"/>
              <a:ext cx="1858298" cy="5309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Training Phase</a:t>
              </a:r>
            </a:p>
          </p:txBody>
        </p:sp>
        <p:sp>
          <p:nvSpPr>
            <p:cNvPr id="30" name="Rectangle: Rounded Corners 29">
              <a:extLst>
                <a:ext uri="{FF2B5EF4-FFF2-40B4-BE49-F238E27FC236}">
                  <a16:creationId xmlns:a16="http://schemas.microsoft.com/office/drawing/2014/main" id="{1556CCD0-2838-95DA-B2AE-7825C12B6244}"/>
                </a:ext>
              </a:extLst>
            </p:cNvPr>
            <p:cNvSpPr/>
            <p:nvPr/>
          </p:nvSpPr>
          <p:spPr>
            <a:xfrm>
              <a:off x="7429756" y="5371377"/>
              <a:ext cx="1858298" cy="5497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SVM Classification</a:t>
              </a:r>
            </a:p>
          </p:txBody>
        </p:sp>
        <p:sp>
          <p:nvSpPr>
            <p:cNvPr id="31" name="Rectangle: Rounded Corners 30">
              <a:extLst>
                <a:ext uri="{FF2B5EF4-FFF2-40B4-BE49-F238E27FC236}">
                  <a16:creationId xmlns:a16="http://schemas.microsoft.com/office/drawing/2014/main" id="{456EFB95-B082-F01A-385E-69FFCE2C2308}"/>
                </a:ext>
              </a:extLst>
            </p:cNvPr>
            <p:cNvSpPr/>
            <p:nvPr/>
          </p:nvSpPr>
          <p:spPr>
            <a:xfrm>
              <a:off x="6326006" y="3217404"/>
              <a:ext cx="756552" cy="5309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ea typeface="Tahoma" panose="020B0604030504040204" pitchFamily="34" charset="0"/>
                  <a:cs typeface="Times New Roman" panose="02020603050405020304" pitchFamily="18" charset="0"/>
                </a:rPr>
                <a:t>Test Data</a:t>
              </a:r>
            </a:p>
          </p:txBody>
        </p:sp>
        <p:cxnSp>
          <p:nvCxnSpPr>
            <p:cNvPr id="32" name="Straight Arrow Connector 31">
              <a:extLst>
                <a:ext uri="{FF2B5EF4-FFF2-40B4-BE49-F238E27FC236}">
                  <a16:creationId xmlns:a16="http://schemas.microsoft.com/office/drawing/2014/main" id="{40354551-6F0E-F142-D42B-EAD093E37EEE}"/>
                </a:ext>
              </a:extLst>
            </p:cNvPr>
            <p:cNvCxnSpPr>
              <a:cxnSpLocks/>
              <a:stCxn id="29" idx="2"/>
              <a:endCxn id="22" idx="0"/>
            </p:cNvCxnSpPr>
            <p:nvPr/>
          </p:nvCxnSpPr>
          <p:spPr>
            <a:xfrm>
              <a:off x="8358905" y="519153"/>
              <a:ext cx="0" cy="339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E171A8-6B35-0DCF-F733-A6760D69951B}"/>
                </a:ext>
              </a:extLst>
            </p:cNvPr>
            <p:cNvCxnSpPr>
              <a:cxnSpLocks/>
              <a:stCxn id="22" idx="2"/>
              <a:endCxn id="23" idx="0"/>
            </p:cNvCxnSpPr>
            <p:nvPr/>
          </p:nvCxnSpPr>
          <p:spPr>
            <a:xfrm>
              <a:off x="8358905" y="1389309"/>
              <a:ext cx="0" cy="382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05BA40E-9BBC-4B4D-9A60-2CCB031CBFA2}"/>
                </a:ext>
              </a:extLst>
            </p:cNvPr>
            <p:cNvCxnSpPr>
              <a:cxnSpLocks/>
              <a:stCxn id="23" idx="2"/>
              <a:endCxn id="30" idx="0"/>
            </p:cNvCxnSpPr>
            <p:nvPr/>
          </p:nvCxnSpPr>
          <p:spPr>
            <a:xfrm>
              <a:off x="8358905" y="5193687"/>
              <a:ext cx="0" cy="177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B97D8-6EDB-A1B3-F1E4-2B83E78DBF6E}"/>
                </a:ext>
              </a:extLst>
            </p:cNvPr>
            <p:cNvCxnSpPr>
              <a:cxnSpLocks/>
              <a:stCxn id="30" idx="2"/>
            </p:cNvCxnSpPr>
            <p:nvPr/>
          </p:nvCxnSpPr>
          <p:spPr>
            <a:xfrm>
              <a:off x="8358905" y="5921122"/>
              <a:ext cx="0" cy="27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8C09E39-FA11-BA7C-EF7D-4BDFC53D98D2}"/>
                </a:ext>
              </a:extLst>
            </p:cNvPr>
            <p:cNvSpPr txBox="1"/>
            <p:nvPr/>
          </p:nvSpPr>
          <p:spPr>
            <a:xfrm>
              <a:off x="7889682" y="6197983"/>
              <a:ext cx="938444" cy="51533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NCD risk Prediction</a:t>
              </a:r>
            </a:p>
          </p:txBody>
        </p:sp>
        <p:cxnSp>
          <p:nvCxnSpPr>
            <p:cNvPr id="37" name="Straight Arrow Connector 36">
              <a:extLst>
                <a:ext uri="{FF2B5EF4-FFF2-40B4-BE49-F238E27FC236}">
                  <a16:creationId xmlns:a16="http://schemas.microsoft.com/office/drawing/2014/main" id="{76580C2D-1407-3439-F3BB-725C78ABDE46}"/>
                </a:ext>
              </a:extLst>
            </p:cNvPr>
            <p:cNvCxnSpPr>
              <a:cxnSpLocks/>
              <a:stCxn id="31" idx="3"/>
              <a:endCxn id="23" idx="1"/>
            </p:cNvCxnSpPr>
            <p:nvPr/>
          </p:nvCxnSpPr>
          <p:spPr>
            <a:xfrm>
              <a:off x="7082558" y="3482875"/>
              <a:ext cx="3471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8732545"/>
      </p:ext>
    </p:extLst>
  </p:cSld>
  <p:clrMapOvr>
    <a:masterClrMapping/>
  </p:clrMapOvr>
</p:sld>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74</TotalTime>
  <Words>2082</Words>
  <Application>Microsoft Office PowerPoint</Application>
  <PresentationFormat>Widescreen</PresentationFormat>
  <Paragraphs>192</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Palatino Linotype</vt:lpstr>
      <vt:lpstr>Times New Roman</vt:lpstr>
      <vt:lpstr>Wingdings</vt:lpstr>
      <vt:lpstr>Gallery</vt:lpstr>
      <vt:lpstr>Diabetes Prediction Using Machine Learning based SVM Classifier</vt:lpstr>
      <vt:lpstr>ABSTRACT </vt:lpstr>
      <vt:lpstr>ABSTRACT </vt:lpstr>
      <vt:lpstr>OBJECTIVES </vt:lpstr>
      <vt:lpstr>EXISTING SYSTEM </vt:lpstr>
      <vt:lpstr>INTRODUCTION </vt:lpstr>
      <vt:lpstr>PROPOSED SYSTEM </vt:lpstr>
      <vt:lpstr>SYSTEM ARCHITECTURE</vt:lpstr>
      <vt:lpstr>BLOCK DIAGRAM </vt:lpstr>
      <vt:lpstr>WORKING PRINCIPLE </vt:lpstr>
      <vt:lpstr>WORKING PRINCIPLE </vt:lpstr>
      <vt:lpstr>FLOWCHART</vt:lpstr>
      <vt:lpstr>EXPLANATION</vt:lpstr>
      <vt:lpstr>EXPLANATION…</vt:lpstr>
      <vt:lpstr>MODULES</vt:lpstr>
      <vt:lpstr>MODULE EXPLANATION</vt:lpstr>
      <vt:lpstr>MODULE EXPLANATION…</vt:lpstr>
      <vt:lpstr>MODULE EXPLANATION…</vt:lpstr>
      <vt:lpstr>APPLICATIONS</vt:lpstr>
      <vt:lpstr>SOFTWARE USED </vt:lpstr>
      <vt:lpstr>PowerPoint Presentation</vt:lpstr>
      <vt:lpstr>RESULT AND DISCUSSION</vt:lpstr>
      <vt:lpstr>SCREENSHOTS</vt:lpstr>
      <vt:lpstr>SCREENSHOTS…</vt:lpstr>
      <vt:lpstr>SCREENSHOTS…</vt:lpstr>
      <vt:lpstr>Screenshots…</vt:lpstr>
      <vt:lpstr>SCREENSHOTS…</vt:lpstr>
      <vt:lpstr>Screenshots…</vt:lpstr>
      <vt:lpstr>CONCLUSION AND FUTURE ENHANCEMENT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Image Enhancement using Discrete Cosine Transform</dc:title>
  <dc:creator>Asha</dc:creator>
  <cp:lastModifiedBy>welcome</cp:lastModifiedBy>
  <cp:revision>42</cp:revision>
  <dcterms:created xsi:type="dcterms:W3CDTF">2023-04-01T17:19:45Z</dcterms:created>
  <dcterms:modified xsi:type="dcterms:W3CDTF">2023-05-22T04:11:44Z</dcterms:modified>
</cp:coreProperties>
</file>