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2" r:id="rId3"/>
    <p:sldId id="259" r:id="rId4"/>
    <p:sldId id="269" r:id="rId5"/>
    <p:sldId id="264" r:id="rId6"/>
    <p:sldId id="266" r:id="rId7"/>
    <p:sldId id="270" r:id="rId8"/>
    <p:sldId id="260" r:id="rId9"/>
    <p:sldId id="291" r:id="rId10"/>
    <p:sldId id="290" r:id="rId11"/>
    <p:sldId id="271" r:id="rId12"/>
    <p:sldId id="272" r:id="rId13"/>
    <p:sldId id="287" r:id="rId14"/>
    <p:sldId id="288"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61" r:id="rId29"/>
    <p:sldId id="289" r:id="rId30"/>
    <p:sldId id="262" r:id="rId31"/>
    <p:sldId id="263" r:id="rId32"/>
    <p:sldId id="267" r:id="rId33"/>
    <p:sldId id="268" r:id="rId34"/>
    <p:sldId id="2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70" autoAdjust="0"/>
    <p:restoredTop sz="94660"/>
  </p:normalViewPr>
  <p:slideViewPr>
    <p:cSldViewPr snapToGrid="0">
      <p:cViewPr varScale="1">
        <p:scale>
          <a:sx n="74" d="100"/>
          <a:sy n="74" d="100"/>
        </p:scale>
        <p:origin x="3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t>‹#›</a:t>
            </a:fld>
            <a:endParaRPr lang="en-US"/>
          </a:p>
        </p:txBody>
      </p:sp>
    </p:spTree>
    <p:extLst>
      <p:ext uri="{BB962C8B-B14F-4D97-AF65-F5344CB8AC3E}">
        <p14:creationId xmlns:p14="http://schemas.microsoft.com/office/powerpoint/2010/main" val="15235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3D3C11-8D6A-4A5E-A65F-B60B0C0BD516}" type="datetime1">
              <a:rPr lang="en-IN" smtClean="0"/>
              <a:t>20-10-2022</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65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F13869-5C46-445F-8085-2E923E2D599C}" type="datetime1">
              <a:rPr lang="en-IN" smtClean="0"/>
              <a:t>20-10-2022</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76123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9833335-9A8E-48A9-A91D-7E4040169785}" type="datetime1">
              <a:rPr lang="en-IN" smtClean="0"/>
              <a:t>20-10-2022</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7696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7E1CD-1417-48A0-8479-8AC022749A8C}" type="datetime1">
              <a:rPr lang="en-IN" smtClean="0"/>
              <a:t>20-10-2022</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53361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CCA9F-CE8B-4912-8BFD-B17889EA49A8}" type="datetime1">
              <a:rPr lang="en-IN" smtClean="0"/>
              <a:t>20-10-2022</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51224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074CF5-D2DA-44A9-96F3-5EBB82F3E142}" type="datetime1">
              <a:rPr lang="en-IN" smtClean="0"/>
              <a:t>20-10-2022</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28890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FC77F-65A3-4E33-995E-200854F402D9}" type="datetime1">
              <a:rPr lang="en-IN" smtClean="0"/>
              <a:t>20-10-2022</a:t>
            </a:fld>
            <a:endParaRPr lang="en-IN"/>
          </a:p>
        </p:txBody>
      </p:sp>
      <p:sp>
        <p:nvSpPr>
          <p:cNvPr id="8" name="Footer Placeholder 7"/>
          <p:cNvSpPr>
            <a:spLocks noGrp="1"/>
          </p:cNvSpPr>
          <p:nvPr>
            <p:ph type="ftr" sz="quarter" idx="11"/>
          </p:nvPr>
        </p:nvSpPr>
        <p:spPr/>
        <p:txBody>
          <a:bodyPr/>
          <a:lstStyle/>
          <a:p>
            <a:r>
              <a:rPr lang="en-US" dirty="0"/>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54218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AB53BF-8822-4DF9-B698-3877D522EDED}" type="datetime1">
              <a:rPr lang="en-IN" smtClean="0"/>
              <a:t>20-10-2022</a:t>
            </a:fld>
            <a:endParaRPr lang="en-IN"/>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747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1582-BA95-464A-BC50-DE90194A526F}" type="datetime1">
              <a:rPr lang="en-IN" smtClean="0"/>
              <a:t>20-10-2022</a:t>
            </a:fld>
            <a:endParaRPr lang="en-IN"/>
          </a:p>
        </p:txBody>
      </p:sp>
      <p:sp>
        <p:nvSpPr>
          <p:cNvPr id="3" name="Footer Placeholder 2"/>
          <p:cNvSpPr>
            <a:spLocks noGrp="1"/>
          </p:cNvSpPr>
          <p:nvPr>
            <p:ph type="ftr" sz="quarter" idx="11"/>
          </p:nvPr>
        </p:nvSpPr>
        <p:spPr/>
        <p:txBody>
          <a:bodyPr/>
          <a:lstStyle/>
          <a:p>
            <a:r>
              <a:rPr lang="en-US" dirty="0"/>
              <a:t>AmalJyothi College of Engineering Kanjirappally</a:t>
            </a:r>
            <a:endParaRPr lang="en-IN" dirty="0"/>
          </a:p>
        </p:txBody>
      </p:sp>
      <p:sp>
        <p:nvSpPr>
          <p:cNvPr id="4" name="Slide Number Placeholder 3"/>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39100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AC9716-4236-45B2-B18B-D5CF82312283}" type="datetime1">
              <a:rPr lang="en-IN" smtClean="0"/>
              <a:t>20-10-2022</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70268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E7CE5-C7AB-4C13-891E-56D7F445F770}" type="datetime1">
              <a:rPr lang="en-IN" smtClean="0"/>
              <a:t>20-10-2022</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16014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E512-F4EC-47E3-B3ED-8960380A1970}" type="datetime1">
              <a:rPr lang="en-IN" smtClean="0"/>
              <a:t>20-10-2022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AmalJyothi College of Engineering Kanjirappally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A71A5-E0BE-4AD3-AC38-24E45FF2139F}" type="slidenum">
              <a:rPr lang="en-IN" smtClean="0"/>
              <a:t>‹#›</a:t>
            </a:fld>
            <a:endParaRPr lang="en-IN"/>
          </a:p>
        </p:txBody>
      </p:sp>
    </p:spTree>
    <p:extLst>
      <p:ext uri="{BB962C8B-B14F-4D97-AF65-F5344CB8AC3E}">
        <p14:creationId xmlns:p14="http://schemas.microsoft.com/office/powerpoint/2010/main" val="3926679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ur.booksc.eu/book/76324823/8429c7" TargetMode="External"/><Relationship Id="rId2" Type="http://schemas.openxmlformats.org/officeDocument/2006/relationships/hyperlink" Target="https://ieeexplore.ieee.org/document/8697423"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ieeexplore.ieee.org/stamp/stamp.jsp?tp=&amp;arnumber=8740989" TargetMode="External"/><Relationship Id="rId2" Type="http://schemas.openxmlformats.org/officeDocument/2006/relationships/hyperlink" Target="https://www.researchgate.net/publication/333506815_Machine_Learning_Techniques_for_Detecting_and_Predicting_Breast_Cance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344499148_DISEASE_PREDICTION_SYSTEM_USING_SUPPORT_VECTOR_MACHINE_AND_MULTILINEAR_REGRESS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 y="2060294"/>
            <a:ext cx="11868150" cy="1176954"/>
          </a:xfrm>
        </p:spPr>
        <p:txBody>
          <a:bodyPr>
            <a:normAutofit/>
          </a:bodyPr>
          <a:lstStyle/>
          <a:p>
            <a:r>
              <a:rPr lang="en-US" b="1" dirty="0"/>
              <a:t>Automated Disease Prediction System</a:t>
            </a:r>
            <a:endParaRPr lang="en-IN" dirty="0"/>
          </a:p>
        </p:txBody>
      </p:sp>
      <p:sp>
        <p:nvSpPr>
          <p:cNvPr id="3" name="Subtitle 2"/>
          <p:cNvSpPr>
            <a:spLocks noGrp="1"/>
          </p:cNvSpPr>
          <p:nvPr>
            <p:ph type="subTitle" idx="1"/>
          </p:nvPr>
        </p:nvSpPr>
        <p:spPr>
          <a:xfrm>
            <a:off x="3400023" y="3360477"/>
            <a:ext cx="5210577" cy="472662"/>
          </a:xfrm>
        </p:spPr>
        <p:txBody>
          <a:bodyPr>
            <a:normAutofit fontScale="92500" lnSpcReduction="10000"/>
          </a:bodyPr>
          <a:lstStyle/>
          <a:p>
            <a:r>
              <a:rPr lang="en-IN" sz="3200" dirty="0"/>
              <a:t>Using Machine Learning </a:t>
            </a:r>
          </a:p>
        </p:txBody>
      </p:sp>
      <p:sp>
        <p:nvSpPr>
          <p:cNvPr id="4" name="Footer Placeholder 3">
            <a:extLst>
              <a:ext uri="{FF2B5EF4-FFF2-40B4-BE49-F238E27FC236}">
                <a16:creationId xmlns:a16="http://schemas.microsoft.com/office/drawing/2014/main" id="{9B878F9E-CAE5-40AB-97C2-740491C7ADF2}"/>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104C13EB-AF0B-4B8F-B236-AC237BBD6284}"/>
              </a:ext>
            </a:extLst>
          </p:cNvPr>
          <p:cNvSpPr>
            <a:spLocks noGrp="1"/>
          </p:cNvSpPr>
          <p:nvPr>
            <p:ph type="sldNum" sz="quarter" idx="12"/>
          </p:nvPr>
        </p:nvSpPr>
        <p:spPr/>
        <p:txBody>
          <a:bodyPr/>
          <a:lstStyle/>
          <a:p>
            <a:fld id="{630A71A5-E0BE-4AD3-AC38-24E45FF2139F}" type="slidenum">
              <a:rPr lang="en-IN" smtClean="0"/>
              <a:t>1</a:t>
            </a:fld>
            <a:endParaRPr lang="en-IN"/>
          </a:p>
        </p:txBody>
      </p:sp>
      <p:pic>
        <p:nvPicPr>
          <p:cNvPr id="7" name="Picture 6">
            <a:extLst>
              <a:ext uri="{FF2B5EF4-FFF2-40B4-BE49-F238E27FC236}">
                <a16:creationId xmlns:a16="http://schemas.microsoft.com/office/drawing/2014/main" id="{4CB955A8-A8C0-4B09-A9A5-E7A3DD7B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
        <p:nvSpPr>
          <p:cNvPr id="6" name="TextBox 5">
            <a:extLst>
              <a:ext uri="{FF2B5EF4-FFF2-40B4-BE49-F238E27FC236}">
                <a16:creationId xmlns:a16="http://schemas.microsoft.com/office/drawing/2014/main" id="{F333C820-58B2-46B7-D45D-7EDE8D7C27EC}"/>
              </a:ext>
            </a:extLst>
          </p:cNvPr>
          <p:cNvSpPr txBox="1"/>
          <p:nvPr/>
        </p:nvSpPr>
        <p:spPr>
          <a:xfrm>
            <a:off x="790428" y="4742498"/>
            <a:ext cx="4114799" cy="1323439"/>
          </a:xfrm>
          <a:prstGeom prst="rect">
            <a:avLst/>
          </a:prstGeom>
          <a:noFill/>
        </p:spPr>
        <p:txBody>
          <a:bodyPr wrap="square" rtlCol="0">
            <a:spAutoFit/>
          </a:bodyPr>
          <a:lstStyle/>
          <a:p>
            <a:pPr algn="ctr"/>
            <a:r>
              <a:rPr lang="en-IN" sz="2000" dirty="0"/>
              <a:t> Abit Mon Rajan</a:t>
            </a:r>
          </a:p>
          <a:p>
            <a:pPr algn="ctr"/>
            <a:r>
              <a:rPr lang="en-IN" sz="2000" dirty="0"/>
              <a:t> PG Scholar</a:t>
            </a:r>
          </a:p>
          <a:p>
            <a:pPr algn="ctr"/>
            <a:r>
              <a:rPr lang="en-IN" sz="2000" dirty="0"/>
              <a:t>Amal Jyothi College of Engineering,</a:t>
            </a:r>
          </a:p>
          <a:p>
            <a:pPr algn="ctr"/>
            <a:r>
              <a:rPr lang="en-IN" sz="2000" dirty="0" err="1"/>
              <a:t>Kanjirappally</a:t>
            </a:r>
            <a:r>
              <a:rPr lang="en-IN" sz="2000" dirty="0"/>
              <a:t>, Kerala</a:t>
            </a:r>
          </a:p>
        </p:txBody>
      </p:sp>
      <p:sp>
        <p:nvSpPr>
          <p:cNvPr id="8" name="TextBox 7">
            <a:extLst>
              <a:ext uri="{FF2B5EF4-FFF2-40B4-BE49-F238E27FC236}">
                <a16:creationId xmlns:a16="http://schemas.microsoft.com/office/drawing/2014/main" id="{47A25F6F-B3B8-F382-E2C7-5791C79CBA34}"/>
              </a:ext>
            </a:extLst>
          </p:cNvPr>
          <p:cNvSpPr txBox="1"/>
          <p:nvPr/>
        </p:nvSpPr>
        <p:spPr>
          <a:xfrm>
            <a:off x="7526078" y="4742498"/>
            <a:ext cx="4114799" cy="1323439"/>
          </a:xfrm>
          <a:prstGeom prst="rect">
            <a:avLst/>
          </a:prstGeom>
          <a:noFill/>
        </p:spPr>
        <p:txBody>
          <a:bodyPr wrap="square" rtlCol="0">
            <a:spAutoFit/>
          </a:bodyPr>
          <a:lstStyle/>
          <a:p>
            <a:pPr algn="ctr"/>
            <a:r>
              <a:rPr lang="en-IN" sz="2000" dirty="0"/>
              <a:t> </a:t>
            </a:r>
            <a:r>
              <a:rPr lang="en-IN" sz="2000" dirty="0" err="1"/>
              <a:t>Dr.</a:t>
            </a:r>
            <a:r>
              <a:rPr lang="en-IN" sz="2000" dirty="0"/>
              <a:t> </a:t>
            </a:r>
            <a:r>
              <a:rPr lang="en-IN" sz="2000" dirty="0" err="1"/>
              <a:t>Bijimol</a:t>
            </a:r>
            <a:r>
              <a:rPr lang="en-IN" sz="2000" dirty="0"/>
              <a:t> T K</a:t>
            </a:r>
          </a:p>
          <a:p>
            <a:pPr algn="ctr"/>
            <a:r>
              <a:rPr lang="en-IN" sz="2000" dirty="0"/>
              <a:t> Assistant Professor</a:t>
            </a:r>
          </a:p>
          <a:p>
            <a:pPr algn="ctr"/>
            <a:r>
              <a:rPr lang="en-IN" sz="2000" dirty="0"/>
              <a:t>Amal Jyothi College of Engineering,</a:t>
            </a:r>
          </a:p>
          <a:p>
            <a:pPr algn="ctr"/>
            <a:r>
              <a:rPr lang="en-IN" sz="2000" dirty="0" err="1"/>
              <a:t>Kanjirappally</a:t>
            </a:r>
            <a:r>
              <a:rPr lang="en-IN" sz="2000" dirty="0"/>
              <a:t>, Kerala</a:t>
            </a:r>
          </a:p>
        </p:txBody>
      </p:sp>
    </p:spTree>
    <p:extLst>
      <p:ext uri="{BB962C8B-B14F-4D97-AF65-F5344CB8AC3E}">
        <p14:creationId xmlns:p14="http://schemas.microsoft.com/office/powerpoint/2010/main" val="37526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515600" cy="1325563"/>
          </a:xfrm>
        </p:spPr>
        <p:txBody>
          <a:bodyPr/>
          <a:lstStyle/>
          <a:p>
            <a:pPr algn="ctr"/>
            <a:r>
              <a:rPr lang="en-IN" b="1" dirty="0"/>
              <a:t>METHODOLOGY</a:t>
            </a:r>
            <a:endParaRPr lang="en-IN" dirty="0"/>
          </a:p>
        </p:txBody>
      </p:sp>
      <p:sp>
        <p:nvSpPr>
          <p:cNvPr id="3" name="Content Placeholder 2"/>
          <p:cNvSpPr>
            <a:spLocks noGrp="1"/>
          </p:cNvSpPr>
          <p:nvPr>
            <p:ph idx="1"/>
          </p:nvPr>
        </p:nvSpPr>
        <p:spPr>
          <a:xfrm>
            <a:off x="838200" y="1452134"/>
            <a:ext cx="10515600" cy="4904216"/>
          </a:xfrm>
        </p:spPr>
        <p:txBody>
          <a:bodyPr/>
          <a:lstStyle/>
          <a:p>
            <a:pPr marL="0" indent="0" algn="just">
              <a:buNone/>
            </a:pPr>
            <a:r>
              <a:rPr lang="en-IN" dirty="0"/>
              <a:t>Using the vivid features of the Machine Learning Algorithms using the script written in python language.</a:t>
            </a:r>
          </a:p>
          <a:p>
            <a:pPr marL="0" indent="0">
              <a:buNone/>
            </a:pPr>
            <a:r>
              <a:rPr lang="en-IN" dirty="0"/>
              <a:t>  Requirements:</a:t>
            </a:r>
          </a:p>
          <a:p>
            <a:pPr marL="0" indent="0">
              <a:buNone/>
            </a:pPr>
            <a:r>
              <a:rPr lang="en-IN" dirty="0"/>
              <a:t>		Python 3</a:t>
            </a:r>
          </a:p>
          <a:p>
            <a:pPr marL="0" indent="0">
              <a:buNone/>
            </a:pPr>
            <a:r>
              <a:rPr lang="en-IN" dirty="0"/>
              <a:t>		</a:t>
            </a:r>
            <a:r>
              <a:rPr lang="en-IN" dirty="0" err="1"/>
              <a:t>tkinter</a:t>
            </a:r>
            <a:endParaRPr lang="en-IN" dirty="0"/>
          </a:p>
          <a:p>
            <a:pPr marL="0" indent="0">
              <a:buNone/>
            </a:pPr>
            <a:r>
              <a:rPr lang="en-IN" dirty="0"/>
              <a:t>		</a:t>
            </a:r>
            <a:r>
              <a:rPr lang="en-IN" dirty="0" err="1"/>
              <a:t>Numpy</a:t>
            </a:r>
            <a:endParaRPr lang="en-IN" dirty="0"/>
          </a:p>
          <a:p>
            <a:pPr marL="0" indent="0">
              <a:buNone/>
            </a:pPr>
            <a:r>
              <a:rPr lang="en-IN" dirty="0"/>
              <a:t>		pandas</a:t>
            </a:r>
          </a:p>
          <a:p>
            <a:pPr marL="0" indent="0">
              <a:buNone/>
            </a:pPr>
            <a:r>
              <a:rPr lang="en-IN" dirty="0"/>
              <a:t>		</a:t>
            </a:r>
            <a:r>
              <a:rPr lang="en-IN" dirty="0" err="1"/>
              <a:t>sklearn</a:t>
            </a:r>
            <a:endParaRPr lang="en-IN" dirty="0"/>
          </a:p>
          <a:p>
            <a:pPr marL="0" indent="0">
              <a:buNone/>
            </a:pPr>
            <a:r>
              <a:rPr lang="en-IN" dirty="0"/>
              <a:t>		</a:t>
            </a: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10</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32645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5464"/>
            <a:ext cx="10515600" cy="4904216"/>
          </a:xfrm>
        </p:spPr>
        <p:txBody>
          <a:bodyPr/>
          <a:lstStyle/>
          <a:p>
            <a:pPr marL="0" indent="0" algn="just">
              <a:buNone/>
            </a:pPr>
            <a:endParaRPr lang="en-US" dirty="0"/>
          </a:p>
          <a:p>
            <a:pPr marL="0" indent="0" algn="just">
              <a:buNone/>
            </a:pPr>
            <a:r>
              <a:rPr lang="en-US" sz="3200" b="1" dirty="0" err="1"/>
              <a:t>tkinter</a:t>
            </a:r>
            <a:r>
              <a:rPr lang="en-US" dirty="0"/>
              <a:t>:</a:t>
            </a:r>
          </a:p>
          <a:p>
            <a:pPr algn="just"/>
            <a:r>
              <a:rPr lang="en-US" dirty="0"/>
              <a:t>Standard GUI library. </a:t>
            </a:r>
          </a:p>
          <a:p>
            <a:pPr algn="just"/>
            <a:r>
              <a:rPr lang="en-US" dirty="0"/>
              <a:t>Fast and easy way to create GUI</a:t>
            </a:r>
          </a:p>
          <a:p>
            <a:pPr marL="0" indent="0" algn="just">
              <a:buNone/>
            </a:pPr>
            <a:r>
              <a:rPr lang="en-US" sz="3200" b="1" dirty="0"/>
              <a:t>pandas</a:t>
            </a:r>
            <a:r>
              <a:rPr lang="en-US" b="1" dirty="0"/>
              <a:t> : </a:t>
            </a:r>
          </a:p>
          <a:p>
            <a:pPr algn="just"/>
            <a:r>
              <a:rPr lang="en-US" dirty="0"/>
              <a:t>Most popular python library used for data analysis.</a:t>
            </a:r>
          </a:p>
          <a:p>
            <a:pPr algn="just"/>
            <a:r>
              <a:rPr lang="en-US" dirty="0"/>
              <a:t>Highly optimized performance with back-end source code purely written in C or python. </a:t>
            </a:r>
          </a:p>
          <a:p>
            <a:pPr marL="0" indent="0" algn="just">
              <a:buNone/>
            </a:pPr>
            <a:endParaRPr lang="en-IN"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11</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6844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6980"/>
            <a:ext cx="10515600" cy="4904216"/>
          </a:xfrm>
        </p:spPr>
        <p:txBody>
          <a:bodyPr>
            <a:normAutofit/>
          </a:bodyPr>
          <a:lstStyle/>
          <a:p>
            <a:pPr marL="0" indent="0" algn="just">
              <a:buNone/>
            </a:pPr>
            <a:r>
              <a:rPr lang="en-US" sz="3200" b="1" dirty="0" err="1"/>
              <a:t>Numpy</a:t>
            </a:r>
            <a:r>
              <a:rPr lang="en-US" dirty="0"/>
              <a:t>: </a:t>
            </a:r>
          </a:p>
          <a:p>
            <a:pPr algn="just"/>
            <a:r>
              <a:rPr lang="en-US" dirty="0"/>
              <a:t>Core library of scientific computing.</a:t>
            </a:r>
          </a:p>
          <a:p>
            <a:pPr algn="just"/>
            <a:r>
              <a:rPr lang="en-US" dirty="0"/>
              <a:t>Powerful tools to deal with various multi-dimensional arrays. </a:t>
            </a:r>
          </a:p>
          <a:p>
            <a:pPr algn="just"/>
            <a:r>
              <a:rPr lang="en-US" dirty="0"/>
              <a:t>General purpose array processing package.</a:t>
            </a:r>
          </a:p>
          <a:p>
            <a:pPr marL="0" indent="0" algn="just">
              <a:buNone/>
            </a:pPr>
            <a:r>
              <a:rPr lang="en-US" sz="3200" b="1" dirty="0" err="1"/>
              <a:t>sklearn</a:t>
            </a:r>
            <a:r>
              <a:rPr lang="en-US" b="1" dirty="0"/>
              <a:t>: </a:t>
            </a:r>
          </a:p>
          <a:p>
            <a:pPr algn="just"/>
            <a:r>
              <a:rPr lang="en-US" dirty="0"/>
              <a:t>Open source python library with implements a huge range of machine learning, pre-processing, cross-validation and visualization algorithms. </a:t>
            </a:r>
          </a:p>
          <a:p>
            <a:pPr algn="just"/>
            <a:r>
              <a:rPr lang="en-US" dirty="0"/>
              <a:t>Various simple and efficient tools for data mining and data processing</a:t>
            </a:r>
            <a:endParaRPr lang="en-IN" dirty="0"/>
          </a:p>
          <a:p>
            <a:pPr marL="0" indent="0" algn="just">
              <a:buNone/>
            </a:pPr>
            <a:endParaRPr lang="en-US" dirty="0"/>
          </a:p>
          <a:p>
            <a:pPr marL="0" indent="0" algn="just">
              <a:buNone/>
            </a:pPr>
            <a:endParaRPr lang="en-US" dirty="0"/>
          </a:p>
          <a:p>
            <a:pPr marL="0" indent="0" algn="just">
              <a:buNone/>
            </a:pPr>
            <a:endParaRPr lang="en-IN"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12</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05812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B1C5-915D-E16B-6F76-9AC1A24CC5CB}"/>
              </a:ext>
            </a:extLst>
          </p:cNvPr>
          <p:cNvSpPr>
            <a:spLocks noGrp="1"/>
          </p:cNvSpPr>
          <p:nvPr>
            <p:ph type="title"/>
          </p:nvPr>
        </p:nvSpPr>
        <p:spPr>
          <a:xfrm>
            <a:off x="387440" y="519671"/>
            <a:ext cx="10515600" cy="1325563"/>
          </a:xfrm>
        </p:spPr>
        <p:txBody>
          <a:bodyPr>
            <a:normAutofit/>
          </a:bodyPr>
          <a:lstStyle/>
          <a:p>
            <a:r>
              <a:rPr lang="en-US" sz="5400" dirty="0"/>
              <a:t>List of the symptoms used </a:t>
            </a:r>
            <a:endParaRPr lang="en-IN" sz="5400" dirty="0"/>
          </a:p>
        </p:txBody>
      </p:sp>
      <p:pic>
        <p:nvPicPr>
          <p:cNvPr id="7" name="Content Placeholder 6">
            <a:extLst>
              <a:ext uri="{FF2B5EF4-FFF2-40B4-BE49-F238E27FC236}">
                <a16:creationId xmlns:a16="http://schemas.microsoft.com/office/drawing/2014/main" id="{ECA5E3D8-04EC-D015-359B-DB84A4540E0F}"/>
              </a:ext>
            </a:extLst>
          </p:cNvPr>
          <p:cNvPicPr>
            <a:picLocks noGrp="1" noChangeAspect="1"/>
          </p:cNvPicPr>
          <p:nvPr>
            <p:ph idx="1"/>
          </p:nvPr>
        </p:nvPicPr>
        <p:blipFill>
          <a:blip r:embed="rId2"/>
          <a:stretch>
            <a:fillRect/>
          </a:stretch>
        </p:blipFill>
        <p:spPr>
          <a:xfrm>
            <a:off x="231820" y="1622738"/>
            <a:ext cx="11797048" cy="4715591"/>
          </a:xfrm>
        </p:spPr>
      </p:pic>
      <p:sp>
        <p:nvSpPr>
          <p:cNvPr id="4" name="Footer Placeholder 3">
            <a:extLst>
              <a:ext uri="{FF2B5EF4-FFF2-40B4-BE49-F238E27FC236}">
                <a16:creationId xmlns:a16="http://schemas.microsoft.com/office/drawing/2014/main" id="{A1015C20-0DC6-F554-0462-523147030C56}"/>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4B9C6B87-8FC6-59FA-C5B2-61623D4F30DD}"/>
              </a:ext>
            </a:extLst>
          </p:cNvPr>
          <p:cNvSpPr>
            <a:spLocks noGrp="1"/>
          </p:cNvSpPr>
          <p:nvPr>
            <p:ph type="sldNum" sz="quarter" idx="12"/>
          </p:nvPr>
        </p:nvSpPr>
        <p:spPr/>
        <p:txBody>
          <a:bodyPr/>
          <a:lstStyle/>
          <a:p>
            <a:fld id="{630A71A5-E0BE-4AD3-AC38-24E45FF2139F}" type="slidenum">
              <a:rPr lang="en-IN" smtClean="0"/>
              <a:t>13</a:t>
            </a:fld>
            <a:endParaRPr lang="en-IN"/>
          </a:p>
        </p:txBody>
      </p:sp>
    </p:spTree>
    <p:extLst>
      <p:ext uri="{BB962C8B-B14F-4D97-AF65-F5344CB8AC3E}">
        <p14:creationId xmlns:p14="http://schemas.microsoft.com/office/powerpoint/2010/main" val="27882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C6FB-D97F-97FF-7B73-BC50298E872C}"/>
              </a:ext>
            </a:extLst>
          </p:cNvPr>
          <p:cNvSpPr>
            <a:spLocks noGrp="1"/>
          </p:cNvSpPr>
          <p:nvPr>
            <p:ph type="title"/>
          </p:nvPr>
        </p:nvSpPr>
        <p:spPr>
          <a:xfrm>
            <a:off x="348803" y="321826"/>
            <a:ext cx="10515600" cy="1325563"/>
          </a:xfrm>
        </p:spPr>
        <p:txBody>
          <a:bodyPr>
            <a:normAutofit/>
          </a:bodyPr>
          <a:lstStyle/>
          <a:p>
            <a:r>
              <a:rPr lang="en-IN" sz="5400" dirty="0"/>
              <a:t>List of Diseases used</a:t>
            </a:r>
          </a:p>
        </p:txBody>
      </p:sp>
      <p:pic>
        <p:nvPicPr>
          <p:cNvPr id="7" name="Content Placeholder 6">
            <a:extLst>
              <a:ext uri="{FF2B5EF4-FFF2-40B4-BE49-F238E27FC236}">
                <a16:creationId xmlns:a16="http://schemas.microsoft.com/office/drawing/2014/main" id="{FA965C5E-BED6-F023-4440-0CD2DD4CFA48}"/>
              </a:ext>
            </a:extLst>
          </p:cNvPr>
          <p:cNvPicPr>
            <a:picLocks noGrp="1" noChangeAspect="1"/>
          </p:cNvPicPr>
          <p:nvPr>
            <p:ph idx="1"/>
          </p:nvPr>
        </p:nvPicPr>
        <p:blipFill>
          <a:blip r:embed="rId2"/>
          <a:stretch>
            <a:fillRect/>
          </a:stretch>
        </p:blipFill>
        <p:spPr>
          <a:xfrm>
            <a:off x="218940" y="1468192"/>
            <a:ext cx="11822805" cy="4404574"/>
          </a:xfrm>
        </p:spPr>
      </p:pic>
      <p:sp>
        <p:nvSpPr>
          <p:cNvPr id="4" name="Footer Placeholder 3">
            <a:extLst>
              <a:ext uri="{FF2B5EF4-FFF2-40B4-BE49-F238E27FC236}">
                <a16:creationId xmlns:a16="http://schemas.microsoft.com/office/drawing/2014/main" id="{5FA1E3F9-98BD-B332-A06E-964DD85BB765}"/>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8E4BB4E5-47FC-56F1-A99F-2E6605797878}"/>
              </a:ext>
            </a:extLst>
          </p:cNvPr>
          <p:cNvSpPr>
            <a:spLocks noGrp="1"/>
          </p:cNvSpPr>
          <p:nvPr>
            <p:ph type="sldNum" sz="quarter" idx="12"/>
          </p:nvPr>
        </p:nvSpPr>
        <p:spPr/>
        <p:txBody>
          <a:bodyPr/>
          <a:lstStyle/>
          <a:p>
            <a:fld id="{630A71A5-E0BE-4AD3-AC38-24E45FF2139F}" type="slidenum">
              <a:rPr lang="en-IN" smtClean="0"/>
              <a:t>14</a:t>
            </a:fld>
            <a:endParaRPr lang="en-IN"/>
          </a:p>
        </p:txBody>
      </p:sp>
    </p:spTree>
    <p:extLst>
      <p:ext uri="{BB962C8B-B14F-4D97-AF65-F5344CB8AC3E}">
        <p14:creationId xmlns:p14="http://schemas.microsoft.com/office/powerpoint/2010/main" val="413091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DECAB-B31A-7404-D48B-7725338DBCD9}"/>
              </a:ext>
            </a:extLst>
          </p:cNvPr>
          <p:cNvSpPr>
            <a:spLocks noGrp="1"/>
          </p:cNvSpPr>
          <p:nvPr>
            <p:ph idx="1"/>
          </p:nvPr>
        </p:nvSpPr>
        <p:spPr>
          <a:xfrm>
            <a:off x="838200" y="1426380"/>
            <a:ext cx="10515600" cy="4351338"/>
          </a:xfrm>
        </p:spPr>
        <p:txBody>
          <a:bodyPr/>
          <a:lstStyle/>
          <a:p>
            <a:pPr marL="0" indent="0">
              <a:buNone/>
            </a:pPr>
            <a:r>
              <a:rPr lang="en-US" dirty="0"/>
              <a:t>Four main types of models are used, involving</a:t>
            </a:r>
          </a:p>
          <a:p>
            <a:pPr marL="0" indent="0">
              <a:buNone/>
            </a:pPr>
            <a:r>
              <a:rPr lang="en-US" dirty="0"/>
              <a:t>		Decision tree</a:t>
            </a:r>
          </a:p>
          <a:p>
            <a:pPr marL="0" indent="0">
              <a:buNone/>
            </a:pPr>
            <a:r>
              <a:rPr lang="en-US" dirty="0"/>
              <a:t>		Random forest tree</a:t>
            </a:r>
          </a:p>
          <a:p>
            <a:pPr marL="0" indent="0">
              <a:buNone/>
            </a:pPr>
            <a:r>
              <a:rPr lang="en-US" dirty="0"/>
              <a:t>		Naive Bayes</a:t>
            </a:r>
          </a:p>
          <a:p>
            <a:pPr marL="0" indent="0">
              <a:buNone/>
            </a:pPr>
            <a:r>
              <a:rPr lang="en-US" dirty="0"/>
              <a:t>		KNN</a:t>
            </a:r>
            <a:endParaRPr lang="en-IN" dirty="0"/>
          </a:p>
        </p:txBody>
      </p:sp>
      <p:sp>
        <p:nvSpPr>
          <p:cNvPr id="4" name="Footer Placeholder 3">
            <a:extLst>
              <a:ext uri="{FF2B5EF4-FFF2-40B4-BE49-F238E27FC236}">
                <a16:creationId xmlns:a16="http://schemas.microsoft.com/office/drawing/2014/main" id="{A79C70AE-C7A0-E0F8-6E27-10194430F3E8}"/>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A0ED9E51-D1CD-1766-701C-E219B317E9D7}"/>
              </a:ext>
            </a:extLst>
          </p:cNvPr>
          <p:cNvSpPr>
            <a:spLocks noGrp="1"/>
          </p:cNvSpPr>
          <p:nvPr>
            <p:ph type="sldNum" sz="quarter" idx="12"/>
          </p:nvPr>
        </p:nvSpPr>
        <p:spPr/>
        <p:txBody>
          <a:bodyPr/>
          <a:lstStyle/>
          <a:p>
            <a:fld id="{630A71A5-E0BE-4AD3-AC38-24E45FF2139F}" type="slidenum">
              <a:rPr lang="en-IN" smtClean="0"/>
              <a:t>15</a:t>
            </a:fld>
            <a:endParaRPr lang="en-IN"/>
          </a:p>
        </p:txBody>
      </p:sp>
    </p:spTree>
    <p:extLst>
      <p:ext uri="{BB962C8B-B14F-4D97-AF65-F5344CB8AC3E}">
        <p14:creationId xmlns:p14="http://schemas.microsoft.com/office/powerpoint/2010/main" val="210515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A863F-862B-AB92-BA57-8876EB576FAF}"/>
              </a:ext>
            </a:extLst>
          </p:cNvPr>
          <p:cNvSpPr>
            <a:spLocks noGrp="1"/>
          </p:cNvSpPr>
          <p:nvPr>
            <p:ph idx="1"/>
          </p:nvPr>
        </p:nvSpPr>
        <p:spPr>
          <a:xfrm>
            <a:off x="476518" y="927279"/>
            <a:ext cx="11204619" cy="4997003"/>
          </a:xfrm>
        </p:spPr>
        <p:txBody>
          <a:bodyPr>
            <a:normAutofit/>
          </a:bodyPr>
          <a:lstStyle/>
          <a:p>
            <a:pPr marL="0" indent="0">
              <a:buNone/>
            </a:pPr>
            <a:r>
              <a:rPr lang="en-US" sz="4400" dirty="0"/>
              <a:t>Decision tree</a:t>
            </a:r>
          </a:p>
          <a:p>
            <a:pPr algn="just"/>
            <a:r>
              <a:rPr lang="en-US" dirty="0"/>
              <a:t>Very effective and versatile classification technique.  </a:t>
            </a:r>
          </a:p>
          <a:p>
            <a:pPr algn="just"/>
            <a:r>
              <a:rPr lang="en-US" dirty="0"/>
              <a:t>Employed for classification in extremely complex problems.</a:t>
            </a:r>
          </a:p>
          <a:p>
            <a:pPr algn="just"/>
            <a:r>
              <a:rPr lang="en-US" dirty="0"/>
              <a:t>Three parts root node, internal node and leaf node.</a:t>
            </a:r>
          </a:p>
          <a:p>
            <a:pPr algn="just"/>
            <a:r>
              <a:rPr lang="en-US" dirty="0"/>
              <a:t>Get the user’s symptoms and put it in an array with the value assigned as 1 across these values. </a:t>
            </a:r>
          </a:p>
          <a:p>
            <a:pPr algn="just"/>
            <a:r>
              <a:rPr lang="en-US" dirty="0"/>
              <a:t>Passed as an input to the model for predicting the disease.</a:t>
            </a:r>
          </a:p>
          <a:p>
            <a:pPr algn="just"/>
            <a:r>
              <a:rPr lang="en-US" dirty="0"/>
              <a:t> This array matches the disease data collection and ends at a common leaf node with the highest degree of trust.</a:t>
            </a:r>
          </a:p>
        </p:txBody>
      </p:sp>
      <p:sp>
        <p:nvSpPr>
          <p:cNvPr id="4" name="Footer Placeholder 3">
            <a:extLst>
              <a:ext uri="{FF2B5EF4-FFF2-40B4-BE49-F238E27FC236}">
                <a16:creationId xmlns:a16="http://schemas.microsoft.com/office/drawing/2014/main" id="{7B5A5D32-6192-5FDB-908E-2CBF8B31CBAF}"/>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79A4EED-69B4-82F1-4C61-CD11FB6FF4E8}"/>
              </a:ext>
            </a:extLst>
          </p:cNvPr>
          <p:cNvSpPr>
            <a:spLocks noGrp="1"/>
          </p:cNvSpPr>
          <p:nvPr>
            <p:ph type="sldNum" sz="quarter" idx="12"/>
          </p:nvPr>
        </p:nvSpPr>
        <p:spPr/>
        <p:txBody>
          <a:bodyPr/>
          <a:lstStyle/>
          <a:p>
            <a:fld id="{630A71A5-E0BE-4AD3-AC38-24E45FF2139F}" type="slidenum">
              <a:rPr lang="en-IN" smtClean="0"/>
              <a:t>16</a:t>
            </a:fld>
            <a:endParaRPr lang="en-IN"/>
          </a:p>
        </p:txBody>
      </p:sp>
    </p:spTree>
    <p:extLst>
      <p:ext uri="{BB962C8B-B14F-4D97-AF65-F5344CB8AC3E}">
        <p14:creationId xmlns:p14="http://schemas.microsoft.com/office/powerpoint/2010/main" val="407166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924046-241A-0046-6375-248687918DA7}"/>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8BC89BEC-2F92-A4F8-8CDF-2D41633C6E54}"/>
              </a:ext>
            </a:extLst>
          </p:cNvPr>
          <p:cNvSpPr>
            <a:spLocks noGrp="1"/>
          </p:cNvSpPr>
          <p:nvPr>
            <p:ph type="sldNum" sz="quarter" idx="12"/>
          </p:nvPr>
        </p:nvSpPr>
        <p:spPr/>
        <p:txBody>
          <a:bodyPr/>
          <a:lstStyle/>
          <a:p>
            <a:fld id="{630A71A5-E0BE-4AD3-AC38-24E45FF2139F}" type="slidenum">
              <a:rPr lang="en-IN" smtClean="0"/>
              <a:t>17</a:t>
            </a:fld>
            <a:endParaRPr lang="en-IN"/>
          </a:p>
        </p:txBody>
      </p:sp>
      <p:pic>
        <p:nvPicPr>
          <p:cNvPr id="9" name="Picture 8">
            <a:extLst>
              <a:ext uri="{FF2B5EF4-FFF2-40B4-BE49-F238E27FC236}">
                <a16:creationId xmlns:a16="http://schemas.microsoft.com/office/drawing/2014/main" id="{1A4190C6-6DFA-01F8-FDE9-E774CD48529B}"/>
              </a:ext>
            </a:extLst>
          </p:cNvPr>
          <p:cNvPicPr>
            <a:picLocks noChangeAspect="1"/>
          </p:cNvPicPr>
          <p:nvPr/>
        </p:nvPicPr>
        <p:blipFill>
          <a:blip r:embed="rId2"/>
          <a:stretch>
            <a:fillRect/>
          </a:stretch>
        </p:blipFill>
        <p:spPr>
          <a:xfrm>
            <a:off x="128789" y="309094"/>
            <a:ext cx="11925835" cy="5963656"/>
          </a:xfrm>
          <a:prstGeom prst="rect">
            <a:avLst/>
          </a:prstGeom>
        </p:spPr>
      </p:pic>
    </p:spTree>
    <p:extLst>
      <p:ext uri="{BB962C8B-B14F-4D97-AF65-F5344CB8AC3E}">
        <p14:creationId xmlns:p14="http://schemas.microsoft.com/office/powerpoint/2010/main" val="69326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924046-241A-0046-6375-248687918DA7}"/>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8BC89BEC-2F92-A4F8-8CDF-2D41633C6E54}"/>
              </a:ext>
            </a:extLst>
          </p:cNvPr>
          <p:cNvSpPr>
            <a:spLocks noGrp="1"/>
          </p:cNvSpPr>
          <p:nvPr>
            <p:ph type="sldNum" sz="quarter" idx="12"/>
          </p:nvPr>
        </p:nvSpPr>
        <p:spPr/>
        <p:txBody>
          <a:bodyPr/>
          <a:lstStyle/>
          <a:p>
            <a:fld id="{630A71A5-E0BE-4AD3-AC38-24E45FF2139F}" type="slidenum">
              <a:rPr lang="en-IN" smtClean="0"/>
              <a:t>18</a:t>
            </a:fld>
            <a:endParaRPr lang="en-IN"/>
          </a:p>
        </p:txBody>
      </p:sp>
      <p:sp>
        <p:nvSpPr>
          <p:cNvPr id="12" name="Content Placeholder 2">
            <a:extLst>
              <a:ext uri="{FF2B5EF4-FFF2-40B4-BE49-F238E27FC236}">
                <a16:creationId xmlns:a16="http://schemas.microsoft.com/office/drawing/2014/main" id="{0D858E84-7143-CD5F-09C9-7D55542AF402}"/>
              </a:ext>
            </a:extLst>
          </p:cNvPr>
          <p:cNvSpPr txBox="1">
            <a:spLocks/>
          </p:cNvSpPr>
          <p:nvPr/>
        </p:nvSpPr>
        <p:spPr>
          <a:xfrm>
            <a:off x="554865" y="777368"/>
            <a:ext cx="5257800" cy="74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252525"/>
                </a:solidFill>
                <a:latin typeface="Calibri (Body)"/>
              </a:rPr>
              <a:t>A</a:t>
            </a:r>
            <a:r>
              <a:rPr lang="en-US" sz="3600" b="0" i="0" dirty="0">
                <a:solidFill>
                  <a:srgbClr val="252525"/>
                </a:solidFill>
                <a:effectLst/>
                <a:latin typeface="Calibri (Body)"/>
              </a:rPr>
              <a:t>ccuracy  90%</a:t>
            </a:r>
            <a:endParaRPr lang="en-IN" sz="3600" dirty="0">
              <a:latin typeface="Calibri (Body)"/>
            </a:endParaRPr>
          </a:p>
        </p:txBody>
      </p:sp>
      <p:pic>
        <p:nvPicPr>
          <p:cNvPr id="3" name="Picture 2">
            <a:extLst>
              <a:ext uri="{FF2B5EF4-FFF2-40B4-BE49-F238E27FC236}">
                <a16:creationId xmlns:a16="http://schemas.microsoft.com/office/drawing/2014/main" id="{53AD67D2-C634-6D5E-929B-EC08E4D433D2}"/>
              </a:ext>
            </a:extLst>
          </p:cNvPr>
          <p:cNvPicPr>
            <a:picLocks noChangeAspect="1"/>
          </p:cNvPicPr>
          <p:nvPr/>
        </p:nvPicPr>
        <p:blipFill>
          <a:blip r:embed="rId2"/>
          <a:stretch>
            <a:fillRect/>
          </a:stretch>
        </p:blipFill>
        <p:spPr>
          <a:xfrm>
            <a:off x="2395470" y="1846314"/>
            <a:ext cx="5872833" cy="3073416"/>
          </a:xfrm>
          <a:prstGeom prst="rect">
            <a:avLst/>
          </a:prstGeom>
        </p:spPr>
      </p:pic>
    </p:spTree>
    <p:extLst>
      <p:ext uri="{BB962C8B-B14F-4D97-AF65-F5344CB8AC3E}">
        <p14:creationId xmlns:p14="http://schemas.microsoft.com/office/powerpoint/2010/main" val="263016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A863F-862B-AB92-BA57-8876EB576FAF}"/>
              </a:ext>
            </a:extLst>
          </p:cNvPr>
          <p:cNvSpPr>
            <a:spLocks noGrp="1"/>
          </p:cNvSpPr>
          <p:nvPr>
            <p:ph idx="1"/>
          </p:nvPr>
        </p:nvSpPr>
        <p:spPr>
          <a:xfrm>
            <a:off x="419100" y="798491"/>
            <a:ext cx="11353800" cy="5164427"/>
          </a:xfrm>
        </p:spPr>
        <p:txBody>
          <a:bodyPr>
            <a:normAutofit/>
          </a:bodyPr>
          <a:lstStyle/>
          <a:p>
            <a:pPr marL="0" indent="0" algn="just">
              <a:buNone/>
            </a:pPr>
            <a:r>
              <a:rPr lang="en-US" sz="4400" dirty="0"/>
              <a:t>Random Forest Algorithm </a:t>
            </a:r>
          </a:p>
          <a:p>
            <a:pPr marL="0" indent="0" algn="just">
              <a:buNone/>
            </a:pPr>
            <a:r>
              <a:rPr lang="en-US" sz="3200" dirty="0"/>
              <a:t>Supervised learning algorithm used for both classification and </a:t>
            </a:r>
          </a:p>
          <a:p>
            <a:pPr marL="0" indent="0" algn="just">
              <a:buNone/>
            </a:pPr>
            <a:r>
              <a:rPr lang="en-US" sz="3200" dirty="0"/>
              <a:t>regression. This algorithm works on 4 basic steps –</a:t>
            </a:r>
          </a:p>
          <a:p>
            <a:pPr lvl="2" algn="just"/>
            <a:r>
              <a:rPr lang="en-US" sz="3200" dirty="0"/>
              <a:t>Chooses random data samples from dataset.</a:t>
            </a:r>
          </a:p>
          <a:p>
            <a:pPr lvl="2" algn="just"/>
            <a:r>
              <a:rPr lang="en-US" sz="3200" dirty="0"/>
              <a:t>Constructs decision trees for every sample dataset chosen.</a:t>
            </a:r>
          </a:p>
          <a:p>
            <a:pPr lvl="2" algn="just"/>
            <a:r>
              <a:rPr lang="en-US" sz="3200" dirty="0"/>
              <a:t>At this step every predicted result will be compiled and voted on.</a:t>
            </a:r>
          </a:p>
          <a:p>
            <a:pPr lvl="2" algn="just"/>
            <a:r>
              <a:rPr lang="en-US" sz="3200" dirty="0"/>
              <a:t>At last most voted prediction will be selected and be presented as result of classification.</a:t>
            </a:r>
          </a:p>
        </p:txBody>
      </p:sp>
      <p:sp>
        <p:nvSpPr>
          <p:cNvPr id="4" name="Footer Placeholder 3">
            <a:extLst>
              <a:ext uri="{FF2B5EF4-FFF2-40B4-BE49-F238E27FC236}">
                <a16:creationId xmlns:a16="http://schemas.microsoft.com/office/drawing/2014/main" id="{7B5A5D32-6192-5FDB-908E-2CBF8B31CBAF}"/>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79A4EED-69B4-82F1-4C61-CD11FB6FF4E8}"/>
              </a:ext>
            </a:extLst>
          </p:cNvPr>
          <p:cNvSpPr>
            <a:spLocks noGrp="1"/>
          </p:cNvSpPr>
          <p:nvPr>
            <p:ph type="sldNum" sz="quarter" idx="12"/>
          </p:nvPr>
        </p:nvSpPr>
        <p:spPr/>
        <p:txBody>
          <a:bodyPr/>
          <a:lstStyle/>
          <a:p>
            <a:fld id="{630A71A5-E0BE-4AD3-AC38-24E45FF2139F}" type="slidenum">
              <a:rPr lang="en-IN" smtClean="0"/>
              <a:t>19</a:t>
            </a:fld>
            <a:endParaRPr lang="en-IN"/>
          </a:p>
        </p:txBody>
      </p:sp>
    </p:spTree>
    <p:extLst>
      <p:ext uri="{BB962C8B-B14F-4D97-AF65-F5344CB8AC3E}">
        <p14:creationId xmlns:p14="http://schemas.microsoft.com/office/powerpoint/2010/main" val="176012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2929CB-B6FE-41B8-905B-1FCB1B2B10F8}"/>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3BC53596-99DC-4EF6-A05A-3CBA0406D901}"/>
              </a:ext>
            </a:extLst>
          </p:cNvPr>
          <p:cNvSpPr>
            <a:spLocks noGrp="1"/>
          </p:cNvSpPr>
          <p:nvPr>
            <p:ph type="sldNum" sz="quarter" idx="12"/>
          </p:nvPr>
        </p:nvSpPr>
        <p:spPr/>
        <p:txBody>
          <a:bodyPr/>
          <a:lstStyle/>
          <a:p>
            <a:pPr algn="ctr"/>
            <a:fld id="{630A71A5-E0BE-4AD3-AC38-24E45FF2139F}" type="slidenum">
              <a:rPr lang="en-IN" smtClean="0"/>
              <a:pPr algn="ctr"/>
              <a:t>2</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
        <p:nvSpPr>
          <p:cNvPr id="7" name="Content Placeholder 2">
            <a:extLst>
              <a:ext uri="{FF2B5EF4-FFF2-40B4-BE49-F238E27FC236}">
                <a16:creationId xmlns:a16="http://schemas.microsoft.com/office/drawing/2014/main" id="{C01C9038-293F-88BA-E7B3-BCF59CC4E126}"/>
              </a:ext>
            </a:extLst>
          </p:cNvPr>
          <p:cNvSpPr txBox="1">
            <a:spLocks/>
          </p:cNvSpPr>
          <p:nvPr/>
        </p:nvSpPr>
        <p:spPr>
          <a:xfrm>
            <a:off x="990600" y="19833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Introduction</a:t>
            </a:r>
          </a:p>
          <a:p>
            <a:r>
              <a:rPr lang="en-IN" dirty="0"/>
              <a:t>Literature Survey</a:t>
            </a:r>
          </a:p>
          <a:p>
            <a:r>
              <a:rPr lang="en-IN" dirty="0"/>
              <a:t>Existing System</a:t>
            </a:r>
          </a:p>
          <a:p>
            <a:r>
              <a:rPr lang="en-IN" dirty="0"/>
              <a:t>Proposed System</a:t>
            </a:r>
          </a:p>
          <a:p>
            <a:r>
              <a:rPr lang="en-IN" dirty="0"/>
              <a:t>Methodology</a:t>
            </a:r>
          </a:p>
          <a:p>
            <a:r>
              <a:rPr lang="en-IN" dirty="0"/>
              <a:t>Result and Discussion</a:t>
            </a:r>
          </a:p>
          <a:p>
            <a:r>
              <a:rPr lang="en-IN" dirty="0"/>
              <a:t>Conclusion</a:t>
            </a:r>
          </a:p>
          <a:p>
            <a:r>
              <a:rPr lang="en-IN" dirty="0"/>
              <a:t>References</a:t>
            </a:r>
          </a:p>
          <a:p>
            <a:endParaRPr lang="en-IN" dirty="0"/>
          </a:p>
        </p:txBody>
      </p:sp>
      <p:sp>
        <p:nvSpPr>
          <p:cNvPr id="10" name="Title 1">
            <a:extLst>
              <a:ext uri="{FF2B5EF4-FFF2-40B4-BE49-F238E27FC236}">
                <a16:creationId xmlns:a16="http://schemas.microsoft.com/office/drawing/2014/main" id="{C03ED8E3-FE5C-BAA8-9BF3-8CA99D708B9D}"/>
              </a:ext>
            </a:extLst>
          </p:cNvPr>
          <p:cNvSpPr>
            <a:spLocks noGrp="1"/>
          </p:cNvSpPr>
          <p:nvPr>
            <p:ph type="title"/>
          </p:nvPr>
        </p:nvSpPr>
        <p:spPr>
          <a:xfrm>
            <a:off x="838200" y="365125"/>
            <a:ext cx="10515600" cy="1325563"/>
          </a:xfrm>
        </p:spPr>
        <p:txBody>
          <a:bodyPr/>
          <a:lstStyle/>
          <a:p>
            <a:r>
              <a:rPr lang="en-IN" dirty="0">
                <a:latin typeface="+mn-lt"/>
              </a:rPr>
              <a:t>Contents</a:t>
            </a:r>
          </a:p>
        </p:txBody>
      </p:sp>
    </p:spTree>
    <p:extLst>
      <p:ext uri="{BB962C8B-B14F-4D97-AF65-F5344CB8AC3E}">
        <p14:creationId xmlns:p14="http://schemas.microsoft.com/office/powerpoint/2010/main" val="3073949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F9380E-C4CF-DD8C-541F-207DAABA4997}"/>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AA7771D6-96E2-7516-CA3A-D50CAD5158CC}"/>
              </a:ext>
            </a:extLst>
          </p:cNvPr>
          <p:cNvSpPr>
            <a:spLocks noGrp="1"/>
          </p:cNvSpPr>
          <p:nvPr>
            <p:ph type="sldNum" sz="quarter" idx="12"/>
          </p:nvPr>
        </p:nvSpPr>
        <p:spPr/>
        <p:txBody>
          <a:bodyPr/>
          <a:lstStyle/>
          <a:p>
            <a:fld id="{630A71A5-E0BE-4AD3-AC38-24E45FF2139F}" type="slidenum">
              <a:rPr lang="en-IN" smtClean="0"/>
              <a:t>20</a:t>
            </a:fld>
            <a:endParaRPr lang="en-IN"/>
          </a:p>
        </p:txBody>
      </p:sp>
      <p:pic>
        <p:nvPicPr>
          <p:cNvPr id="3" name="Picture 2">
            <a:extLst>
              <a:ext uri="{FF2B5EF4-FFF2-40B4-BE49-F238E27FC236}">
                <a16:creationId xmlns:a16="http://schemas.microsoft.com/office/drawing/2014/main" id="{72C66656-7462-3304-0A4C-D5BD4D73228D}"/>
              </a:ext>
            </a:extLst>
          </p:cNvPr>
          <p:cNvPicPr>
            <a:picLocks noChangeAspect="1"/>
          </p:cNvPicPr>
          <p:nvPr/>
        </p:nvPicPr>
        <p:blipFill>
          <a:blip r:embed="rId2"/>
          <a:stretch>
            <a:fillRect/>
          </a:stretch>
        </p:blipFill>
        <p:spPr>
          <a:xfrm>
            <a:off x="128789" y="270456"/>
            <a:ext cx="11900079" cy="5920794"/>
          </a:xfrm>
          <a:prstGeom prst="rect">
            <a:avLst/>
          </a:prstGeom>
        </p:spPr>
      </p:pic>
    </p:spTree>
    <p:extLst>
      <p:ext uri="{BB962C8B-B14F-4D97-AF65-F5344CB8AC3E}">
        <p14:creationId xmlns:p14="http://schemas.microsoft.com/office/powerpoint/2010/main" val="401186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924046-241A-0046-6375-248687918DA7}"/>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8BC89BEC-2F92-A4F8-8CDF-2D41633C6E54}"/>
              </a:ext>
            </a:extLst>
          </p:cNvPr>
          <p:cNvSpPr>
            <a:spLocks noGrp="1"/>
          </p:cNvSpPr>
          <p:nvPr>
            <p:ph type="sldNum" sz="quarter" idx="12"/>
          </p:nvPr>
        </p:nvSpPr>
        <p:spPr/>
        <p:txBody>
          <a:bodyPr/>
          <a:lstStyle/>
          <a:p>
            <a:fld id="{630A71A5-E0BE-4AD3-AC38-24E45FF2139F}" type="slidenum">
              <a:rPr lang="en-IN" smtClean="0"/>
              <a:t>21</a:t>
            </a:fld>
            <a:endParaRPr lang="en-IN"/>
          </a:p>
        </p:txBody>
      </p:sp>
      <p:sp>
        <p:nvSpPr>
          <p:cNvPr id="12" name="Content Placeholder 2">
            <a:extLst>
              <a:ext uri="{FF2B5EF4-FFF2-40B4-BE49-F238E27FC236}">
                <a16:creationId xmlns:a16="http://schemas.microsoft.com/office/drawing/2014/main" id="{0D858E84-7143-CD5F-09C9-7D55542AF402}"/>
              </a:ext>
            </a:extLst>
          </p:cNvPr>
          <p:cNvSpPr txBox="1">
            <a:spLocks/>
          </p:cNvSpPr>
          <p:nvPr/>
        </p:nvSpPr>
        <p:spPr>
          <a:xfrm>
            <a:off x="426076" y="854641"/>
            <a:ext cx="5257800" cy="74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0" i="0" dirty="0">
                <a:solidFill>
                  <a:srgbClr val="252525"/>
                </a:solidFill>
                <a:effectLst/>
                <a:latin typeface="Calibri (Body)"/>
              </a:rPr>
              <a:t>Accuracy 95%</a:t>
            </a:r>
            <a:endParaRPr lang="en-IN" sz="3600" dirty="0">
              <a:latin typeface="Calibri (Body)"/>
            </a:endParaRPr>
          </a:p>
        </p:txBody>
      </p:sp>
      <p:pic>
        <p:nvPicPr>
          <p:cNvPr id="6" name="Picture 5">
            <a:extLst>
              <a:ext uri="{FF2B5EF4-FFF2-40B4-BE49-F238E27FC236}">
                <a16:creationId xmlns:a16="http://schemas.microsoft.com/office/drawing/2014/main" id="{0A3B5635-A21D-1E80-C8DF-CE48605EDB48}"/>
              </a:ext>
            </a:extLst>
          </p:cNvPr>
          <p:cNvPicPr>
            <a:picLocks noChangeAspect="1"/>
          </p:cNvPicPr>
          <p:nvPr/>
        </p:nvPicPr>
        <p:blipFill>
          <a:blip r:embed="rId2"/>
          <a:stretch>
            <a:fillRect/>
          </a:stretch>
        </p:blipFill>
        <p:spPr>
          <a:xfrm>
            <a:off x="2663848" y="1846314"/>
            <a:ext cx="5257800" cy="2996142"/>
          </a:xfrm>
          <a:prstGeom prst="rect">
            <a:avLst/>
          </a:prstGeom>
        </p:spPr>
      </p:pic>
    </p:spTree>
    <p:extLst>
      <p:ext uri="{BB962C8B-B14F-4D97-AF65-F5344CB8AC3E}">
        <p14:creationId xmlns:p14="http://schemas.microsoft.com/office/powerpoint/2010/main" val="80940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A863F-862B-AB92-BA57-8876EB576FAF}"/>
              </a:ext>
            </a:extLst>
          </p:cNvPr>
          <p:cNvSpPr>
            <a:spLocks noGrp="1"/>
          </p:cNvSpPr>
          <p:nvPr>
            <p:ph idx="1"/>
          </p:nvPr>
        </p:nvSpPr>
        <p:spPr>
          <a:xfrm>
            <a:off x="419100" y="798491"/>
            <a:ext cx="11353800" cy="5164427"/>
          </a:xfrm>
        </p:spPr>
        <p:txBody>
          <a:bodyPr>
            <a:normAutofit/>
          </a:bodyPr>
          <a:lstStyle/>
          <a:p>
            <a:pPr marL="0" indent="0">
              <a:buNone/>
            </a:pPr>
            <a:r>
              <a:rPr lang="en-US" sz="4400" dirty="0"/>
              <a:t>K Nearest </a:t>
            </a:r>
            <a:r>
              <a:rPr lang="en-US" sz="4400" dirty="0" err="1"/>
              <a:t>Neighbour</a:t>
            </a:r>
            <a:r>
              <a:rPr lang="en-US" sz="4400" dirty="0"/>
              <a:t> </a:t>
            </a:r>
          </a:p>
          <a:p>
            <a:pPr algn="just"/>
            <a:r>
              <a:rPr lang="en-US" dirty="0"/>
              <a:t>Supervised learning algorithm.</a:t>
            </a:r>
          </a:p>
          <a:p>
            <a:pPr algn="just"/>
            <a:r>
              <a:rPr lang="en-US" dirty="0"/>
              <a:t>Finds extensive use in pattern finding and data mining.</a:t>
            </a:r>
          </a:p>
          <a:p>
            <a:pPr algn="just"/>
            <a:r>
              <a:rPr lang="en-US" dirty="0"/>
              <a:t>Works by finding a pattern in data which links data to results and it improves upon the pattern recognition with every iteration.</a:t>
            </a:r>
          </a:p>
          <a:p>
            <a:pPr algn="just"/>
            <a:r>
              <a:rPr lang="en-US" dirty="0"/>
              <a:t>K means number of nearest </a:t>
            </a:r>
            <a:r>
              <a:rPr lang="en-US" dirty="0" err="1"/>
              <a:t>neighbours</a:t>
            </a:r>
            <a:r>
              <a:rPr lang="en-US" dirty="0"/>
              <a:t>.</a:t>
            </a:r>
          </a:p>
          <a:p>
            <a:pPr algn="just"/>
            <a:r>
              <a:rPr lang="en-US" dirty="0"/>
              <a:t>Output will be characteristic response variable using majority voting.</a:t>
            </a:r>
          </a:p>
        </p:txBody>
      </p:sp>
      <p:sp>
        <p:nvSpPr>
          <p:cNvPr id="4" name="Footer Placeholder 3">
            <a:extLst>
              <a:ext uri="{FF2B5EF4-FFF2-40B4-BE49-F238E27FC236}">
                <a16:creationId xmlns:a16="http://schemas.microsoft.com/office/drawing/2014/main" id="{7B5A5D32-6192-5FDB-908E-2CBF8B31CBAF}"/>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79A4EED-69B4-82F1-4C61-CD11FB6FF4E8}"/>
              </a:ext>
            </a:extLst>
          </p:cNvPr>
          <p:cNvSpPr>
            <a:spLocks noGrp="1"/>
          </p:cNvSpPr>
          <p:nvPr>
            <p:ph type="sldNum" sz="quarter" idx="12"/>
          </p:nvPr>
        </p:nvSpPr>
        <p:spPr/>
        <p:txBody>
          <a:bodyPr/>
          <a:lstStyle/>
          <a:p>
            <a:fld id="{630A71A5-E0BE-4AD3-AC38-24E45FF2139F}" type="slidenum">
              <a:rPr lang="en-IN" smtClean="0"/>
              <a:t>22</a:t>
            </a:fld>
            <a:endParaRPr lang="en-IN"/>
          </a:p>
        </p:txBody>
      </p:sp>
    </p:spTree>
    <p:extLst>
      <p:ext uri="{BB962C8B-B14F-4D97-AF65-F5344CB8AC3E}">
        <p14:creationId xmlns:p14="http://schemas.microsoft.com/office/powerpoint/2010/main" val="1005063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34DB620-DD50-CDB7-4358-3ADB599640B7}"/>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C4470E0-8122-C1C0-C212-6D82BB8CFCD3}"/>
              </a:ext>
            </a:extLst>
          </p:cNvPr>
          <p:cNvSpPr>
            <a:spLocks noGrp="1"/>
          </p:cNvSpPr>
          <p:nvPr>
            <p:ph type="sldNum" sz="quarter" idx="12"/>
          </p:nvPr>
        </p:nvSpPr>
        <p:spPr/>
        <p:txBody>
          <a:bodyPr/>
          <a:lstStyle/>
          <a:p>
            <a:fld id="{630A71A5-E0BE-4AD3-AC38-24E45FF2139F}" type="slidenum">
              <a:rPr lang="en-IN" smtClean="0"/>
              <a:t>23</a:t>
            </a:fld>
            <a:endParaRPr lang="en-IN"/>
          </a:p>
        </p:txBody>
      </p:sp>
      <p:pic>
        <p:nvPicPr>
          <p:cNvPr id="3" name="Picture 2">
            <a:extLst>
              <a:ext uri="{FF2B5EF4-FFF2-40B4-BE49-F238E27FC236}">
                <a16:creationId xmlns:a16="http://schemas.microsoft.com/office/drawing/2014/main" id="{0CA3FE81-A9EB-2C69-7E20-281D89867DEB}"/>
              </a:ext>
            </a:extLst>
          </p:cNvPr>
          <p:cNvPicPr>
            <a:picLocks noChangeAspect="1"/>
          </p:cNvPicPr>
          <p:nvPr/>
        </p:nvPicPr>
        <p:blipFill>
          <a:blip r:embed="rId2"/>
          <a:stretch>
            <a:fillRect/>
          </a:stretch>
        </p:blipFill>
        <p:spPr>
          <a:xfrm>
            <a:off x="128789" y="283335"/>
            <a:ext cx="11887200" cy="6073015"/>
          </a:xfrm>
          <a:prstGeom prst="rect">
            <a:avLst/>
          </a:prstGeom>
        </p:spPr>
      </p:pic>
    </p:spTree>
    <p:extLst>
      <p:ext uri="{BB962C8B-B14F-4D97-AF65-F5344CB8AC3E}">
        <p14:creationId xmlns:p14="http://schemas.microsoft.com/office/powerpoint/2010/main" val="111249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60FBF-5337-66EF-A878-BA2F1192C54D}"/>
              </a:ext>
            </a:extLst>
          </p:cNvPr>
          <p:cNvSpPr>
            <a:spLocks noGrp="1"/>
          </p:cNvSpPr>
          <p:nvPr>
            <p:ph idx="1"/>
          </p:nvPr>
        </p:nvSpPr>
        <p:spPr>
          <a:xfrm>
            <a:off x="567744" y="798057"/>
            <a:ext cx="10515600" cy="659997"/>
          </a:xfrm>
        </p:spPr>
        <p:txBody>
          <a:bodyPr>
            <a:normAutofit/>
          </a:bodyPr>
          <a:lstStyle/>
          <a:p>
            <a:pPr marL="0" indent="0">
              <a:buNone/>
            </a:pPr>
            <a:r>
              <a:rPr lang="en-US" sz="3300" dirty="0">
                <a:solidFill>
                  <a:srgbClr val="252525"/>
                </a:solidFill>
                <a:latin typeface="Calibri (Body)"/>
              </a:rPr>
              <a:t>A</a:t>
            </a:r>
            <a:r>
              <a:rPr lang="en-US" sz="3300" b="0" i="0" dirty="0">
                <a:solidFill>
                  <a:srgbClr val="252525"/>
                </a:solidFill>
                <a:effectLst/>
                <a:latin typeface="Calibri (Body)"/>
              </a:rPr>
              <a:t>ccuracy  90%</a:t>
            </a:r>
            <a:endParaRPr lang="en-IN" sz="3300" dirty="0">
              <a:latin typeface="Calibri (Body)"/>
            </a:endParaRPr>
          </a:p>
          <a:p>
            <a:pPr marL="0" indent="0">
              <a:buNone/>
            </a:pPr>
            <a:endParaRPr lang="en-IN" sz="3300" dirty="0"/>
          </a:p>
        </p:txBody>
      </p:sp>
      <p:sp>
        <p:nvSpPr>
          <p:cNvPr id="4" name="Footer Placeholder 3">
            <a:extLst>
              <a:ext uri="{FF2B5EF4-FFF2-40B4-BE49-F238E27FC236}">
                <a16:creationId xmlns:a16="http://schemas.microsoft.com/office/drawing/2014/main" id="{E38FDE0F-53B8-1101-9FCB-F2E06C27ECF1}"/>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8B0F5CD4-E832-9586-A26C-2E7FDA7C9E9F}"/>
              </a:ext>
            </a:extLst>
          </p:cNvPr>
          <p:cNvSpPr>
            <a:spLocks noGrp="1"/>
          </p:cNvSpPr>
          <p:nvPr>
            <p:ph type="sldNum" sz="quarter" idx="12"/>
          </p:nvPr>
        </p:nvSpPr>
        <p:spPr/>
        <p:txBody>
          <a:bodyPr/>
          <a:lstStyle/>
          <a:p>
            <a:fld id="{630A71A5-E0BE-4AD3-AC38-24E45FF2139F}" type="slidenum">
              <a:rPr lang="en-IN" smtClean="0"/>
              <a:t>24</a:t>
            </a:fld>
            <a:endParaRPr lang="en-IN"/>
          </a:p>
        </p:txBody>
      </p:sp>
      <p:pic>
        <p:nvPicPr>
          <p:cNvPr id="6" name="Picture 5">
            <a:extLst>
              <a:ext uri="{FF2B5EF4-FFF2-40B4-BE49-F238E27FC236}">
                <a16:creationId xmlns:a16="http://schemas.microsoft.com/office/drawing/2014/main" id="{2D8448C1-BA48-EF01-C2FE-53B27DB2F953}"/>
              </a:ext>
            </a:extLst>
          </p:cNvPr>
          <p:cNvPicPr>
            <a:picLocks noChangeAspect="1"/>
          </p:cNvPicPr>
          <p:nvPr/>
        </p:nvPicPr>
        <p:blipFill>
          <a:blip r:embed="rId2"/>
          <a:stretch>
            <a:fillRect/>
          </a:stretch>
        </p:blipFill>
        <p:spPr>
          <a:xfrm>
            <a:off x="2705637" y="2018762"/>
            <a:ext cx="5447763" cy="3171423"/>
          </a:xfrm>
          <a:prstGeom prst="rect">
            <a:avLst/>
          </a:prstGeom>
        </p:spPr>
      </p:pic>
    </p:spTree>
    <p:extLst>
      <p:ext uri="{BB962C8B-B14F-4D97-AF65-F5344CB8AC3E}">
        <p14:creationId xmlns:p14="http://schemas.microsoft.com/office/powerpoint/2010/main" val="2163400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A863F-862B-AB92-BA57-8876EB576FAF}"/>
              </a:ext>
            </a:extLst>
          </p:cNvPr>
          <p:cNvSpPr>
            <a:spLocks noGrp="1"/>
          </p:cNvSpPr>
          <p:nvPr>
            <p:ph idx="1"/>
          </p:nvPr>
        </p:nvSpPr>
        <p:spPr>
          <a:xfrm>
            <a:off x="419100" y="502277"/>
            <a:ext cx="11353800" cy="5854074"/>
          </a:xfrm>
        </p:spPr>
        <p:txBody>
          <a:bodyPr>
            <a:normAutofit/>
          </a:bodyPr>
          <a:lstStyle/>
          <a:p>
            <a:pPr marL="0" indent="0">
              <a:buNone/>
            </a:pPr>
            <a:r>
              <a:rPr lang="en-US" sz="4400" dirty="0"/>
              <a:t>Naive Bayes algorithm </a:t>
            </a:r>
          </a:p>
          <a:p>
            <a:pPr algn="just"/>
            <a:r>
              <a:rPr lang="en-US" dirty="0"/>
              <a:t>Conditional probability based algorithm. </a:t>
            </a:r>
          </a:p>
          <a:p>
            <a:pPr algn="just"/>
            <a:r>
              <a:rPr lang="en-US" dirty="0"/>
              <a:t>Most widely used and fastest algorithm since it uses less training data and strong independence assumptions. </a:t>
            </a:r>
          </a:p>
          <a:p>
            <a:pPr algn="just"/>
            <a:r>
              <a:rPr lang="en-US" dirty="0"/>
              <a:t>Uses a built in function called </a:t>
            </a:r>
            <a:r>
              <a:rPr lang="en-US" dirty="0" err="1"/>
              <a:t>MultinomialNaïveBayes</a:t>
            </a:r>
            <a:r>
              <a:rPr lang="en-US" dirty="0"/>
              <a:t> which is mainly used for discrete features such as text classification. </a:t>
            </a:r>
          </a:p>
          <a:p>
            <a:pPr algn="just"/>
            <a:r>
              <a:rPr lang="en-US" dirty="0"/>
              <a:t>Requires a feature count parameter which helps in determining each class while fitting the sample with appropriate weights. </a:t>
            </a:r>
          </a:p>
          <a:p>
            <a:pPr algn="just"/>
            <a:r>
              <a:rPr lang="en-US" dirty="0"/>
              <a:t>In text classification, the main aim is to find the best class for the given document. </a:t>
            </a:r>
          </a:p>
          <a:p>
            <a:pPr algn="just"/>
            <a:r>
              <a:rPr lang="en-US" dirty="0"/>
              <a:t>Final Score will be obtained by cumulative score for given Data.</a:t>
            </a:r>
          </a:p>
        </p:txBody>
      </p:sp>
      <p:sp>
        <p:nvSpPr>
          <p:cNvPr id="4" name="Footer Placeholder 3">
            <a:extLst>
              <a:ext uri="{FF2B5EF4-FFF2-40B4-BE49-F238E27FC236}">
                <a16:creationId xmlns:a16="http://schemas.microsoft.com/office/drawing/2014/main" id="{7B5A5D32-6192-5FDB-908E-2CBF8B31CBAF}"/>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79A4EED-69B4-82F1-4C61-CD11FB6FF4E8}"/>
              </a:ext>
            </a:extLst>
          </p:cNvPr>
          <p:cNvSpPr>
            <a:spLocks noGrp="1"/>
          </p:cNvSpPr>
          <p:nvPr>
            <p:ph type="sldNum" sz="quarter" idx="12"/>
          </p:nvPr>
        </p:nvSpPr>
        <p:spPr/>
        <p:txBody>
          <a:bodyPr/>
          <a:lstStyle/>
          <a:p>
            <a:fld id="{630A71A5-E0BE-4AD3-AC38-24E45FF2139F}" type="slidenum">
              <a:rPr lang="en-IN" smtClean="0"/>
              <a:t>25</a:t>
            </a:fld>
            <a:endParaRPr lang="en-IN"/>
          </a:p>
        </p:txBody>
      </p:sp>
    </p:spTree>
    <p:extLst>
      <p:ext uri="{BB962C8B-B14F-4D97-AF65-F5344CB8AC3E}">
        <p14:creationId xmlns:p14="http://schemas.microsoft.com/office/powerpoint/2010/main" val="36319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8022CE-6E5C-A52F-0925-D9B586DD807A}"/>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7ED52331-20D5-A8FF-887E-87AE2D1A13A5}"/>
              </a:ext>
            </a:extLst>
          </p:cNvPr>
          <p:cNvSpPr>
            <a:spLocks noGrp="1"/>
          </p:cNvSpPr>
          <p:nvPr>
            <p:ph type="sldNum" sz="quarter" idx="12"/>
          </p:nvPr>
        </p:nvSpPr>
        <p:spPr/>
        <p:txBody>
          <a:bodyPr/>
          <a:lstStyle/>
          <a:p>
            <a:fld id="{630A71A5-E0BE-4AD3-AC38-24E45FF2139F}" type="slidenum">
              <a:rPr lang="en-IN" smtClean="0"/>
              <a:t>26</a:t>
            </a:fld>
            <a:endParaRPr lang="en-IN"/>
          </a:p>
        </p:txBody>
      </p:sp>
      <p:pic>
        <p:nvPicPr>
          <p:cNvPr id="3" name="Picture 2">
            <a:extLst>
              <a:ext uri="{FF2B5EF4-FFF2-40B4-BE49-F238E27FC236}">
                <a16:creationId xmlns:a16="http://schemas.microsoft.com/office/drawing/2014/main" id="{765A0D90-35F4-7921-5EF4-F8AC0BCE98CF}"/>
              </a:ext>
            </a:extLst>
          </p:cNvPr>
          <p:cNvPicPr>
            <a:picLocks noChangeAspect="1"/>
          </p:cNvPicPr>
          <p:nvPr/>
        </p:nvPicPr>
        <p:blipFill>
          <a:blip r:embed="rId2"/>
          <a:stretch>
            <a:fillRect/>
          </a:stretch>
        </p:blipFill>
        <p:spPr>
          <a:xfrm>
            <a:off x="167425" y="270456"/>
            <a:ext cx="11848563" cy="5911403"/>
          </a:xfrm>
          <a:prstGeom prst="rect">
            <a:avLst/>
          </a:prstGeom>
        </p:spPr>
      </p:pic>
    </p:spTree>
    <p:extLst>
      <p:ext uri="{BB962C8B-B14F-4D97-AF65-F5344CB8AC3E}">
        <p14:creationId xmlns:p14="http://schemas.microsoft.com/office/powerpoint/2010/main" val="72994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C87A3-4924-F986-ECC7-32C320E69394}"/>
              </a:ext>
            </a:extLst>
          </p:cNvPr>
          <p:cNvSpPr>
            <a:spLocks noGrp="1"/>
          </p:cNvSpPr>
          <p:nvPr>
            <p:ph idx="1"/>
          </p:nvPr>
        </p:nvSpPr>
        <p:spPr>
          <a:xfrm>
            <a:off x="391732" y="795315"/>
            <a:ext cx="5704268" cy="750150"/>
          </a:xfrm>
        </p:spPr>
        <p:txBody>
          <a:bodyPr>
            <a:normAutofit/>
          </a:bodyPr>
          <a:lstStyle/>
          <a:p>
            <a:pPr marL="0" indent="0">
              <a:buNone/>
            </a:pPr>
            <a:r>
              <a:rPr lang="en-US" sz="3300" dirty="0">
                <a:solidFill>
                  <a:srgbClr val="252525"/>
                </a:solidFill>
                <a:latin typeface="Calibri (Body)"/>
              </a:rPr>
              <a:t>A</a:t>
            </a:r>
            <a:r>
              <a:rPr lang="en-US" sz="3300" b="0" i="0" dirty="0">
                <a:solidFill>
                  <a:srgbClr val="252525"/>
                </a:solidFill>
                <a:effectLst/>
                <a:latin typeface="Calibri (Body)"/>
              </a:rPr>
              <a:t>ccuracy  92%</a:t>
            </a:r>
            <a:endParaRPr lang="en-IN" sz="3300" dirty="0">
              <a:latin typeface="Calibri (Body)"/>
            </a:endParaRPr>
          </a:p>
          <a:p>
            <a:pPr marL="0" indent="0">
              <a:buNone/>
            </a:pPr>
            <a:endParaRPr lang="en-IN" sz="3300" dirty="0"/>
          </a:p>
          <a:p>
            <a:endParaRPr lang="en-IN" sz="3300" dirty="0"/>
          </a:p>
        </p:txBody>
      </p:sp>
      <p:sp>
        <p:nvSpPr>
          <p:cNvPr id="4" name="Footer Placeholder 3">
            <a:extLst>
              <a:ext uri="{FF2B5EF4-FFF2-40B4-BE49-F238E27FC236}">
                <a16:creationId xmlns:a16="http://schemas.microsoft.com/office/drawing/2014/main" id="{C5E2C2A9-0399-0816-03D2-5F5D90042949}"/>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F1B56F5E-5993-BC56-DC96-68DE08A2F82C}"/>
              </a:ext>
            </a:extLst>
          </p:cNvPr>
          <p:cNvSpPr>
            <a:spLocks noGrp="1"/>
          </p:cNvSpPr>
          <p:nvPr>
            <p:ph type="sldNum" sz="quarter" idx="12"/>
          </p:nvPr>
        </p:nvSpPr>
        <p:spPr/>
        <p:txBody>
          <a:bodyPr/>
          <a:lstStyle/>
          <a:p>
            <a:fld id="{630A71A5-E0BE-4AD3-AC38-24E45FF2139F}" type="slidenum">
              <a:rPr lang="en-IN" smtClean="0"/>
              <a:t>27</a:t>
            </a:fld>
            <a:endParaRPr lang="en-IN"/>
          </a:p>
        </p:txBody>
      </p:sp>
      <p:pic>
        <p:nvPicPr>
          <p:cNvPr id="7" name="Picture 6">
            <a:extLst>
              <a:ext uri="{FF2B5EF4-FFF2-40B4-BE49-F238E27FC236}">
                <a16:creationId xmlns:a16="http://schemas.microsoft.com/office/drawing/2014/main" id="{095CC985-FDF4-0FB6-3BDC-F2F1A4B79F27}"/>
              </a:ext>
            </a:extLst>
          </p:cNvPr>
          <p:cNvPicPr>
            <a:picLocks noChangeAspect="1"/>
          </p:cNvPicPr>
          <p:nvPr/>
        </p:nvPicPr>
        <p:blipFill>
          <a:blip r:embed="rId2"/>
          <a:stretch>
            <a:fillRect/>
          </a:stretch>
        </p:blipFill>
        <p:spPr>
          <a:xfrm>
            <a:off x="3098443" y="1952222"/>
            <a:ext cx="5512157" cy="3134933"/>
          </a:xfrm>
          <a:prstGeom prst="rect">
            <a:avLst/>
          </a:prstGeom>
        </p:spPr>
      </p:pic>
    </p:spTree>
    <p:extLst>
      <p:ext uri="{BB962C8B-B14F-4D97-AF65-F5344CB8AC3E}">
        <p14:creationId xmlns:p14="http://schemas.microsoft.com/office/powerpoint/2010/main" val="377411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RESULTS AND DISCUSSION</a:t>
            </a:r>
            <a:endParaRPr lang="en-IN" dirty="0"/>
          </a:p>
        </p:txBody>
      </p:sp>
      <p:sp>
        <p:nvSpPr>
          <p:cNvPr id="3" name="Content Placeholder 2"/>
          <p:cNvSpPr>
            <a:spLocks noGrp="1"/>
          </p:cNvSpPr>
          <p:nvPr>
            <p:ph idx="1"/>
          </p:nvPr>
        </p:nvSpPr>
        <p:spPr>
          <a:xfrm>
            <a:off x="838200" y="1829626"/>
            <a:ext cx="10515600" cy="4351338"/>
          </a:xfrm>
        </p:spPr>
        <p:txBody>
          <a:bodyPr>
            <a:normAutofit/>
          </a:bodyPr>
          <a:lstStyle/>
          <a:p>
            <a:pPr algn="just"/>
            <a:r>
              <a:rPr lang="en-US" dirty="0"/>
              <a:t>This proposed system produces results that can predict the disease more quickly  and accurately.</a:t>
            </a:r>
          </a:p>
          <a:p>
            <a:pPr algn="just"/>
            <a:r>
              <a:rPr lang="en-US" dirty="0"/>
              <a:t>By using Machine Learning classification techniques namely decision Tree, Random forest, Naive Bayes and KNN are implemented using Python programming in </a:t>
            </a:r>
            <a:r>
              <a:rPr lang="en-US" dirty="0" err="1"/>
              <a:t>Jupyter</a:t>
            </a:r>
            <a:r>
              <a:rPr lang="en-US" dirty="0"/>
              <a:t> Notebook</a:t>
            </a:r>
          </a:p>
          <a:p>
            <a:pPr algn="just"/>
            <a:r>
              <a:rPr lang="en-US" dirty="0"/>
              <a:t>This system also has an elegant interface which takes all the necessary inputs for the evaluation and to facilitate with the system which is very easy to use. </a:t>
            </a:r>
          </a:p>
          <a:p>
            <a:pPr algn="just"/>
            <a:r>
              <a:rPr lang="en-US" dirty="0"/>
              <a:t>The final result of our proposed system can be viewed from this GUI.</a:t>
            </a:r>
            <a:endParaRPr lang="en-IN" dirty="0"/>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28</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28078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3221F2D-50D5-1406-CFC1-791AE592C713}"/>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14DDEF51-6ED2-E2F2-36C8-BCD38ABDED25}"/>
              </a:ext>
            </a:extLst>
          </p:cNvPr>
          <p:cNvSpPr>
            <a:spLocks noGrp="1"/>
          </p:cNvSpPr>
          <p:nvPr>
            <p:ph type="sldNum" sz="quarter" idx="12"/>
          </p:nvPr>
        </p:nvSpPr>
        <p:spPr/>
        <p:txBody>
          <a:bodyPr/>
          <a:lstStyle/>
          <a:p>
            <a:fld id="{630A71A5-E0BE-4AD3-AC38-24E45FF2139F}" type="slidenum">
              <a:rPr lang="en-IN" smtClean="0"/>
              <a:t>29</a:t>
            </a:fld>
            <a:endParaRPr lang="en-IN"/>
          </a:p>
        </p:txBody>
      </p:sp>
      <p:pic>
        <p:nvPicPr>
          <p:cNvPr id="7" name="Picture 6">
            <a:extLst>
              <a:ext uri="{FF2B5EF4-FFF2-40B4-BE49-F238E27FC236}">
                <a16:creationId xmlns:a16="http://schemas.microsoft.com/office/drawing/2014/main" id="{218ADD52-40F5-A598-64C5-962A5C1C7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83" y="136525"/>
            <a:ext cx="11861442" cy="5976262"/>
          </a:xfrm>
          <a:prstGeom prst="rect">
            <a:avLst/>
          </a:prstGeom>
        </p:spPr>
      </p:pic>
    </p:spTree>
    <p:extLst>
      <p:ext uri="{BB962C8B-B14F-4D97-AF65-F5344CB8AC3E}">
        <p14:creationId xmlns:p14="http://schemas.microsoft.com/office/powerpoint/2010/main" val="303005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IN" dirty="0"/>
          </a:p>
        </p:txBody>
      </p:sp>
      <p:sp>
        <p:nvSpPr>
          <p:cNvPr id="3" name="Content Placeholder 2"/>
          <p:cNvSpPr>
            <a:spLocks noGrp="1"/>
          </p:cNvSpPr>
          <p:nvPr>
            <p:ph idx="1"/>
          </p:nvPr>
        </p:nvSpPr>
        <p:spPr/>
        <p:txBody>
          <a:bodyPr/>
          <a:lstStyle/>
          <a:p>
            <a:pPr algn="just"/>
            <a:r>
              <a:rPr lang="en-US" dirty="0"/>
              <a:t>In this digital world, data is an asset, and enormous data was generated in all the fields. Data in the healthcare industry consists of all the information related to patients.  </a:t>
            </a:r>
          </a:p>
          <a:p>
            <a:pPr algn="just"/>
            <a:r>
              <a:rPr lang="en-US" dirty="0"/>
              <a:t>We were able to extract the necessary data for disease prediction due to the ongoing expansion of medical data. To determine whether a disease is present, these disease prediction models are essential.</a:t>
            </a:r>
            <a:endParaRPr lang="en-IN" dirty="0"/>
          </a:p>
        </p:txBody>
      </p:sp>
      <p:sp>
        <p:nvSpPr>
          <p:cNvPr id="4" name="Footer Placeholder 3">
            <a:extLst>
              <a:ext uri="{FF2B5EF4-FFF2-40B4-BE49-F238E27FC236}">
                <a16:creationId xmlns:a16="http://schemas.microsoft.com/office/drawing/2014/main" id="{2DFDE27C-1120-45AC-B3DD-E9B9C8A61E83}"/>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8A7523D-B273-47EB-97BF-8D0DA0DAEFCC}"/>
              </a:ext>
            </a:extLst>
          </p:cNvPr>
          <p:cNvSpPr>
            <a:spLocks noGrp="1"/>
          </p:cNvSpPr>
          <p:nvPr>
            <p:ph type="sldNum" sz="quarter" idx="12"/>
          </p:nvPr>
        </p:nvSpPr>
        <p:spPr/>
        <p:txBody>
          <a:bodyPr/>
          <a:lstStyle/>
          <a:p>
            <a:fld id="{630A71A5-E0BE-4AD3-AC38-24E45FF2139F}" type="slidenum">
              <a:rPr lang="en-IN" smtClean="0"/>
              <a:t>3</a:t>
            </a:fld>
            <a:endParaRPr lang="en-IN"/>
          </a:p>
        </p:txBody>
      </p:sp>
      <p:pic>
        <p:nvPicPr>
          <p:cNvPr id="6" name="Picture 5">
            <a:extLst>
              <a:ext uri="{FF2B5EF4-FFF2-40B4-BE49-F238E27FC236}">
                <a16:creationId xmlns:a16="http://schemas.microsoft.com/office/drawing/2014/main" id="{89051E0B-33AD-4378-BC80-EC6D5380B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679849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endParaRPr lang="en-IN" dirty="0"/>
          </a:p>
        </p:txBody>
      </p:sp>
      <p:sp>
        <p:nvSpPr>
          <p:cNvPr id="3" name="Content Placeholder 2"/>
          <p:cNvSpPr>
            <a:spLocks noGrp="1"/>
          </p:cNvSpPr>
          <p:nvPr>
            <p:ph idx="1"/>
          </p:nvPr>
        </p:nvSpPr>
        <p:spPr/>
        <p:txBody>
          <a:bodyPr/>
          <a:lstStyle/>
          <a:p>
            <a:pPr algn="just"/>
            <a:r>
              <a:rPr lang="en-US" dirty="0"/>
              <a:t>The primary goal of this research is to use an appropriate machine learning algorithm to forecast the disease based on symptoms provided by patients.</a:t>
            </a:r>
          </a:p>
          <a:p>
            <a:pPr algn="just"/>
            <a:r>
              <a:rPr lang="en-US" dirty="0"/>
              <a:t>In this study, we used four machine learning algorithms for prediction, and we were able to achieve a 95% accuracy for Random Forest, which demonstrates remarkable correction and high accuracy as well as increases the system's reliability for this task.</a:t>
            </a:r>
          </a:p>
          <a:p>
            <a:pPr algn="just"/>
            <a:r>
              <a:rPr lang="en-US" dirty="0"/>
              <a:t>This study demonstrates how a machine learning algorithm may be used to predict disease with various models and parameters.</a:t>
            </a:r>
            <a:endParaRPr lang="en-IN" dirty="0"/>
          </a:p>
        </p:txBody>
      </p:sp>
      <p:sp>
        <p:nvSpPr>
          <p:cNvPr id="4" name="Footer Placeholder 3">
            <a:extLst>
              <a:ext uri="{FF2B5EF4-FFF2-40B4-BE49-F238E27FC236}">
                <a16:creationId xmlns:a16="http://schemas.microsoft.com/office/drawing/2014/main" id="{3BBA6745-BF15-48F4-9B08-0C737D686921}"/>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66431382-1757-488E-A808-643765E66EA3}"/>
              </a:ext>
            </a:extLst>
          </p:cNvPr>
          <p:cNvSpPr>
            <a:spLocks noGrp="1"/>
          </p:cNvSpPr>
          <p:nvPr>
            <p:ph type="sldNum" sz="quarter" idx="12"/>
          </p:nvPr>
        </p:nvSpPr>
        <p:spPr/>
        <p:txBody>
          <a:bodyPr/>
          <a:lstStyle/>
          <a:p>
            <a:fld id="{630A71A5-E0BE-4AD3-AC38-24E45FF2139F}" type="slidenum">
              <a:rPr lang="en-IN" smtClean="0"/>
              <a:t>30</a:t>
            </a:fld>
            <a:endParaRPr lang="en-IN"/>
          </a:p>
        </p:txBody>
      </p:sp>
      <p:pic>
        <p:nvPicPr>
          <p:cNvPr id="6" name="Picture 5">
            <a:extLst>
              <a:ext uri="{FF2B5EF4-FFF2-40B4-BE49-F238E27FC236}">
                <a16:creationId xmlns:a16="http://schemas.microsoft.com/office/drawing/2014/main" id="{C776B2CB-985C-47EB-ACCD-3D63A72D9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72340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pPr algn="ctr"/>
            <a:r>
              <a:rPr lang="en-IN" b="1" dirty="0"/>
              <a:t>REFERENCES</a:t>
            </a:r>
            <a:endParaRPr lang="en-IN" dirty="0"/>
          </a:p>
        </p:txBody>
      </p:sp>
      <p:sp>
        <p:nvSpPr>
          <p:cNvPr id="3" name="Content Placeholder 2"/>
          <p:cNvSpPr>
            <a:spLocks noGrp="1"/>
          </p:cNvSpPr>
          <p:nvPr>
            <p:ph idx="1"/>
          </p:nvPr>
        </p:nvSpPr>
        <p:spPr/>
        <p:txBody>
          <a:bodyPr>
            <a:normAutofit/>
          </a:bodyPr>
          <a:lstStyle/>
          <a:p>
            <a:pPr algn="just"/>
            <a:r>
              <a:rPr lang="en-IN" dirty="0"/>
              <a:t>[1] </a:t>
            </a:r>
            <a:r>
              <a:rPr lang="en-US" dirty="0" err="1"/>
              <a:t>Sayali</a:t>
            </a:r>
            <a:r>
              <a:rPr lang="en-US" dirty="0"/>
              <a:t> </a:t>
            </a:r>
            <a:r>
              <a:rPr lang="en-US" dirty="0" err="1"/>
              <a:t>Ambekar</a:t>
            </a:r>
            <a:r>
              <a:rPr lang="en-US" dirty="0"/>
              <a:t>, Rashmi </a:t>
            </a:r>
            <a:r>
              <a:rPr lang="en-US" dirty="0" err="1"/>
              <a:t>Phalnikar</a:t>
            </a:r>
            <a:r>
              <a:rPr lang="en-US" dirty="0"/>
              <a:t>, “Disease Risk Prediction by Using Convolutional Neural Network” IEEE, 978-1-5386-5257-2/18, 2018. </a:t>
            </a:r>
          </a:p>
          <a:p>
            <a:pPr marL="0" indent="0" algn="just">
              <a:buNone/>
            </a:pPr>
            <a:r>
              <a:rPr lang="en-US" dirty="0"/>
              <a:t>    </a:t>
            </a:r>
            <a:r>
              <a:rPr lang="en-US" dirty="0">
                <a:hlinkClick r:id="rId2"/>
              </a:rPr>
              <a:t>https://ieeexplore.ieee.org/document/8697423</a:t>
            </a:r>
            <a:endParaRPr lang="en-US" dirty="0"/>
          </a:p>
          <a:p>
            <a:pPr marL="0" indent="0" algn="just">
              <a:buNone/>
            </a:pPr>
            <a:endParaRPr lang="en-US" dirty="0"/>
          </a:p>
          <a:p>
            <a:pPr algn="just"/>
            <a:r>
              <a:rPr lang="en-IN" dirty="0"/>
              <a:t>[2] </a:t>
            </a:r>
            <a:r>
              <a:rPr lang="en-US" dirty="0" err="1"/>
              <a:t>Pahulpreet</a:t>
            </a:r>
            <a:r>
              <a:rPr lang="en-US" dirty="0"/>
              <a:t> Singh Kohli and </a:t>
            </a:r>
            <a:r>
              <a:rPr lang="en-US" dirty="0" err="1"/>
              <a:t>Shriya</a:t>
            </a:r>
            <a:r>
              <a:rPr lang="en-US" dirty="0"/>
              <a:t> Arora, “Application of Machine Learning in Disease Prediction” IEEE, 978-1-5386-6947-1/18, pp. 1-4, 2018.</a:t>
            </a:r>
          </a:p>
          <a:p>
            <a:pPr marL="0" indent="0" algn="just">
              <a:buNone/>
            </a:pPr>
            <a:r>
              <a:rPr lang="en-US" dirty="0"/>
              <a:t>   </a:t>
            </a:r>
            <a:r>
              <a:rPr lang="en-US" dirty="0">
                <a:hlinkClick r:id="rId3"/>
              </a:rPr>
              <a:t>https://ur.booksc.eu/book/76324823/8429c7</a:t>
            </a:r>
            <a:endParaRPr lang="en-US" dirty="0"/>
          </a:p>
          <a:p>
            <a:pPr marL="0" indent="0" algn="just">
              <a:buNone/>
            </a:pPr>
            <a:endParaRPr lang="en-US" dirty="0"/>
          </a:p>
          <a:p>
            <a:pPr algn="just"/>
            <a:endParaRPr lang="en-IN" dirty="0"/>
          </a:p>
          <a:p>
            <a:pPr marL="0" indent="0" algn="just">
              <a:buNone/>
            </a:pPr>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31</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18643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095"/>
            <a:ext cx="10515600" cy="1325563"/>
          </a:xfrm>
        </p:spPr>
        <p:txBody>
          <a:bodyPr/>
          <a:lstStyle/>
          <a:p>
            <a:pPr algn="ctr"/>
            <a:r>
              <a:rPr lang="en-IN" b="1" dirty="0"/>
              <a:t>REFERENCES</a:t>
            </a:r>
            <a:endParaRPr lang="en-IN" dirty="0"/>
          </a:p>
        </p:txBody>
      </p:sp>
      <p:sp>
        <p:nvSpPr>
          <p:cNvPr id="3" name="Content Placeholder 2"/>
          <p:cNvSpPr>
            <a:spLocks noGrp="1"/>
          </p:cNvSpPr>
          <p:nvPr>
            <p:ph idx="1"/>
          </p:nvPr>
        </p:nvSpPr>
        <p:spPr>
          <a:xfrm>
            <a:off x="838199" y="1825625"/>
            <a:ext cx="11036121" cy="4351338"/>
          </a:xfrm>
        </p:spPr>
        <p:txBody>
          <a:bodyPr>
            <a:normAutofit lnSpcReduction="10000"/>
          </a:bodyPr>
          <a:lstStyle/>
          <a:p>
            <a:pPr algn="just"/>
            <a:r>
              <a:rPr lang="en-IN" dirty="0"/>
              <a:t>[3] Rati Shukla, Vikash Yadav, </a:t>
            </a:r>
            <a:r>
              <a:rPr lang="en-IN" dirty="0" err="1"/>
              <a:t>Parashu</a:t>
            </a:r>
            <a:r>
              <a:rPr lang="en-IN" dirty="0"/>
              <a:t> Ram Pal and Pankaj Pathak, "Machine Learning Techniques for Detecting and Predicting Breast Cancer" IJITEE, ISSN: 2278-3075, Volume-8, pp. 2658-2662, 2019. </a:t>
            </a:r>
            <a:r>
              <a:rPr lang="en-IN" dirty="0">
                <a:hlinkClick r:id="rId2"/>
              </a:rPr>
              <a:t>https://www.researchgate.net/publication/333506815_Machine_Learning_Techniques_for_Detecting_and_Predicting_Breast_Cancer</a:t>
            </a:r>
            <a:endParaRPr lang="en-IN" dirty="0"/>
          </a:p>
          <a:p>
            <a:pPr marL="0" indent="0" algn="just">
              <a:buNone/>
            </a:pPr>
            <a:endParaRPr lang="en-IN" dirty="0"/>
          </a:p>
          <a:p>
            <a:pPr algn="just"/>
            <a:r>
              <a:rPr lang="en-IN" dirty="0"/>
              <a:t>[4] </a:t>
            </a:r>
            <a:r>
              <a:rPr lang="en-IN" dirty="0" err="1"/>
              <a:t>Senthilkumar</a:t>
            </a:r>
            <a:r>
              <a:rPr lang="en-IN" dirty="0"/>
              <a:t> Mohan, </a:t>
            </a:r>
            <a:r>
              <a:rPr lang="en-IN" dirty="0" err="1"/>
              <a:t>Chandrasegar</a:t>
            </a:r>
            <a:r>
              <a:rPr lang="en-IN" dirty="0"/>
              <a:t> </a:t>
            </a:r>
            <a:r>
              <a:rPr lang="en-IN" dirty="0" err="1"/>
              <a:t>Thirumalai</a:t>
            </a:r>
            <a:r>
              <a:rPr lang="en-IN" dirty="0"/>
              <a:t> and Gautam Srivastava, “Effective Heart Disease Prediction Using Hybrid Machine Learning Techniques” IEEE Access, DOI 10.1109/ACCESS.2019.2923707, pp. 81542-81554, 2019.</a:t>
            </a:r>
          </a:p>
          <a:p>
            <a:pPr marL="0" indent="0" algn="just">
              <a:buNone/>
            </a:pPr>
            <a:r>
              <a:rPr lang="en-IN" dirty="0"/>
              <a:t>   </a:t>
            </a:r>
            <a:r>
              <a:rPr lang="en-IN" dirty="0">
                <a:hlinkClick r:id="rId3"/>
              </a:rPr>
              <a:t>https://ieeexplore.ieee.org/stamp/stamp.jsp?tp=&amp;arnumber=8740989</a:t>
            </a:r>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32</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291308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095"/>
            <a:ext cx="10515600" cy="1325563"/>
          </a:xfrm>
        </p:spPr>
        <p:txBody>
          <a:bodyPr/>
          <a:lstStyle/>
          <a:p>
            <a:pPr algn="ctr"/>
            <a:r>
              <a:rPr lang="en-IN" b="1" dirty="0"/>
              <a:t>REFERENCES</a:t>
            </a:r>
            <a:endParaRPr lang="en-IN" dirty="0"/>
          </a:p>
        </p:txBody>
      </p:sp>
      <p:sp>
        <p:nvSpPr>
          <p:cNvPr id="3" name="Content Placeholder 2"/>
          <p:cNvSpPr>
            <a:spLocks noGrp="1"/>
          </p:cNvSpPr>
          <p:nvPr>
            <p:ph idx="1"/>
          </p:nvPr>
        </p:nvSpPr>
        <p:spPr>
          <a:xfrm>
            <a:off x="838199" y="1825625"/>
            <a:ext cx="11036121" cy="4351338"/>
          </a:xfrm>
        </p:spPr>
        <p:txBody>
          <a:bodyPr>
            <a:normAutofit/>
          </a:bodyPr>
          <a:lstStyle/>
          <a:p>
            <a:pPr algn="just"/>
            <a:r>
              <a:rPr lang="en-IN" dirty="0"/>
              <a:t>[5] Dhiraj </a:t>
            </a:r>
            <a:r>
              <a:rPr lang="en-IN" dirty="0" err="1"/>
              <a:t>Dahiwade</a:t>
            </a:r>
            <a:r>
              <a:rPr lang="en-IN" dirty="0"/>
              <a:t>, Gajanan </a:t>
            </a:r>
            <a:r>
              <a:rPr lang="en-IN" dirty="0" err="1"/>
              <a:t>Patle</a:t>
            </a:r>
            <a:r>
              <a:rPr lang="en-IN" dirty="0"/>
              <a:t> and </a:t>
            </a:r>
            <a:r>
              <a:rPr lang="en-IN" dirty="0" err="1"/>
              <a:t>Ektaa</a:t>
            </a:r>
            <a:r>
              <a:rPr lang="en-IN" dirty="0"/>
              <a:t> </a:t>
            </a:r>
            <a:r>
              <a:rPr lang="en-IN" dirty="0" err="1"/>
              <a:t>Meshram</a:t>
            </a:r>
            <a:r>
              <a:rPr lang="en-IN" dirty="0"/>
              <a:t>, “Designing Disease Prediction Model Using Machine Learning Approach” IEEE Xplore Part Number: CFP19K25-ART; ISBN: 978-1-5386-7808-4, pp. 1211-1215, 2019.</a:t>
            </a:r>
          </a:p>
          <a:p>
            <a:pPr marL="457200" lvl="1" indent="0" algn="just">
              <a:buNone/>
            </a:pPr>
            <a:r>
              <a:rPr lang="en-IN" dirty="0">
                <a:hlinkClick r:id="rId2"/>
              </a:rPr>
              <a:t>https://www.researchgate.net/publication/344499148_DISEASE_PREDICTION_SYSTEM_USING_SUPPORT_VECTOR_MACHINE_AND_MULTILINEAR_REGRESSION</a:t>
            </a:r>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33</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63211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5756"/>
            <a:ext cx="10515600" cy="4351338"/>
          </a:xfrm>
        </p:spPr>
        <p:txBody>
          <a:bodyPr>
            <a:normAutofit/>
          </a:bodyPr>
          <a:lstStyle/>
          <a:p>
            <a:pPr marL="0" indent="0" algn="ctr">
              <a:buNone/>
            </a:pPr>
            <a:endParaRPr lang="en-IN" sz="8000" b="1" dirty="0">
              <a:solidFill>
                <a:srgbClr val="FF0000"/>
              </a:solidFill>
            </a:endParaRPr>
          </a:p>
          <a:p>
            <a:pPr marL="0" indent="0" algn="ctr">
              <a:buNone/>
            </a:pPr>
            <a:r>
              <a:rPr lang="en-IN" sz="8000" b="1" dirty="0">
                <a:solidFill>
                  <a:srgbClr val="FF0000"/>
                </a:solidFill>
              </a:rPr>
              <a:t>Thank You</a:t>
            </a:r>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34</a:t>
            </a:fld>
            <a:endParaRPr lang="en-IN"/>
          </a:p>
        </p:txBody>
      </p:sp>
      <p:pic>
        <p:nvPicPr>
          <p:cNvPr id="6" name="Picture 5">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31690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IN" dirty="0"/>
          </a:p>
        </p:txBody>
      </p:sp>
      <p:sp>
        <p:nvSpPr>
          <p:cNvPr id="3" name="Content Placeholder 2"/>
          <p:cNvSpPr>
            <a:spLocks noGrp="1"/>
          </p:cNvSpPr>
          <p:nvPr>
            <p:ph idx="1"/>
          </p:nvPr>
        </p:nvSpPr>
        <p:spPr/>
        <p:txBody>
          <a:bodyPr/>
          <a:lstStyle/>
          <a:p>
            <a:pPr algn="just"/>
            <a:r>
              <a:rPr lang="en-US" dirty="0"/>
              <a:t>The accurate analysis of medical data, which has benefited from early  patient care, has increased as a result of the expansion in data in the  medical and healthcare fields.</a:t>
            </a:r>
          </a:p>
          <a:p>
            <a:pPr algn="just"/>
            <a:r>
              <a:rPr lang="en-US" dirty="0"/>
              <a:t>Using machine learning, created a method  to forecast diseases. These systems will output the potential disease that an individual may have based on their symptoms.</a:t>
            </a:r>
          </a:p>
          <a:p>
            <a:pPr algn="just">
              <a:spcBef>
                <a:spcPts val="600"/>
              </a:spcBef>
            </a:pPr>
            <a:r>
              <a:rPr lang="en-US" dirty="0"/>
              <a:t>For the detection of the diseases we require machine learning techniques like Decision Tree, Random Forest, Naive Bayes and </a:t>
            </a:r>
          </a:p>
          <a:p>
            <a:pPr marL="0" indent="0" algn="just">
              <a:spcBef>
                <a:spcPts val="600"/>
              </a:spcBef>
              <a:buNone/>
            </a:pPr>
            <a:r>
              <a:rPr lang="en-US" dirty="0"/>
              <a:t>  K Nearest Neighbor(KNN).</a:t>
            </a:r>
          </a:p>
          <a:p>
            <a:pPr algn="just"/>
            <a:endParaRPr lang="en-IN" b="1" i="0" dirty="0">
              <a:solidFill>
                <a:srgbClr val="273239"/>
              </a:solidFill>
              <a:effectLst/>
              <a:latin typeface="sofia-pro"/>
            </a:endParaRPr>
          </a:p>
          <a:p>
            <a:pPr algn="just"/>
            <a:endParaRPr lang="en-IN" dirty="0"/>
          </a:p>
        </p:txBody>
      </p:sp>
      <p:sp>
        <p:nvSpPr>
          <p:cNvPr id="4" name="Footer Placeholder 3">
            <a:extLst>
              <a:ext uri="{FF2B5EF4-FFF2-40B4-BE49-F238E27FC236}">
                <a16:creationId xmlns:a16="http://schemas.microsoft.com/office/drawing/2014/main" id="{2DFDE27C-1120-45AC-B3DD-E9B9C8A61E83}"/>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8A7523D-B273-47EB-97BF-8D0DA0DAEFCC}"/>
              </a:ext>
            </a:extLst>
          </p:cNvPr>
          <p:cNvSpPr>
            <a:spLocks noGrp="1"/>
          </p:cNvSpPr>
          <p:nvPr>
            <p:ph type="sldNum" sz="quarter" idx="12"/>
          </p:nvPr>
        </p:nvSpPr>
        <p:spPr/>
        <p:txBody>
          <a:bodyPr/>
          <a:lstStyle/>
          <a:p>
            <a:fld id="{630A71A5-E0BE-4AD3-AC38-24E45FF2139F}" type="slidenum">
              <a:rPr lang="en-IN" smtClean="0"/>
              <a:t>4</a:t>
            </a:fld>
            <a:endParaRPr lang="en-IN"/>
          </a:p>
        </p:txBody>
      </p:sp>
      <p:pic>
        <p:nvPicPr>
          <p:cNvPr id="6" name="Picture 5">
            <a:extLst>
              <a:ext uri="{FF2B5EF4-FFF2-40B4-BE49-F238E27FC236}">
                <a16:creationId xmlns:a16="http://schemas.microsoft.com/office/drawing/2014/main" id="{89051E0B-33AD-4378-BC80-EC6D5380B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22320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78"/>
            <a:ext cx="10515600" cy="805317"/>
          </a:xfrm>
        </p:spPr>
        <p:txBody>
          <a:bodyPr/>
          <a:lstStyle/>
          <a:p>
            <a:pPr algn="ctr"/>
            <a:r>
              <a:rPr lang="en-IN" b="1" dirty="0"/>
              <a:t>Literature Survey</a:t>
            </a:r>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5</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graphicFrame>
        <p:nvGraphicFramePr>
          <p:cNvPr id="9" name="Table 12">
            <a:extLst>
              <a:ext uri="{FF2B5EF4-FFF2-40B4-BE49-F238E27FC236}">
                <a16:creationId xmlns:a16="http://schemas.microsoft.com/office/drawing/2014/main" id="{005BD14F-A602-4499-3279-343A885C6196}"/>
              </a:ext>
            </a:extLst>
          </p:cNvPr>
          <p:cNvGraphicFramePr>
            <a:graphicFrameLocks noGrp="1"/>
          </p:cNvGraphicFramePr>
          <p:nvPr>
            <p:extLst>
              <p:ext uri="{D42A27DB-BD31-4B8C-83A1-F6EECF244321}">
                <p14:modId xmlns:p14="http://schemas.microsoft.com/office/powerpoint/2010/main" val="240170094"/>
              </p:ext>
            </p:extLst>
          </p:nvPr>
        </p:nvGraphicFramePr>
        <p:xfrm>
          <a:off x="165279" y="667117"/>
          <a:ext cx="11861442" cy="5577840"/>
        </p:xfrm>
        <a:graphic>
          <a:graphicData uri="http://schemas.openxmlformats.org/drawingml/2006/table">
            <a:tbl>
              <a:tblPr firstRow="1" bandRow="1">
                <a:tableStyleId>{5C22544A-7EE6-4342-B048-85BDC9FD1C3A}</a:tableStyleId>
              </a:tblPr>
              <a:tblGrid>
                <a:gridCol w="5647317">
                  <a:extLst>
                    <a:ext uri="{9D8B030D-6E8A-4147-A177-3AD203B41FA5}">
                      <a16:colId xmlns:a16="http://schemas.microsoft.com/office/drawing/2014/main" val="3400264388"/>
                    </a:ext>
                  </a:extLst>
                </a:gridCol>
                <a:gridCol w="6214125">
                  <a:extLst>
                    <a:ext uri="{9D8B030D-6E8A-4147-A177-3AD203B41FA5}">
                      <a16:colId xmlns:a16="http://schemas.microsoft.com/office/drawing/2014/main" val="164388098"/>
                    </a:ext>
                  </a:extLst>
                </a:gridCol>
              </a:tblGrid>
              <a:tr h="271739">
                <a:tc>
                  <a:txBody>
                    <a:bodyPr/>
                    <a:lstStyle/>
                    <a:p>
                      <a:pPr algn="ctr"/>
                      <a:r>
                        <a:rPr lang="en-IN" dirty="0"/>
                        <a:t>Title of Paper</a:t>
                      </a:r>
                    </a:p>
                  </a:txBody>
                  <a:tcPr>
                    <a:solidFill>
                      <a:schemeClr val="accent1"/>
                    </a:solidFill>
                  </a:tcPr>
                </a:tc>
                <a:tc>
                  <a:txBody>
                    <a:bodyPr/>
                    <a:lstStyle/>
                    <a:p>
                      <a:pPr algn="ctr"/>
                      <a:r>
                        <a:rPr lang="en-IN" dirty="0"/>
                        <a:t>Concept</a:t>
                      </a:r>
                    </a:p>
                  </a:txBody>
                  <a:tcPr/>
                </a:tc>
                <a:extLst>
                  <a:ext uri="{0D108BD9-81ED-4DB2-BD59-A6C34878D82A}">
                    <a16:rowId xmlns:a16="http://schemas.microsoft.com/office/drawing/2014/main" val="3308102206"/>
                  </a:ext>
                </a:extLst>
              </a:tr>
              <a:tr h="175746">
                <a:tc>
                  <a:txBody>
                    <a:bodyPr/>
                    <a:lstStyle/>
                    <a:p>
                      <a:pPr marL="342900" indent="-342900">
                        <a:buFont typeface="Arial" panose="020B0604020202020204" pitchFamily="34" charset="0"/>
                        <a:buChar char="•"/>
                      </a:pPr>
                      <a:r>
                        <a:rPr lang="en-IN" sz="2400" dirty="0" err="1">
                          <a:solidFill>
                            <a:schemeClr val="bg1"/>
                          </a:solidFill>
                        </a:rPr>
                        <a:t>Sayali</a:t>
                      </a:r>
                      <a:r>
                        <a:rPr lang="en-IN" sz="2400" dirty="0">
                          <a:solidFill>
                            <a:schemeClr val="bg1"/>
                          </a:solidFill>
                        </a:rPr>
                        <a:t> </a:t>
                      </a:r>
                      <a:r>
                        <a:rPr lang="en-IN" sz="2400" dirty="0" err="1">
                          <a:solidFill>
                            <a:schemeClr val="bg1"/>
                          </a:solidFill>
                        </a:rPr>
                        <a:t>Ambekar</a:t>
                      </a:r>
                      <a:r>
                        <a:rPr lang="en-IN" sz="2400" dirty="0">
                          <a:solidFill>
                            <a:schemeClr val="bg1"/>
                          </a:solidFill>
                        </a:rPr>
                        <a:t> .</a:t>
                      </a:r>
                    </a:p>
                    <a:p>
                      <a:pPr marL="342900" indent="-342900" algn="just">
                        <a:buFont typeface="Arial" panose="020B0604020202020204" pitchFamily="34" charset="0"/>
                        <a:buChar char="•"/>
                      </a:pPr>
                      <a:r>
                        <a:rPr lang="en-US" sz="2400" kern="1200" dirty="0">
                          <a:solidFill>
                            <a:schemeClr val="bg1"/>
                          </a:solidFill>
                          <a:effectLst/>
                          <a:latin typeface="+mn-lt"/>
                          <a:ea typeface="+mn-ea"/>
                          <a:cs typeface="+mn-cs"/>
                        </a:rPr>
                        <a:t>Recommended Disease Risk Prediction and used a convolution neural network to perform the task.</a:t>
                      </a:r>
                    </a:p>
                    <a:p>
                      <a:pPr marL="342900" indent="-342900">
                        <a:buFont typeface="Arial" panose="020B0604020202020204" pitchFamily="34" charset="0"/>
                        <a:buChar char="•"/>
                      </a:pPr>
                      <a:r>
                        <a:rPr lang="en-IN" sz="2400" kern="1200" dirty="0">
                          <a:solidFill>
                            <a:schemeClr val="bg1"/>
                          </a:solidFill>
                          <a:effectLst/>
                          <a:latin typeface="+mn-lt"/>
                          <a:ea typeface="+mn-ea"/>
                          <a:cs typeface="+mn-cs"/>
                        </a:rPr>
                        <a:t>2018</a:t>
                      </a:r>
                      <a:endParaRPr lang="en-IN" sz="2000" dirty="0">
                        <a:solidFill>
                          <a:schemeClr val="bg1"/>
                        </a:solidFill>
                      </a:endParaRPr>
                    </a:p>
                  </a:txBody>
                  <a:tcPr>
                    <a:solidFill>
                      <a:schemeClr val="accent1"/>
                    </a:solidFill>
                  </a:tcPr>
                </a:tc>
                <a:tc>
                  <a:txBody>
                    <a:bodyPr/>
                    <a:lstStyle/>
                    <a:p>
                      <a:pPr marL="285750" indent="-285750" algn="just">
                        <a:buFont typeface="Arial" panose="020B0604020202020204" pitchFamily="34" charset="0"/>
                        <a:buChar char="•"/>
                      </a:pPr>
                      <a:r>
                        <a:rPr lang="en-US" sz="2400" dirty="0"/>
                        <a:t>He employed machine learning algorithms in his paper. He applied methods such as the CNN-UDRP algorithm, CNN-MDRP algorithm, Naive Bayes, K-Nearest Neighbor, and Decision Tree to the prediction of disease.</a:t>
                      </a:r>
                    </a:p>
                    <a:p>
                      <a:pPr marL="285750" indent="-285750" algn="just">
                        <a:buFont typeface="Arial" panose="020B0604020202020204" pitchFamily="34" charset="0"/>
                        <a:buChar char="•"/>
                      </a:pPr>
                      <a:r>
                        <a:rPr lang="en-US" sz="2400" dirty="0"/>
                        <a:t>The accuracy of the suggested system was 94.8%.</a:t>
                      </a:r>
                    </a:p>
                    <a:p>
                      <a:endParaRPr lang="en-IN" dirty="0"/>
                    </a:p>
                  </a:txBody>
                  <a:tcPr/>
                </a:tc>
                <a:extLst>
                  <a:ext uri="{0D108BD9-81ED-4DB2-BD59-A6C34878D82A}">
                    <a16:rowId xmlns:a16="http://schemas.microsoft.com/office/drawing/2014/main" val="2245458173"/>
                  </a:ext>
                </a:extLst>
              </a:tr>
              <a:tr h="1762371">
                <a:tc>
                  <a:txBody>
                    <a:bodyPr/>
                    <a:lstStyle/>
                    <a:p>
                      <a:pPr marL="285750" indent="-285750">
                        <a:buFont typeface="Arial" panose="020B0604020202020204" pitchFamily="34" charset="0"/>
                        <a:buChar char="•"/>
                      </a:pPr>
                      <a:r>
                        <a:rPr lang="fi-FI" sz="2400" kern="1200" dirty="0">
                          <a:solidFill>
                            <a:schemeClr val="bg1"/>
                          </a:solidFill>
                          <a:effectLst/>
                          <a:latin typeface="+mn-lt"/>
                          <a:ea typeface="+mn-ea"/>
                          <a:cs typeface="+mn-cs"/>
                        </a:rPr>
                        <a:t>Pahulpreet Singh Kohli</a:t>
                      </a:r>
                    </a:p>
                    <a:p>
                      <a:pPr marL="285750" indent="-285750">
                        <a:buFont typeface="Arial" panose="020B0604020202020204" pitchFamily="34" charset="0"/>
                        <a:buChar char="•"/>
                      </a:pPr>
                      <a:r>
                        <a:rPr lang="en-US" sz="2400" kern="1200" dirty="0">
                          <a:solidFill>
                            <a:schemeClr val="bg1"/>
                          </a:solidFill>
                          <a:effectLst/>
                          <a:latin typeface="+mn-lt"/>
                          <a:ea typeface="+mn-ea"/>
                          <a:cs typeface="+mn-cs"/>
                        </a:rPr>
                        <a:t>Suggested disease prediction by using</a:t>
                      </a:r>
                    </a:p>
                    <a:p>
                      <a:pPr marL="0" indent="0">
                        <a:buFont typeface="Arial" panose="020B0604020202020204" pitchFamily="34" charset="0"/>
                        <a:buNone/>
                      </a:pPr>
                      <a:r>
                        <a:rPr lang="en-US" sz="2400" kern="1200" dirty="0">
                          <a:solidFill>
                            <a:schemeClr val="bg1"/>
                          </a:solidFill>
                          <a:effectLst/>
                          <a:latin typeface="+mn-lt"/>
                          <a:ea typeface="+mn-ea"/>
                          <a:cs typeface="+mn-cs"/>
                        </a:rPr>
                        <a:t>     applications and methods of machine</a:t>
                      </a:r>
                    </a:p>
                    <a:p>
                      <a:pPr marL="0" indent="0">
                        <a:buFont typeface="Arial" panose="020B0604020202020204" pitchFamily="34" charset="0"/>
                        <a:buNone/>
                      </a:pPr>
                      <a:r>
                        <a:rPr lang="en-US" sz="2400" kern="1200" dirty="0">
                          <a:solidFill>
                            <a:schemeClr val="bg1"/>
                          </a:solidFill>
                          <a:effectLst/>
                          <a:latin typeface="+mn-lt"/>
                          <a:ea typeface="+mn-ea"/>
                          <a:cs typeface="+mn-cs"/>
                        </a:rPr>
                        <a:t>     learning</a:t>
                      </a:r>
                    </a:p>
                    <a:p>
                      <a:pPr marL="285750" indent="-285750">
                        <a:buFont typeface="Arial" panose="020B0604020202020204" pitchFamily="34" charset="0"/>
                        <a:buChar char="•"/>
                      </a:pPr>
                      <a:r>
                        <a:rPr lang="en-IN" sz="2400" kern="1200" dirty="0">
                          <a:solidFill>
                            <a:schemeClr val="bg1"/>
                          </a:solidFill>
                          <a:effectLst/>
                          <a:latin typeface="+mn-lt"/>
                          <a:ea typeface="+mn-ea"/>
                          <a:cs typeface="+mn-cs"/>
                        </a:rPr>
                        <a:t>2018</a:t>
                      </a:r>
                      <a:endParaRPr lang="en-IN" sz="2400" dirty="0">
                        <a:solidFill>
                          <a:schemeClr val="bg1"/>
                        </a:solidFill>
                      </a:endParaRPr>
                    </a:p>
                  </a:txBody>
                  <a:tcPr>
                    <a:solidFill>
                      <a:schemeClr val="accent1"/>
                    </a:solidFill>
                  </a:tcPr>
                </a:tc>
                <a:tc>
                  <a:txBody>
                    <a:bodyPr/>
                    <a:lstStyle/>
                    <a:p>
                      <a:pPr marL="285750" indent="-285750" algn="just">
                        <a:buFont typeface="Arial" panose="020B0604020202020204" pitchFamily="34" charset="0"/>
                        <a:buChar char="•"/>
                      </a:pPr>
                      <a:r>
                        <a:rPr lang="en-US" sz="2400" dirty="0"/>
                        <a:t>This paper  focuses on the prognosis of diabetes, breast cancer, and heart disease.</a:t>
                      </a:r>
                      <a:endParaRPr lang="en-IN" sz="2400" kern="1200" dirty="0">
                        <a:solidFill>
                          <a:schemeClr val="dk1"/>
                        </a:solidFill>
                        <a:effectLst/>
                        <a:latin typeface="+mn-lt"/>
                        <a:ea typeface="+mn-ea"/>
                        <a:cs typeface="+mn-cs"/>
                      </a:endParaRPr>
                    </a:p>
                    <a:p>
                      <a:pPr marL="285750" indent="-285750" algn="just">
                        <a:buFont typeface="Arial" panose="020B0604020202020204" pitchFamily="34" charset="0"/>
                        <a:buChar char="•"/>
                      </a:pPr>
                      <a:r>
                        <a:rPr lang="en-US" sz="2400" dirty="0"/>
                        <a:t>Logistic regression yields the highest accuracy rates, which are 95.71% for breast cancer, 84.42% for diabetes, and 87.12% for heart disease.</a:t>
                      </a:r>
                      <a:endParaRPr lang="en-IN" sz="2400" dirty="0"/>
                    </a:p>
                  </a:txBody>
                  <a:tcPr/>
                </a:tc>
                <a:extLst>
                  <a:ext uri="{0D108BD9-81ED-4DB2-BD59-A6C34878D82A}">
                    <a16:rowId xmlns:a16="http://schemas.microsoft.com/office/drawing/2014/main" val="720377347"/>
                  </a:ext>
                </a:extLst>
              </a:tr>
            </a:tbl>
          </a:graphicData>
        </a:graphic>
      </p:graphicFrame>
    </p:spTree>
    <p:extLst>
      <p:ext uri="{BB962C8B-B14F-4D97-AF65-F5344CB8AC3E}">
        <p14:creationId xmlns:p14="http://schemas.microsoft.com/office/powerpoint/2010/main" val="299433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6</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graphicFrame>
        <p:nvGraphicFramePr>
          <p:cNvPr id="9" name="Table 12">
            <a:extLst>
              <a:ext uri="{FF2B5EF4-FFF2-40B4-BE49-F238E27FC236}">
                <a16:creationId xmlns:a16="http://schemas.microsoft.com/office/drawing/2014/main" id="{005BD14F-A602-4499-3279-343A885C6196}"/>
              </a:ext>
            </a:extLst>
          </p:cNvPr>
          <p:cNvGraphicFramePr>
            <a:graphicFrameLocks noGrp="1"/>
          </p:cNvGraphicFramePr>
          <p:nvPr>
            <p:extLst>
              <p:ext uri="{D42A27DB-BD31-4B8C-83A1-F6EECF244321}">
                <p14:modId xmlns:p14="http://schemas.microsoft.com/office/powerpoint/2010/main" val="1813081799"/>
              </p:ext>
            </p:extLst>
          </p:nvPr>
        </p:nvGraphicFramePr>
        <p:xfrm>
          <a:off x="244699" y="291466"/>
          <a:ext cx="11642501" cy="5562600"/>
        </p:xfrm>
        <a:graphic>
          <a:graphicData uri="http://schemas.openxmlformats.org/drawingml/2006/table">
            <a:tbl>
              <a:tblPr firstRow="1" bandRow="1">
                <a:tableStyleId>{5C22544A-7EE6-4342-B048-85BDC9FD1C3A}</a:tableStyleId>
              </a:tblPr>
              <a:tblGrid>
                <a:gridCol w="5543078">
                  <a:extLst>
                    <a:ext uri="{9D8B030D-6E8A-4147-A177-3AD203B41FA5}">
                      <a16:colId xmlns:a16="http://schemas.microsoft.com/office/drawing/2014/main" val="3400264388"/>
                    </a:ext>
                  </a:extLst>
                </a:gridCol>
                <a:gridCol w="6099423">
                  <a:extLst>
                    <a:ext uri="{9D8B030D-6E8A-4147-A177-3AD203B41FA5}">
                      <a16:colId xmlns:a16="http://schemas.microsoft.com/office/drawing/2014/main" val="164388098"/>
                    </a:ext>
                  </a:extLst>
                </a:gridCol>
              </a:tblGrid>
              <a:tr h="327581">
                <a:tc>
                  <a:txBody>
                    <a:bodyPr/>
                    <a:lstStyle/>
                    <a:p>
                      <a:pPr algn="ctr"/>
                      <a:r>
                        <a:rPr lang="en-IN" dirty="0"/>
                        <a:t>Title of Paper</a:t>
                      </a:r>
                    </a:p>
                  </a:txBody>
                  <a:tcPr>
                    <a:solidFill>
                      <a:schemeClr val="accent1"/>
                    </a:solidFill>
                  </a:tcPr>
                </a:tc>
                <a:tc>
                  <a:txBody>
                    <a:bodyPr/>
                    <a:lstStyle/>
                    <a:p>
                      <a:pPr algn="ctr"/>
                      <a:r>
                        <a:rPr lang="en-IN" dirty="0"/>
                        <a:t>Concept</a:t>
                      </a:r>
                    </a:p>
                  </a:txBody>
                  <a:tcPr/>
                </a:tc>
                <a:extLst>
                  <a:ext uri="{0D108BD9-81ED-4DB2-BD59-A6C34878D82A}">
                    <a16:rowId xmlns:a16="http://schemas.microsoft.com/office/drawing/2014/main" val="3308102206"/>
                  </a:ext>
                </a:extLst>
              </a:tr>
              <a:tr h="175746">
                <a:tc>
                  <a:txBody>
                    <a:bodyPr/>
                    <a:lstStyle/>
                    <a:p>
                      <a:pPr marL="285750" indent="-285750">
                        <a:buFont typeface="Arial" panose="020B0604020202020204" pitchFamily="34" charset="0"/>
                        <a:buChar char="•"/>
                      </a:pPr>
                      <a:r>
                        <a:rPr lang="fi-FI" sz="2400" kern="1200" dirty="0">
                          <a:solidFill>
                            <a:schemeClr val="bg1"/>
                          </a:solidFill>
                          <a:effectLst/>
                          <a:latin typeface="+mn-lt"/>
                          <a:ea typeface="+mn-ea"/>
                          <a:cs typeface="+mn-cs"/>
                        </a:rPr>
                        <a:t>Rati Shukla</a:t>
                      </a:r>
                    </a:p>
                    <a:p>
                      <a:pPr marL="285750" indent="-285750">
                        <a:buFont typeface="Arial" panose="020B0604020202020204" pitchFamily="34" charset="0"/>
                        <a:buChar char="•"/>
                      </a:pPr>
                      <a:r>
                        <a:rPr lang="en-US" sz="2400" kern="1200" dirty="0">
                          <a:solidFill>
                            <a:schemeClr val="bg1"/>
                          </a:solidFill>
                          <a:effectLst/>
                          <a:latin typeface="+mn-lt"/>
                          <a:ea typeface="+mn-ea"/>
                          <a:cs typeface="+mn-cs"/>
                        </a:rPr>
                        <a:t>Suggested breast cancer detection and prediction </a:t>
                      </a:r>
                    </a:p>
                    <a:p>
                      <a:pPr marL="285750" indent="-285750">
                        <a:buFont typeface="Arial" panose="020B0604020202020204" pitchFamily="34" charset="0"/>
                        <a:buChar char="•"/>
                      </a:pPr>
                      <a:r>
                        <a:rPr lang="en-IN" sz="2400" kern="1200" dirty="0">
                          <a:solidFill>
                            <a:schemeClr val="bg1"/>
                          </a:solidFill>
                          <a:effectLst/>
                          <a:latin typeface="+mn-lt"/>
                          <a:ea typeface="+mn-ea"/>
                          <a:cs typeface="+mn-cs"/>
                        </a:rPr>
                        <a:t>2018</a:t>
                      </a:r>
                      <a:endParaRPr lang="en-IN" sz="2400" dirty="0">
                        <a:solidFill>
                          <a:schemeClr val="bg1"/>
                        </a:solidFill>
                      </a:endParaRPr>
                    </a:p>
                  </a:txBody>
                  <a:tcPr>
                    <a:solidFill>
                      <a:schemeClr val="accent1"/>
                    </a:solidFill>
                  </a:tcPr>
                </a:tc>
                <a:tc>
                  <a:txBody>
                    <a:bodyPr/>
                    <a:lstStyle/>
                    <a:p>
                      <a:pPr marL="285750" indent="-285750">
                        <a:buFont typeface="Arial" panose="020B0604020202020204" pitchFamily="34" charset="0"/>
                        <a:buChar char="•"/>
                      </a:pPr>
                      <a:r>
                        <a:rPr lang="en-US" sz="2400" dirty="0"/>
                        <a:t>This paper  focuses on prediction and detection of Breast cancer using Decision Tree, Support Vector Machine, Random Forest, Naive Bayes, Neural Network, and KNN machine learning.</a:t>
                      </a:r>
                    </a:p>
                    <a:p>
                      <a:pPr marL="285750" indent="-285750">
                        <a:buFont typeface="Arial" panose="020B0604020202020204" pitchFamily="34" charset="0"/>
                        <a:buChar char="•"/>
                      </a:pPr>
                      <a:r>
                        <a:rPr lang="en-US" sz="2400" dirty="0"/>
                        <a:t>Support Vector Machine gives more accurate results than all other algorithms.</a:t>
                      </a:r>
                      <a:endParaRPr lang="en-IN" sz="2400" dirty="0"/>
                    </a:p>
                  </a:txBody>
                  <a:tcPr/>
                </a:tc>
                <a:extLst>
                  <a:ext uri="{0D108BD9-81ED-4DB2-BD59-A6C34878D82A}">
                    <a16:rowId xmlns:a16="http://schemas.microsoft.com/office/drawing/2014/main" val="2245458173"/>
                  </a:ext>
                </a:extLst>
              </a:tr>
              <a:tr h="1762371">
                <a:tc>
                  <a:txBody>
                    <a:bodyPr/>
                    <a:lstStyle/>
                    <a:p>
                      <a:pPr marL="285750" indent="-285750">
                        <a:buFont typeface="Arial" panose="020B0604020202020204" pitchFamily="34" charset="0"/>
                        <a:buChar char="•"/>
                      </a:pPr>
                      <a:r>
                        <a:rPr lang="en-IN" sz="2400" dirty="0" err="1">
                          <a:solidFill>
                            <a:schemeClr val="bg1"/>
                          </a:solidFill>
                        </a:rPr>
                        <a:t>Senthilkumar</a:t>
                      </a:r>
                      <a:r>
                        <a:rPr lang="en-IN" sz="2400" dirty="0">
                          <a:solidFill>
                            <a:schemeClr val="bg1"/>
                          </a:solidFill>
                        </a:rPr>
                        <a:t> Mohan</a:t>
                      </a:r>
                    </a:p>
                    <a:p>
                      <a:pPr marL="285750" indent="-285750">
                        <a:buFont typeface="Arial" panose="020B0604020202020204" pitchFamily="34" charset="0"/>
                        <a:buChar char="•"/>
                      </a:pPr>
                      <a:r>
                        <a:rPr lang="en-US" sz="2400" dirty="0">
                          <a:solidFill>
                            <a:schemeClr val="bg1"/>
                          </a:solidFill>
                        </a:rPr>
                        <a:t>Effective Heart Disease  Prediction</a:t>
                      </a:r>
                    </a:p>
                    <a:p>
                      <a:pPr marL="285750" indent="-285750">
                        <a:buFont typeface="Arial" panose="020B0604020202020204" pitchFamily="34" charset="0"/>
                        <a:buChar char="•"/>
                      </a:pPr>
                      <a:r>
                        <a:rPr lang="en-US" sz="2400" dirty="0">
                          <a:solidFill>
                            <a:schemeClr val="bg1"/>
                          </a:solidFill>
                        </a:rPr>
                        <a:t>2019</a:t>
                      </a:r>
                      <a:endParaRPr lang="en-IN" sz="2400" dirty="0">
                        <a:solidFill>
                          <a:schemeClr val="bg1"/>
                        </a:solidFill>
                      </a:endParaRPr>
                    </a:p>
                  </a:txBody>
                  <a:tcPr>
                    <a:solidFill>
                      <a:schemeClr val="accent1"/>
                    </a:solidFill>
                  </a:tcPr>
                </a:tc>
                <a:tc>
                  <a:txBody>
                    <a:bodyPr/>
                    <a:lstStyle/>
                    <a:p>
                      <a:pPr marL="285750" indent="-285750">
                        <a:buFont typeface="Arial" panose="020B0604020202020204" pitchFamily="34" charset="0"/>
                        <a:buChar char="•"/>
                      </a:pPr>
                      <a:r>
                        <a:rPr lang="en-US" sz="2300" dirty="0"/>
                        <a:t>This paper  focuses on hybrid techniques in machine learning that can be used for effectively predicting heart disease  using algorithms like Decision Tree, Support Vector Machine, Random Forest, Naïve Bayes, Neural Network and KNN</a:t>
                      </a:r>
                    </a:p>
                    <a:p>
                      <a:pPr marL="285750" indent="-285750">
                        <a:buFont typeface="Arial" panose="020B0604020202020204" pitchFamily="34" charset="0"/>
                        <a:buChar char="•"/>
                      </a:pPr>
                      <a:r>
                        <a:rPr lang="en-US" sz="2300" dirty="0"/>
                        <a:t>The accuracy of this system is 88.47%.</a:t>
                      </a:r>
                      <a:endParaRPr lang="en-IN" sz="2300" dirty="0"/>
                    </a:p>
                  </a:txBody>
                  <a:tcPr/>
                </a:tc>
                <a:extLst>
                  <a:ext uri="{0D108BD9-81ED-4DB2-BD59-A6C34878D82A}">
                    <a16:rowId xmlns:a16="http://schemas.microsoft.com/office/drawing/2014/main" val="720377347"/>
                  </a:ext>
                </a:extLst>
              </a:tr>
            </a:tbl>
          </a:graphicData>
        </a:graphic>
      </p:graphicFrame>
    </p:spTree>
    <p:extLst>
      <p:ext uri="{BB962C8B-B14F-4D97-AF65-F5344CB8AC3E}">
        <p14:creationId xmlns:p14="http://schemas.microsoft.com/office/powerpoint/2010/main" val="4896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7</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graphicFrame>
        <p:nvGraphicFramePr>
          <p:cNvPr id="9" name="Table 12">
            <a:extLst>
              <a:ext uri="{FF2B5EF4-FFF2-40B4-BE49-F238E27FC236}">
                <a16:creationId xmlns:a16="http://schemas.microsoft.com/office/drawing/2014/main" id="{005BD14F-A602-4499-3279-343A885C6196}"/>
              </a:ext>
            </a:extLst>
          </p:cNvPr>
          <p:cNvGraphicFramePr>
            <a:graphicFrameLocks noGrp="1"/>
          </p:cNvGraphicFramePr>
          <p:nvPr>
            <p:extLst>
              <p:ext uri="{D42A27DB-BD31-4B8C-83A1-F6EECF244321}">
                <p14:modId xmlns:p14="http://schemas.microsoft.com/office/powerpoint/2010/main" val="3730942597"/>
              </p:ext>
            </p:extLst>
          </p:nvPr>
        </p:nvGraphicFramePr>
        <p:xfrm>
          <a:off x="193183" y="1289218"/>
          <a:ext cx="11822806" cy="2286000"/>
        </p:xfrm>
        <a:graphic>
          <a:graphicData uri="http://schemas.openxmlformats.org/drawingml/2006/table">
            <a:tbl>
              <a:tblPr firstRow="1" bandRow="1">
                <a:tableStyleId>{5C22544A-7EE6-4342-B048-85BDC9FD1C3A}</a:tableStyleId>
              </a:tblPr>
              <a:tblGrid>
                <a:gridCol w="5628923">
                  <a:extLst>
                    <a:ext uri="{9D8B030D-6E8A-4147-A177-3AD203B41FA5}">
                      <a16:colId xmlns:a16="http://schemas.microsoft.com/office/drawing/2014/main" val="3400264388"/>
                    </a:ext>
                  </a:extLst>
                </a:gridCol>
                <a:gridCol w="6193883">
                  <a:extLst>
                    <a:ext uri="{9D8B030D-6E8A-4147-A177-3AD203B41FA5}">
                      <a16:colId xmlns:a16="http://schemas.microsoft.com/office/drawing/2014/main" val="164388098"/>
                    </a:ext>
                  </a:extLst>
                </a:gridCol>
              </a:tblGrid>
              <a:tr h="340375">
                <a:tc>
                  <a:txBody>
                    <a:bodyPr/>
                    <a:lstStyle/>
                    <a:p>
                      <a:pPr algn="ctr"/>
                      <a:r>
                        <a:rPr lang="en-IN" dirty="0"/>
                        <a:t>Title of Paper</a:t>
                      </a:r>
                    </a:p>
                  </a:txBody>
                  <a:tcPr>
                    <a:solidFill>
                      <a:schemeClr val="accent1"/>
                    </a:solidFill>
                  </a:tcPr>
                </a:tc>
                <a:tc>
                  <a:txBody>
                    <a:bodyPr/>
                    <a:lstStyle/>
                    <a:p>
                      <a:pPr algn="ctr"/>
                      <a:r>
                        <a:rPr lang="en-IN"/>
                        <a:t>Concept</a:t>
                      </a:r>
                      <a:endParaRPr lang="en-IN" dirty="0"/>
                    </a:p>
                  </a:txBody>
                  <a:tcPr/>
                </a:tc>
                <a:extLst>
                  <a:ext uri="{0D108BD9-81ED-4DB2-BD59-A6C34878D82A}">
                    <a16:rowId xmlns:a16="http://schemas.microsoft.com/office/drawing/2014/main" val="3308102206"/>
                  </a:ext>
                </a:extLst>
              </a:tr>
              <a:tr h="175746">
                <a:tc>
                  <a:txBody>
                    <a:bodyPr/>
                    <a:lstStyle/>
                    <a:p>
                      <a:pPr marL="285750" indent="-285750">
                        <a:buFont typeface="Arial" panose="020B0604020202020204" pitchFamily="34" charset="0"/>
                        <a:buChar char="•"/>
                      </a:pPr>
                      <a:r>
                        <a:rPr lang="en-IN" sz="2400" dirty="0">
                          <a:solidFill>
                            <a:schemeClr val="bg1"/>
                          </a:solidFill>
                        </a:rPr>
                        <a:t>Dhiraj </a:t>
                      </a:r>
                      <a:r>
                        <a:rPr lang="en-IN" sz="2400" dirty="0" err="1">
                          <a:solidFill>
                            <a:schemeClr val="bg1"/>
                          </a:solidFill>
                        </a:rPr>
                        <a:t>Dahiwade</a:t>
                      </a:r>
                      <a:r>
                        <a:rPr lang="en-IN" sz="2400" dirty="0">
                          <a:solidFill>
                            <a:schemeClr val="bg1"/>
                          </a:solidFill>
                        </a:rPr>
                        <a:t> </a:t>
                      </a:r>
                    </a:p>
                    <a:p>
                      <a:pPr marL="285750" indent="-285750">
                        <a:buFont typeface="Arial" panose="020B0604020202020204" pitchFamily="34" charset="0"/>
                        <a:buChar char="•"/>
                      </a:pPr>
                      <a:r>
                        <a:rPr lang="en-US" sz="2400" dirty="0">
                          <a:solidFill>
                            <a:schemeClr val="bg1"/>
                          </a:solidFill>
                        </a:rPr>
                        <a:t>designed a model for prediction of the disease.</a:t>
                      </a:r>
                    </a:p>
                    <a:p>
                      <a:pPr marL="285750" indent="-285750">
                        <a:buFont typeface="Arial" panose="020B0604020202020204" pitchFamily="34" charset="0"/>
                        <a:buChar char="•"/>
                      </a:pPr>
                      <a:r>
                        <a:rPr lang="en-IN" sz="2400" dirty="0">
                          <a:solidFill>
                            <a:schemeClr val="bg1"/>
                          </a:solidFill>
                        </a:rPr>
                        <a:t>2019</a:t>
                      </a:r>
                    </a:p>
                  </a:txBody>
                  <a:tcPr>
                    <a:solidFill>
                      <a:schemeClr val="accent1"/>
                    </a:solidFill>
                  </a:tcPr>
                </a:tc>
                <a:tc>
                  <a:txBody>
                    <a:bodyPr/>
                    <a:lstStyle/>
                    <a:p>
                      <a:pPr marL="285750" indent="-285750">
                        <a:buFont typeface="Arial" panose="020B0604020202020204" pitchFamily="34" charset="0"/>
                        <a:buChar char="•"/>
                      </a:pPr>
                      <a:r>
                        <a:rPr lang="en-US" sz="2400" dirty="0"/>
                        <a:t>Designed a model for prediction of the disease using approaches of machine learning and used techniques like KNN and CNN.</a:t>
                      </a:r>
                    </a:p>
                    <a:p>
                      <a:pPr marL="285750" indent="-285750">
                        <a:buFont typeface="Arial" panose="020B0604020202020204" pitchFamily="34" charset="0"/>
                        <a:buChar char="•"/>
                      </a:pPr>
                      <a:r>
                        <a:rPr lang="en-US" sz="2400" dirty="0"/>
                        <a:t>The accuracy of KNN is 95% and the accuracy of CNN is 98%</a:t>
                      </a:r>
                      <a:endParaRPr lang="en-IN" sz="2400" dirty="0"/>
                    </a:p>
                  </a:txBody>
                  <a:tcPr/>
                </a:tc>
                <a:extLst>
                  <a:ext uri="{0D108BD9-81ED-4DB2-BD59-A6C34878D82A}">
                    <a16:rowId xmlns:a16="http://schemas.microsoft.com/office/drawing/2014/main" val="2245458173"/>
                  </a:ext>
                </a:extLst>
              </a:tr>
            </a:tbl>
          </a:graphicData>
        </a:graphic>
      </p:graphicFrame>
    </p:spTree>
    <p:extLst>
      <p:ext uri="{BB962C8B-B14F-4D97-AF65-F5344CB8AC3E}">
        <p14:creationId xmlns:p14="http://schemas.microsoft.com/office/powerpoint/2010/main" val="141449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515600" cy="1325563"/>
          </a:xfrm>
        </p:spPr>
        <p:txBody>
          <a:bodyPr/>
          <a:lstStyle/>
          <a:p>
            <a:pPr algn="ctr"/>
            <a:r>
              <a:rPr lang="en-IN" b="1" dirty="0"/>
              <a:t>Existing System</a:t>
            </a:r>
            <a:endParaRPr lang="en-IN" dirty="0"/>
          </a:p>
        </p:txBody>
      </p:sp>
      <p:sp>
        <p:nvSpPr>
          <p:cNvPr id="3" name="Content Placeholder 2"/>
          <p:cNvSpPr>
            <a:spLocks noGrp="1"/>
          </p:cNvSpPr>
          <p:nvPr>
            <p:ph idx="1"/>
          </p:nvPr>
        </p:nvSpPr>
        <p:spPr>
          <a:xfrm>
            <a:off x="838200" y="1452134"/>
            <a:ext cx="10515600" cy="4904216"/>
          </a:xfrm>
        </p:spPr>
        <p:txBody>
          <a:bodyPr/>
          <a:lstStyle/>
          <a:p>
            <a:pPr algn="just"/>
            <a:r>
              <a:rPr lang="en-US" dirty="0"/>
              <a:t>In the existing system the data set is typically small, for patients and diseases with specific conditions. These systems are mostly designed for the more colossal diseases such as Heart Disease, Cancer etc. </a:t>
            </a:r>
          </a:p>
          <a:p>
            <a:pPr algn="just"/>
            <a:r>
              <a:rPr lang="en-US" dirty="0"/>
              <a:t>The pre-selected characteristics may sometimes not satisfy the changes in the disease and its influencing factors which could lead to inaccuracy in results.</a:t>
            </a: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8</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74755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515600" cy="1325563"/>
          </a:xfrm>
        </p:spPr>
        <p:txBody>
          <a:bodyPr/>
          <a:lstStyle/>
          <a:p>
            <a:pPr algn="ctr"/>
            <a:r>
              <a:rPr lang="en-IN" b="1" dirty="0"/>
              <a:t>Proposed System</a:t>
            </a:r>
            <a:endParaRPr lang="en-IN" dirty="0"/>
          </a:p>
        </p:txBody>
      </p:sp>
      <p:sp>
        <p:nvSpPr>
          <p:cNvPr id="3" name="Content Placeholder 2"/>
          <p:cNvSpPr>
            <a:spLocks noGrp="1"/>
          </p:cNvSpPr>
          <p:nvPr>
            <p:ph idx="1"/>
          </p:nvPr>
        </p:nvSpPr>
        <p:spPr>
          <a:xfrm>
            <a:off x="838200" y="1452134"/>
            <a:ext cx="10515600" cy="4904216"/>
          </a:xfrm>
        </p:spPr>
        <p:txBody>
          <a:bodyPr>
            <a:normAutofit/>
          </a:bodyPr>
          <a:lstStyle/>
          <a:p>
            <a:pPr algn="just"/>
            <a:r>
              <a:rPr lang="en-US" dirty="0"/>
              <a:t>Proposing such a system which will provides a simple and elegant User Interface.  </a:t>
            </a:r>
          </a:p>
          <a:p>
            <a:pPr algn="just"/>
            <a:r>
              <a:rPr lang="en-US" dirty="0"/>
              <a:t>The accurate analysis of medical data, which has benefited from early patient care, has increased as a result of the expansion in data in the medical and healthcare fields. </a:t>
            </a:r>
          </a:p>
          <a:p>
            <a:pPr algn="just"/>
            <a:r>
              <a:rPr lang="en-US" dirty="0"/>
              <a:t>Using machine learning, created a method to forecast diseases. These systems will output the potential disease that an individual may have based on their symptoms.</a:t>
            </a:r>
          </a:p>
          <a:p>
            <a:pPr marL="0" indent="0" algn="just">
              <a:buNone/>
            </a:pPr>
            <a:endParaRPr lang="en-US" dirty="0"/>
          </a:p>
          <a:p>
            <a:pPr marL="0" indent="0" algn="just">
              <a:buNone/>
            </a:pPr>
            <a:endParaRPr lang="en-IN"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9</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07483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4536</TotalTime>
  <Words>1786</Words>
  <Application>Microsoft Office PowerPoint</Application>
  <PresentationFormat>Widescreen</PresentationFormat>
  <Paragraphs>224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(Body)</vt:lpstr>
      <vt:lpstr>Calibri Light</vt:lpstr>
      <vt:lpstr>sofia-pro</vt:lpstr>
      <vt:lpstr>Office Theme</vt:lpstr>
      <vt:lpstr>Automated Disease Prediction System</vt:lpstr>
      <vt:lpstr>Contents</vt:lpstr>
      <vt:lpstr>INTRODUCTION</vt:lpstr>
      <vt:lpstr>INTRODUCTION</vt:lpstr>
      <vt:lpstr>Literature Survey</vt:lpstr>
      <vt:lpstr>PowerPoint Presentation</vt:lpstr>
      <vt:lpstr>PowerPoint Presentation</vt:lpstr>
      <vt:lpstr>Existing System</vt:lpstr>
      <vt:lpstr>Proposed System</vt:lpstr>
      <vt:lpstr>METHODOLOGY</vt:lpstr>
      <vt:lpstr>PowerPoint Presentation</vt:lpstr>
      <vt:lpstr>PowerPoint Presentation</vt:lpstr>
      <vt:lpstr>List of the symptoms used </vt:lpstr>
      <vt:lpstr>List of Diseases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PowerPoint Presentation</vt:lpstr>
      <vt:lpstr>CONCLUSION</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Abit Mon Rajan</cp:lastModifiedBy>
  <cp:revision>56</cp:revision>
  <dcterms:created xsi:type="dcterms:W3CDTF">2022-05-24T22:32:37Z</dcterms:created>
  <dcterms:modified xsi:type="dcterms:W3CDTF">2022-10-22T04:23:24Z</dcterms:modified>
</cp:coreProperties>
</file>