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gradFill flip="none" rotWithShape="1">
          <a:gsLst>
            <a:gs pos="0">
              <a:srgbClr val="FFFFFF"/>
            </a:gs>
            <a:gs pos="100000">
              <a:srgbClr val="A6AAA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CDEE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2325707">
            <a:off x="7305513" y="3211178"/>
            <a:ext cx="4493905" cy="1654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spcBef>
                <a:spcPts val="1200"/>
              </a:spcBef>
              <a:defRPr b="1" sz="9100">
                <a:solidFill>
                  <a:srgbClr val="800D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100">
                <a:solidFill>
                  <a:srgbClr val="800D00"/>
                </a:solidFill>
              </a:rPr>
              <a:t>Bender</a:t>
            </a:r>
          </a:p>
        </p:txBody>
      </p:sp>
      <p:sp>
        <p:nvSpPr>
          <p:cNvPr id="33" name="Shape 33"/>
          <p:cNvSpPr/>
          <p:nvPr/>
        </p:nvSpPr>
        <p:spPr>
          <a:xfrm>
            <a:off x="5295900" y="1796308"/>
            <a:ext cx="2703252" cy="1328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spcBef>
                <a:spcPts val="1200"/>
              </a:spcBef>
              <a:defRPr b="1" sz="9100">
                <a:solidFill>
                  <a:srgbClr val="800D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100">
                <a:solidFill>
                  <a:srgbClr val="800D00"/>
                </a:solidFill>
              </a:rPr>
              <a:t>Talk</a:t>
            </a:r>
          </a:p>
        </p:txBody>
      </p:sp>
      <p:pic>
        <p:nvPicPr>
          <p:cNvPr id="34" name="page1image22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8353" y="1478050"/>
            <a:ext cx="2890614" cy="45600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5295900" y="3460749"/>
            <a:ext cx="3920902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Aastha Nigam,</a:t>
            </a:r>
            <a:endParaRPr sz="38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algn="l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Salvador Aguinaga</a:t>
            </a:r>
            <a:endParaRPr sz="3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295900" y="6419849"/>
            <a:ext cx="4282852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Data Mining Class </a:t>
            </a:r>
            <a:endParaRPr sz="38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algn="l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Prof. Nitesh Chawla </a:t>
            </a:r>
            <a:endParaRPr sz="3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CDEE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387599" y="1905000"/>
            <a:ext cx="8229601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Business Statement:</a:t>
            </a:r>
            <a:endParaRPr sz="42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4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Knowing what </a:t>
            </a:r>
            <a:r>
              <a:rPr sz="24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your</a:t>
            </a:r>
            <a:r>
              <a:rPr sz="24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 consumers discuss</a:t>
            </a:r>
            <a:endParaRPr sz="24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on social media, but your digital properties aren’t covering </a:t>
            </a:r>
            <a:r>
              <a:rPr sz="24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gives</a:t>
            </a:r>
            <a:r>
              <a:rPr sz="24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 Schurz Communications:</a:t>
            </a:r>
            <a:endParaRPr sz="24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marL="1600200" indent="-228600" algn="l" defTabSz="4572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Engage with new content and stay relevant with social media consumers to keep them coming</a:t>
            </a:r>
            <a:endParaRPr sz="26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marL="1583871" indent="-212271" algn="l" defTabSz="4572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Leverage consumer networks to learn about potential new followers and draw them to your sites:  turn new eyeballs</a:t>
            </a: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 into revenue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CDEE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438399" y="2298700"/>
            <a:ext cx="8229601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Newspapers &amp; Television</a:t>
            </a:r>
            <a:endParaRPr sz="42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did not 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go away</a:t>
            </a: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 with the arrival of the </a:t>
            </a: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Internet,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but for those 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in media communications 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adapting</a:t>
            </a: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 &amp; </a:t>
            </a: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listening</a:t>
            </a: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 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to what their consumers want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is not an option   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CDEE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438399" y="2298699"/>
            <a:ext cx="8229601" cy="1681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defRPr sz="42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75C8"/>
                </a:solidFill>
              </a:rPr>
              <a:t>How do you know what they want?</a:t>
            </a:r>
          </a:p>
        </p:txBody>
      </p:sp>
      <p:pic>
        <p:nvPicPr>
          <p:cNvPr id="43" name="48757478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99" y="4309619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7214605" y="4309619"/>
            <a:ext cx="3453395" cy="393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228600" indent="-228600" algn="l" defTabSz="4572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Listen to what they talk about…</a:t>
            </a:r>
            <a:endParaRPr sz="32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marL="228600" indent="-228600" algn="l" defTabSz="4572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Learn about what they are consuming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CDEE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387599" y="5559921"/>
            <a:ext cx="8229601" cy="228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TalkBender</a:t>
            </a:r>
            <a:endParaRPr sz="42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What your followers are talking about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on social media</a:t>
            </a:r>
          </a:p>
        </p:txBody>
      </p:sp>
      <p:pic>
        <p:nvPicPr>
          <p:cNvPr id="47" name="talk_bender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5549" y="1905000"/>
            <a:ext cx="29337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387599" y="971679"/>
            <a:ext cx="8229601" cy="2993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Listen &amp; Learn</a:t>
            </a:r>
            <a:endParaRPr sz="42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Knowing the pulse of what your consumers are talking about, but you are not covering 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75C8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rPr>
              <a:t>gives you leverage</a:t>
            </a:r>
            <a:endParaRPr sz="2800">
              <a:solidFill>
                <a:srgbClr val="0075C8"/>
              </a:solidFill>
              <a:latin typeface="Shree Devanagari 714"/>
              <a:ea typeface="Shree Devanagari 714"/>
              <a:cs typeface="Shree Devanagari 714"/>
              <a:sym typeface="Shree Devanagari 714"/>
            </a:endParaRPr>
          </a:p>
        </p:txBody>
      </p:sp>
      <p:pic>
        <p:nvPicPr>
          <p:cNvPr id="5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084" y="4554116"/>
            <a:ext cx="4597401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9825" y="4554116"/>
            <a:ext cx="2311402" cy="276860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 flipH="1" flipV="1">
            <a:off x="4966707" y="6183085"/>
            <a:ext cx="1" cy="16393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3" name="Shape 53"/>
          <p:cNvSpPr/>
          <p:nvPr/>
        </p:nvSpPr>
        <p:spPr>
          <a:xfrm>
            <a:off x="3950484" y="7879543"/>
            <a:ext cx="20446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Maximize</a:t>
            </a:r>
          </a:p>
        </p:txBody>
      </p:sp>
      <p:sp>
        <p:nvSpPr>
          <p:cNvPr id="54" name="Shape 54"/>
          <p:cNvSpPr/>
          <p:nvPr/>
        </p:nvSpPr>
        <p:spPr>
          <a:xfrm flipV="1">
            <a:off x="9139449" y="7198501"/>
            <a:ext cx="1" cy="6477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5" name="Shape 55"/>
          <p:cNvSpPr/>
          <p:nvPr/>
        </p:nvSpPr>
        <p:spPr>
          <a:xfrm>
            <a:off x="8186777" y="7879543"/>
            <a:ext cx="19174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Minimize</a:t>
            </a:r>
          </a:p>
        </p:txBody>
      </p:sp>
      <p:sp>
        <p:nvSpPr>
          <p:cNvPr id="56" name="Shape 56"/>
          <p:cNvSpPr/>
          <p:nvPr/>
        </p:nvSpPr>
        <p:spPr>
          <a:xfrm>
            <a:off x="3210636" y="3933673"/>
            <a:ext cx="15371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Schurz</a:t>
            </a:r>
          </a:p>
        </p:txBody>
      </p:sp>
      <p:sp>
        <p:nvSpPr>
          <p:cNvPr id="57" name="Shape 57"/>
          <p:cNvSpPr/>
          <p:nvPr/>
        </p:nvSpPr>
        <p:spPr>
          <a:xfrm>
            <a:off x="4985723" y="3933673"/>
            <a:ext cx="20450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Followers</a:t>
            </a:r>
          </a:p>
        </p:txBody>
      </p:sp>
      <p:sp>
        <p:nvSpPr>
          <p:cNvPr id="58" name="Shape 58"/>
          <p:cNvSpPr/>
          <p:nvPr/>
        </p:nvSpPr>
        <p:spPr>
          <a:xfrm>
            <a:off x="8491882" y="5537915"/>
            <a:ext cx="17154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59" name="Shape 59"/>
          <p:cNvSpPr/>
          <p:nvPr/>
        </p:nvSpPr>
        <p:spPr>
          <a:xfrm>
            <a:off x="9763353" y="4281843"/>
            <a:ext cx="2121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Not being</a:t>
            </a:r>
          </a:p>
        </p:txBody>
      </p:sp>
      <p:sp>
        <p:nvSpPr>
          <p:cNvPr id="60" name="Shape 60"/>
          <p:cNvSpPr/>
          <p:nvPr/>
        </p:nvSpPr>
        <p:spPr>
          <a:xfrm>
            <a:off x="10310176" y="4836439"/>
            <a:ext cx="17830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covered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