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797675" cy="9928225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EC9C3-5AA8-49D9-B3D5-4038126E02D6}" v="3" dt="2021-03-20T22:19:49.713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10" autoAdjust="0"/>
  </p:normalViewPr>
  <p:slideViewPr>
    <p:cSldViewPr>
      <p:cViewPr>
        <p:scale>
          <a:sx n="50" d="100"/>
          <a:sy n="50" d="100"/>
        </p:scale>
        <p:origin x="-1680" y="-540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FFC8-AB17-4F32-A849-EF9C25395DA1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6584700" y="3756623"/>
            <a:ext cx="15480000" cy="33041535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>
              <a:buFont typeface="Arial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78009" y="4840802"/>
            <a:ext cx="15480000" cy="7313098"/>
          </a:xfrm>
          <a:prstGeom prst="roundRect">
            <a:avLst>
              <a:gd name="adj" fmla="val 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2600" b="1" dirty="0">
                <a:solidFill>
                  <a:schemeClr val="tx2"/>
                </a:solidFill>
              </a:rPr>
              <a:t>본 프로젝트는 딥러닝 기반 머신비전</a:t>
            </a:r>
            <a:r>
              <a:rPr lang="en-US" altLang="ko-KR" sz="2600" b="1" dirty="0">
                <a:solidFill>
                  <a:schemeClr val="tx2"/>
                </a:solidFill>
              </a:rPr>
              <a:t>(YOLOv8)</a:t>
            </a:r>
            <a:r>
              <a:rPr lang="ko-KR" altLang="en-US" sz="2600" b="1" dirty="0">
                <a:solidFill>
                  <a:schemeClr val="tx2"/>
                </a:solidFill>
              </a:rPr>
              <a:t>과 임베디드 로봇 제어 기술</a:t>
            </a:r>
            <a:r>
              <a:rPr lang="en-US" altLang="ko-KR" sz="2600" b="1" dirty="0">
                <a:solidFill>
                  <a:schemeClr val="tx2"/>
                </a:solidFill>
              </a:rPr>
              <a:t>(OpenRB-150, AX-12 </a:t>
            </a:r>
            <a:r>
              <a:rPr lang="ko-KR" altLang="en-US" sz="2600" b="1" dirty="0">
                <a:solidFill>
                  <a:schemeClr val="tx2"/>
                </a:solidFill>
              </a:rPr>
              <a:t>서보모터</a:t>
            </a:r>
            <a:r>
              <a:rPr lang="en-US" altLang="ko-KR" sz="2600" b="1" dirty="0">
                <a:solidFill>
                  <a:schemeClr val="tx2"/>
                </a:solidFill>
              </a:rPr>
              <a:t>)</a:t>
            </a:r>
            <a:r>
              <a:rPr lang="ko-KR" altLang="en-US" sz="2600" b="1" dirty="0">
                <a:solidFill>
                  <a:schemeClr val="tx2"/>
                </a:solidFill>
              </a:rPr>
              <a:t>을 결합하여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실시간 영상 인식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분류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로봇 제어가 가능한 자동 분류 플랫폼을 개발한 사례입니다</a:t>
            </a:r>
            <a:r>
              <a:rPr lang="en-US" altLang="ko-KR" sz="2600" b="1" dirty="0">
                <a:solidFill>
                  <a:schemeClr val="tx2"/>
                </a:solidFill>
              </a:rPr>
              <a:t>. </a:t>
            </a:r>
            <a:r>
              <a:rPr lang="ko-KR" altLang="en-US" sz="2600" b="1" dirty="0">
                <a:solidFill>
                  <a:schemeClr val="tx2"/>
                </a:solidFill>
              </a:rPr>
              <a:t>웹캠으로 입력된 영상을 </a:t>
            </a:r>
            <a:r>
              <a:rPr lang="en-US" altLang="ko-KR" sz="2600" b="1" dirty="0">
                <a:solidFill>
                  <a:schemeClr val="tx2"/>
                </a:solidFill>
              </a:rPr>
              <a:t>YOLO </a:t>
            </a:r>
            <a:r>
              <a:rPr lang="ko-KR" altLang="en-US" sz="2600" b="1" dirty="0">
                <a:solidFill>
                  <a:schemeClr val="tx2"/>
                </a:solidFill>
              </a:rPr>
              <a:t>모델이 분석하여 카드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재활용품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육류 등 다양한 객체를 실시간 분류하고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인식 결과를 </a:t>
            </a:r>
            <a:r>
              <a:rPr lang="en-US" altLang="ko-KR" sz="2600" b="1" dirty="0">
                <a:solidFill>
                  <a:schemeClr val="tx2"/>
                </a:solidFill>
              </a:rPr>
              <a:t>USB-TTL </a:t>
            </a:r>
            <a:r>
              <a:rPr lang="ko-KR" altLang="en-US" sz="2600" b="1" dirty="0">
                <a:solidFill>
                  <a:schemeClr val="tx2"/>
                </a:solidFill>
              </a:rPr>
              <a:t>시리얼 통신을 통해 로봇 제어 보드로 전송합니다</a:t>
            </a:r>
            <a:r>
              <a:rPr lang="en-US" altLang="ko-KR" sz="2600" b="1" dirty="0">
                <a:solidFill>
                  <a:schemeClr val="tx2"/>
                </a:solidFill>
              </a:rPr>
              <a:t>. </a:t>
            </a:r>
            <a:r>
              <a:rPr lang="ko-KR" altLang="en-US" sz="2600" b="1" dirty="0">
                <a:solidFill>
                  <a:schemeClr val="tx2"/>
                </a:solidFill>
              </a:rPr>
              <a:t>로봇은 델타 구조를 기반으로 엔드이펙터를 제어하여 대상 객체를 지정된 위치로 정확히 이동시키며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흡착식 그리퍼를 이용한 자동 픽업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배치가 가능합니다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600" b="1" dirty="0">
                <a:solidFill>
                  <a:schemeClr val="tx2"/>
                </a:solidFill>
              </a:rPr>
              <a:t>또한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모바일 앱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웹 연동 </a:t>
            </a:r>
            <a:r>
              <a:rPr lang="en-US" altLang="ko-KR" sz="2600" b="1" dirty="0">
                <a:solidFill>
                  <a:schemeClr val="tx2"/>
                </a:solidFill>
              </a:rPr>
              <a:t>UI/UX</a:t>
            </a:r>
            <a:r>
              <a:rPr lang="ko-KR" altLang="en-US" sz="2600" b="1" dirty="0">
                <a:solidFill>
                  <a:schemeClr val="tx2"/>
                </a:solidFill>
              </a:rPr>
              <a:t>를 통해 모델 전환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상태 모니터링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명령 제어가 가능하고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음성 인식</a:t>
            </a:r>
            <a:r>
              <a:rPr lang="en-US" altLang="ko-KR" sz="2600" b="1" dirty="0">
                <a:solidFill>
                  <a:schemeClr val="tx2"/>
                </a:solidFill>
              </a:rPr>
              <a:t>(STT) </a:t>
            </a:r>
            <a:r>
              <a:rPr lang="ko-KR" altLang="en-US" sz="2600" b="1" dirty="0">
                <a:solidFill>
                  <a:schemeClr val="tx2"/>
                </a:solidFill>
              </a:rPr>
              <a:t>모듈을 활용해 특정 대상을 선택적</a:t>
            </a:r>
            <a:r>
              <a:rPr lang="en-US" altLang="ko-KR" sz="2600" b="1" dirty="0">
                <a:solidFill>
                  <a:schemeClr val="tx2"/>
                </a:solidFill>
              </a:rPr>
              <a:t>(</a:t>
            </a:r>
            <a:r>
              <a:rPr lang="ko-KR" altLang="en-US" sz="2600" b="1" dirty="0">
                <a:solidFill>
                  <a:schemeClr val="tx2"/>
                </a:solidFill>
              </a:rPr>
              <a:t>패스</a:t>
            </a:r>
            <a:r>
              <a:rPr lang="en-US" altLang="ko-KR" sz="2600" b="1" dirty="0">
                <a:solidFill>
                  <a:schemeClr val="tx2"/>
                </a:solidFill>
              </a:rPr>
              <a:t>) </a:t>
            </a:r>
            <a:r>
              <a:rPr lang="ko-KR" altLang="en-US" sz="2600" b="1" dirty="0">
                <a:solidFill>
                  <a:schemeClr val="tx2"/>
                </a:solidFill>
              </a:rPr>
              <a:t>처리하는 등 사용자 상호작용 기능을 강화했습니다</a:t>
            </a:r>
            <a:r>
              <a:rPr lang="en-US" altLang="ko-KR" sz="2600" b="1" dirty="0">
                <a:solidFill>
                  <a:schemeClr val="tx2"/>
                </a:solidFill>
              </a:rPr>
              <a:t>. LCD·</a:t>
            </a:r>
            <a:r>
              <a:rPr lang="ko-KR" altLang="en-US" sz="2600" b="1" dirty="0">
                <a:solidFill>
                  <a:schemeClr val="tx2"/>
                </a:solidFill>
              </a:rPr>
              <a:t>대시보드 등을 통한 실시간 시각화도 제공하여 학습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산업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스마트팩토리 현장에 적용할 수 있는 확장성을 입증했습니다</a:t>
            </a:r>
            <a:r>
              <a:rPr lang="en-US" altLang="ko-KR" sz="2600" b="1" dirty="0">
                <a:solidFill>
                  <a:schemeClr val="tx2"/>
                </a:solidFill>
              </a:rPr>
              <a:t>. </a:t>
            </a:r>
            <a:r>
              <a:rPr lang="ko-KR" altLang="en-US" sz="2600" b="1" dirty="0">
                <a:solidFill>
                  <a:schemeClr val="tx2"/>
                </a:solidFill>
              </a:rPr>
              <a:t>최종적으로 본 시스템은 단순한 객체 분류를 넘어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교육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산업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스마트팩토리</a:t>
            </a:r>
            <a:r>
              <a:rPr lang="en-US" altLang="ko-KR" sz="2600" b="1" dirty="0">
                <a:solidFill>
                  <a:schemeClr val="tx2"/>
                </a:solidFill>
              </a:rPr>
              <a:t>·AI·</a:t>
            </a:r>
            <a:r>
              <a:rPr lang="ko-KR" altLang="en-US" sz="2600" b="1" dirty="0">
                <a:solidFill>
                  <a:schemeClr val="tx2"/>
                </a:solidFill>
              </a:rPr>
              <a:t>임베디드 융합교육 현장에서 활용 가능한 실질적 사례로서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머신비전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로봇공학</a:t>
            </a:r>
            <a:r>
              <a:rPr lang="en-US" altLang="ko-KR" sz="2600" b="1" dirty="0">
                <a:solidFill>
                  <a:schemeClr val="tx2"/>
                </a:solidFill>
              </a:rPr>
              <a:t>·</a:t>
            </a:r>
            <a:r>
              <a:rPr lang="ko-KR" altLang="en-US" sz="2600" b="1" dirty="0">
                <a:solidFill>
                  <a:schemeClr val="tx2"/>
                </a:solidFill>
              </a:rPr>
              <a:t>임베디드 시스템을 통합한 확장형 자동 분류 플랫폼의 가능성을 제시합니다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</a:p>
          <a:p>
            <a:pPr indent="180000"/>
            <a:endParaRPr lang="en-US" altLang="ko-KR" sz="26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281" y="3744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sz="2800"/>
              <a:t>Abstract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281" y="216324"/>
            <a:ext cx="313912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6000" b="1" dirty="0" err="1">
                <a:solidFill>
                  <a:srgbClr val="FFC000"/>
                </a:solidFill>
              </a:rPr>
              <a:t>Multimodel</a:t>
            </a:r>
            <a:r>
              <a:rPr sz="6000" b="1" dirty="0">
                <a:solidFill>
                  <a:srgbClr val="FFC000"/>
                </a:solidFill>
              </a:rPr>
              <a:t> Classification Delta Robot System</a:t>
            </a:r>
            <a:endParaRPr lang="en-US" altLang="ko-KR" sz="28700" b="1" dirty="0">
              <a:solidFill>
                <a:srgbClr val="FFC000"/>
              </a:solidFill>
              <a:latin typeface="+mn-ea"/>
            </a:endParaRPr>
          </a:p>
          <a:p>
            <a:pPr algn="ctr"/>
            <a:r>
              <a:rPr sz="4800" b="1" dirty="0">
                <a:solidFill>
                  <a:schemeClr val="bg1"/>
                </a:solidFill>
              </a:rPr>
              <a:t>Team: </a:t>
            </a:r>
            <a:r>
              <a:rPr sz="4800" b="1" dirty="0" err="1">
                <a:solidFill>
                  <a:schemeClr val="bg1"/>
                </a:solidFill>
              </a:rPr>
              <a:t>Jiranjigyo</a:t>
            </a:r>
            <a:endParaRPr sz="4800" b="1" dirty="0">
              <a:solidFill>
                <a:schemeClr val="bg1"/>
              </a:solidFill>
            </a:endParaRPr>
          </a:p>
          <a:p>
            <a:pPr algn="ctr"/>
            <a:r>
              <a:rPr sz="4800" b="1" dirty="0">
                <a:solidFill>
                  <a:schemeClr val="bg1"/>
                </a:solidFill>
              </a:rPr>
              <a:t>Affiliation: Department of AI Software, Korea Polytechnics Bundang Convergence Institute</a:t>
            </a:r>
          </a:p>
          <a:p>
            <a:pPr algn="ctr"/>
            <a:r>
              <a:rPr sz="4800" b="1" dirty="0">
                <a:solidFill>
                  <a:schemeClr val="bg1"/>
                </a:solidFill>
              </a:rPr>
              <a:t>Participants: </a:t>
            </a:r>
            <a:r>
              <a:rPr sz="4800" b="1" dirty="0" err="1">
                <a:solidFill>
                  <a:schemeClr val="bg1"/>
                </a:solidFill>
              </a:rPr>
              <a:t>Younggyun</a:t>
            </a:r>
            <a:r>
              <a:rPr sz="4800" b="1" dirty="0">
                <a:solidFill>
                  <a:schemeClr val="bg1"/>
                </a:solidFill>
              </a:rPr>
              <a:t> Kim, </a:t>
            </a:r>
            <a:r>
              <a:rPr sz="4800" b="1" dirty="0" err="1">
                <a:solidFill>
                  <a:schemeClr val="bg1"/>
                </a:solidFill>
              </a:rPr>
              <a:t>Woohyeok</a:t>
            </a:r>
            <a:r>
              <a:rPr sz="4800" b="1" dirty="0">
                <a:solidFill>
                  <a:schemeClr val="bg1"/>
                </a:solidFill>
              </a:rPr>
              <a:t> Shin, </a:t>
            </a:r>
            <a:r>
              <a:rPr sz="4800" b="1" dirty="0" err="1">
                <a:solidFill>
                  <a:schemeClr val="bg1"/>
                </a:solidFill>
              </a:rPr>
              <a:t>Daeyoung</a:t>
            </a:r>
            <a:r>
              <a:rPr sz="4800" b="1" dirty="0">
                <a:solidFill>
                  <a:schemeClr val="bg1"/>
                </a:solidFill>
              </a:rPr>
              <a:t> Jeong, </a:t>
            </a:r>
            <a:r>
              <a:rPr sz="4800" b="1" dirty="0" err="1">
                <a:solidFill>
                  <a:schemeClr val="bg1"/>
                </a:solidFill>
              </a:rPr>
              <a:t>Jin</a:t>
            </a:r>
            <a:r>
              <a:rPr lang="en-US" sz="4800" b="1" dirty="0" err="1">
                <a:solidFill>
                  <a:schemeClr val="bg1"/>
                </a:solidFill>
              </a:rPr>
              <a:t>keong</a:t>
            </a:r>
            <a:r>
              <a:rPr sz="4800" b="1" dirty="0">
                <a:solidFill>
                  <a:schemeClr val="bg1"/>
                </a:solidFill>
              </a:rPr>
              <a:t> Cho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91777" y="3778624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sz="4400" b="1" dirty="0">
                <a:solidFill>
                  <a:schemeClr val="tx2"/>
                </a:solidFill>
              </a:rPr>
              <a:t>Results</a:t>
            </a:r>
            <a:endParaRPr lang="en-US" altLang="ko-KR" sz="80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415577" y="38907060"/>
            <a:ext cx="15480000" cy="3793984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457200"/>
            <a:r>
              <a:rPr lang="ko-KR" altLang="en-US" sz="2800" b="1" dirty="0">
                <a:solidFill>
                  <a:schemeClr val="tx2"/>
                </a:solidFill>
              </a:rPr>
              <a:t>본 프로젝트는 다양한 분류 모델과 사용자 맞춤 제어가 동시에 가능한 </a:t>
            </a:r>
            <a:r>
              <a:rPr lang="en-US" altLang="ko-KR" sz="2800" b="1" dirty="0">
                <a:solidFill>
                  <a:schemeClr val="tx2"/>
                </a:solidFill>
              </a:rPr>
              <a:t>AI·</a:t>
            </a:r>
            <a:r>
              <a:rPr lang="ko-KR" altLang="en-US" sz="2800" b="1" dirty="0">
                <a:solidFill>
                  <a:schemeClr val="tx2"/>
                </a:solidFill>
              </a:rPr>
              <a:t>로봇 융합 플랫폼을 제시합니다</a:t>
            </a:r>
            <a:r>
              <a:rPr lang="en-US" altLang="ko-KR" sz="2800" b="1" dirty="0">
                <a:solidFill>
                  <a:schemeClr val="tx2"/>
                </a:solidFill>
              </a:rPr>
              <a:t>.</a:t>
            </a:r>
            <a:br>
              <a:rPr lang="en-US" altLang="ko-KR" sz="2800" b="1" dirty="0">
                <a:solidFill>
                  <a:schemeClr val="tx2"/>
                </a:solidFill>
              </a:rPr>
            </a:br>
            <a:r>
              <a:rPr lang="en-US" altLang="ko-KR" sz="2800" b="1" dirty="0">
                <a:solidFill>
                  <a:schemeClr val="tx2"/>
                </a:solidFill>
              </a:rPr>
              <a:t>YOLOv8 </a:t>
            </a:r>
            <a:r>
              <a:rPr lang="ko-KR" altLang="en-US" sz="2800" b="1" dirty="0">
                <a:solidFill>
                  <a:schemeClr val="tx2"/>
                </a:solidFill>
              </a:rPr>
              <a:t>멀티모델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실시간 네트워크</a:t>
            </a:r>
            <a:r>
              <a:rPr lang="en-US" altLang="ko-KR" sz="2800" b="1" dirty="0">
                <a:solidFill>
                  <a:schemeClr val="tx2"/>
                </a:solidFill>
              </a:rPr>
              <a:t>·</a:t>
            </a:r>
            <a:r>
              <a:rPr lang="ko-KR" altLang="en-US" sz="2800" b="1" dirty="0">
                <a:solidFill>
                  <a:schemeClr val="tx2"/>
                </a:solidFill>
              </a:rPr>
              <a:t>음성제어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직관적 모바일 </a:t>
            </a:r>
            <a:r>
              <a:rPr lang="en-US" altLang="ko-KR" sz="2800" b="1" dirty="0">
                <a:solidFill>
                  <a:schemeClr val="tx2"/>
                </a:solidFill>
              </a:rPr>
              <a:t>UI/UX, </a:t>
            </a:r>
            <a:r>
              <a:rPr lang="ko-KR" altLang="en-US" sz="2800" b="1" dirty="0">
                <a:solidFill>
                  <a:schemeClr val="tx2"/>
                </a:solidFill>
              </a:rPr>
              <a:t>델타로봇 기반 분류 자동화 등 최신 기술을 통합하여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현장 맞춤형 </a:t>
            </a:r>
            <a:r>
              <a:rPr lang="en-US" altLang="ko-KR" sz="2800" b="1" dirty="0">
                <a:solidFill>
                  <a:schemeClr val="tx2"/>
                </a:solidFill>
              </a:rPr>
              <a:t>AI </a:t>
            </a:r>
            <a:r>
              <a:rPr lang="ko-KR" altLang="en-US" sz="2800" b="1" dirty="0">
                <a:solidFill>
                  <a:schemeClr val="tx2"/>
                </a:solidFill>
              </a:rPr>
              <a:t>솔루션의 실현 가능성과 활용 확장성을 입증했습니다</a:t>
            </a:r>
            <a:r>
              <a:rPr lang="en-US" altLang="ko-KR" sz="2800" b="1" dirty="0">
                <a:solidFill>
                  <a:schemeClr val="tx2"/>
                </a:solidFill>
              </a:rPr>
              <a:t>. </a:t>
            </a:r>
            <a:r>
              <a:rPr lang="ko-KR" altLang="en-US" sz="2800" b="1" dirty="0">
                <a:solidFill>
                  <a:schemeClr val="tx2"/>
                </a:solidFill>
              </a:rPr>
              <a:t>현장 환경에 따라 분류 대상을 실시간으로 전환할 수 있으며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머신비전</a:t>
            </a:r>
            <a:r>
              <a:rPr lang="en-US" altLang="ko-KR" sz="2800" b="1" dirty="0">
                <a:solidFill>
                  <a:schemeClr val="tx2"/>
                </a:solidFill>
              </a:rPr>
              <a:t>·</a:t>
            </a:r>
            <a:r>
              <a:rPr lang="ko-KR" altLang="en-US" sz="2800" b="1" dirty="0">
                <a:solidFill>
                  <a:schemeClr val="tx2"/>
                </a:solidFill>
              </a:rPr>
              <a:t>로봇 자동화</a:t>
            </a:r>
            <a:r>
              <a:rPr lang="en-US" altLang="ko-KR" sz="2800" b="1" dirty="0">
                <a:solidFill>
                  <a:schemeClr val="tx2"/>
                </a:solidFill>
              </a:rPr>
              <a:t>·</a:t>
            </a:r>
            <a:r>
              <a:rPr lang="ko-KR" altLang="en-US" sz="2800" b="1" dirty="0">
                <a:solidFill>
                  <a:schemeClr val="tx2"/>
                </a:solidFill>
              </a:rPr>
              <a:t>네트워크 통합 기술을 기반으로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산업 현장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스마트팩토리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교육 등 다양한 분야에서 높은 실용성과 확장성을 가진 </a:t>
            </a:r>
            <a:r>
              <a:rPr lang="en-US" altLang="ko-KR" sz="2800" b="1" dirty="0">
                <a:solidFill>
                  <a:schemeClr val="tx2"/>
                </a:solidFill>
              </a:rPr>
              <a:t>AI </a:t>
            </a:r>
            <a:r>
              <a:rPr lang="ko-KR" altLang="en-US" sz="2800" b="1" dirty="0">
                <a:solidFill>
                  <a:schemeClr val="tx2"/>
                </a:solidFill>
              </a:rPr>
              <a:t>자동화 솔루션임을 입증하였다</a:t>
            </a:r>
            <a:r>
              <a:rPr lang="en-US" altLang="ko-KR" sz="2800" b="1" dirty="0">
                <a:solidFill>
                  <a:schemeClr val="tx2"/>
                </a:solidFill>
              </a:rPr>
              <a:t>.</a:t>
            </a:r>
          </a:p>
          <a:p>
            <a:pPr indent="457200" algn="just"/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415577" y="37681210"/>
            <a:ext cx="15480000" cy="1203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sz="4400" b="1" dirty="0">
                <a:solidFill>
                  <a:schemeClr val="tx2"/>
                </a:solidFill>
              </a:rPr>
              <a:t>Conclusion &amp; Discussion</a:t>
            </a:r>
            <a:endParaRPr lang="en-US" altLang="ko-KR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8009" y="13810084"/>
            <a:ext cx="15480000" cy="2824064"/>
          </a:xfrm>
          <a:prstGeom prst="roundRect">
            <a:avLst>
              <a:gd name="adj" fmla="val 1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/>
            <a:endParaRPr lang="en-US" altLang="ko-KR" sz="2600" b="1" dirty="0">
              <a:solidFill>
                <a:schemeClr val="tx2"/>
              </a:solidFill>
            </a:endParaRPr>
          </a:p>
          <a:p>
            <a:pPr indent="180000" algn="just"/>
            <a:r>
              <a:rPr lang="ko-KR" altLang="en-US" sz="2600" b="1" dirty="0">
                <a:solidFill>
                  <a:schemeClr val="tx2"/>
                </a:solidFill>
              </a:rPr>
              <a:t>최근 산업 현장 및 교육 분야에서 머신비전과 로봇 자동화 시스템의 융합이 빠르게 확대되고 있다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ko-KR" altLang="en-US" sz="2600" b="1" dirty="0">
                <a:solidFill>
                  <a:schemeClr val="tx2"/>
                </a:solidFill>
              </a:rPr>
              <a:t>본 프로젝트에서는 딥러닝 기반 객체 인식</a:t>
            </a:r>
            <a:r>
              <a:rPr lang="en-US" altLang="ko-KR" sz="2600" b="1" dirty="0">
                <a:solidFill>
                  <a:schemeClr val="tx2"/>
                </a:solidFill>
              </a:rPr>
              <a:t>(</a:t>
            </a:r>
            <a:r>
              <a:rPr lang="ko-KR" altLang="en-US" sz="2600" b="1" dirty="0">
                <a:solidFill>
                  <a:schemeClr val="tx2"/>
                </a:solidFill>
              </a:rPr>
              <a:t>머신비전</a:t>
            </a:r>
            <a:r>
              <a:rPr lang="en-US" altLang="ko-KR" sz="2600" b="1" dirty="0">
                <a:solidFill>
                  <a:schemeClr val="tx2"/>
                </a:solidFill>
              </a:rPr>
              <a:t>), </a:t>
            </a:r>
            <a:r>
              <a:rPr lang="ko-KR" altLang="en-US" sz="2600" b="1" dirty="0">
                <a:solidFill>
                  <a:schemeClr val="tx2"/>
                </a:solidFill>
              </a:rPr>
              <a:t>임베디드 제어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로봇공학을 통합하여 </a:t>
            </a:r>
            <a:endParaRPr lang="en-US" altLang="ko-KR" sz="2600" b="1" dirty="0">
              <a:solidFill>
                <a:schemeClr val="tx2"/>
              </a:solidFill>
            </a:endParaRPr>
          </a:p>
          <a:p>
            <a:pPr indent="180000" algn="dist"/>
            <a:r>
              <a:rPr lang="ko-KR" altLang="en-US" sz="2600" b="1" dirty="0">
                <a:solidFill>
                  <a:schemeClr val="tx2"/>
                </a:solidFill>
              </a:rPr>
              <a:t>트럼프 카드를 자동 분류하는 델타로봇 시스템을 개발하였다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en-US" altLang="ko-KR" sz="2600" b="1" dirty="0">
                <a:solidFill>
                  <a:schemeClr val="tx2"/>
                </a:solidFill>
              </a:rPr>
              <a:t>YOLO </a:t>
            </a:r>
            <a:r>
              <a:rPr lang="ko-KR" altLang="en-US" sz="2600" b="1" dirty="0">
                <a:solidFill>
                  <a:schemeClr val="tx2"/>
                </a:solidFill>
              </a:rPr>
              <a:t>기반 카드 인식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시리얼 통신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서보모터 제어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음성인식 등 다양한 최신 기술을 접목하여 실시간 인식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분류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이동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사용자 명령 대응까지 가능한 스마트 자동화 플랫폼의 실증 사례를 제시한다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</a:p>
          <a:p>
            <a:pPr indent="180000" algn="just"/>
            <a:endParaRPr lang="en-US" altLang="ko-KR" sz="2600" b="1" dirty="0">
              <a:solidFill>
                <a:schemeClr val="tx2"/>
              </a:solidFill>
            </a:endParaRPr>
          </a:p>
          <a:p>
            <a:pPr indent="180000" algn="just"/>
            <a:endParaRPr lang="en-US" altLang="ko-KR" sz="36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4281" y="12745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sz="2800"/>
              <a:t>Introduction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2672" y="37641695"/>
            <a:ext cx="15480000" cy="5118675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2"/>
                </a:solidFill>
              </a:rPr>
              <a:t>시스템은 모바일 앱에서 트럼프카드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재활용품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육류 등 다양한 분류 모델을 선택할 수 있으며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사용자가 명령을 입력하면 서버는 즉시 해당 </a:t>
            </a:r>
            <a:r>
              <a:rPr lang="en-US" altLang="ko-KR" sz="2800" b="1" dirty="0">
                <a:solidFill>
                  <a:schemeClr val="tx2"/>
                </a:solidFill>
              </a:rPr>
              <a:t>YOLO pt </a:t>
            </a:r>
            <a:r>
              <a:rPr lang="ko-KR" altLang="en-US" sz="2800" b="1" dirty="0">
                <a:solidFill>
                  <a:schemeClr val="tx2"/>
                </a:solidFill>
              </a:rPr>
              <a:t>모델로 전환하여 객체 인식을 수행하였다</a:t>
            </a:r>
            <a:r>
              <a:rPr lang="en-US" altLang="ko-KR" sz="2800" b="1" dirty="0">
                <a:solidFill>
                  <a:schemeClr val="tx2"/>
                </a:solidFill>
              </a:rPr>
              <a:t>. </a:t>
            </a:r>
            <a:r>
              <a:rPr lang="ko-KR" altLang="en-US" sz="2800" b="1" dirty="0">
                <a:solidFill>
                  <a:schemeClr val="tx2"/>
                </a:solidFill>
              </a:rPr>
              <a:t>분류된 객체는 델타로봇을 통해 사전에 지정된 위치로 자동 이동</a:t>
            </a:r>
            <a:r>
              <a:rPr lang="en-US" altLang="ko-KR" sz="2800" b="1" dirty="0">
                <a:solidFill>
                  <a:schemeClr val="tx2"/>
                </a:solidFill>
              </a:rPr>
              <a:t>·</a:t>
            </a:r>
            <a:r>
              <a:rPr lang="ko-KR" altLang="en-US" sz="2800" b="1" dirty="0">
                <a:solidFill>
                  <a:schemeClr val="tx2"/>
                </a:solidFill>
              </a:rPr>
              <a:t>배치되며</a:t>
            </a:r>
            <a:r>
              <a:rPr lang="en-US" altLang="ko-KR" sz="2800" b="1" dirty="0">
                <a:solidFill>
                  <a:schemeClr val="tx2"/>
                </a:solidFill>
              </a:rPr>
              <a:t>, LCD </a:t>
            </a:r>
            <a:r>
              <a:rPr lang="ko-KR" altLang="en-US" sz="2800" b="1" dirty="0">
                <a:solidFill>
                  <a:schemeClr val="tx2"/>
                </a:solidFill>
              </a:rPr>
              <a:t>화면에서는 실시간 상태 정보</a:t>
            </a:r>
            <a:r>
              <a:rPr lang="en-US" altLang="ko-KR" sz="2800" b="1" dirty="0">
                <a:solidFill>
                  <a:schemeClr val="tx2"/>
                </a:solidFill>
              </a:rPr>
              <a:t>(</a:t>
            </a:r>
            <a:r>
              <a:rPr lang="ko-KR" altLang="en-US" sz="2800" b="1" dirty="0">
                <a:solidFill>
                  <a:schemeClr val="tx2"/>
                </a:solidFill>
              </a:rPr>
              <a:t>프레임 속도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연결 상태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분류 현황 등</a:t>
            </a:r>
            <a:r>
              <a:rPr lang="en-US" altLang="ko-KR" sz="2800" b="1" dirty="0">
                <a:solidFill>
                  <a:schemeClr val="tx2"/>
                </a:solidFill>
              </a:rPr>
              <a:t>)</a:t>
            </a:r>
            <a:r>
              <a:rPr lang="ko-KR" altLang="en-US" sz="2800" b="1" dirty="0">
                <a:solidFill>
                  <a:schemeClr val="tx2"/>
                </a:solidFill>
              </a:rPr>
              <a:t>를 제공하였다</a:t>
            </a:r>
            <a:r>
              <a:rPr lang="en-US" altLang="ko-KR" sz="2800" b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2"/>
                </a:solidFill>
              </a:rPr>
              <a:t>또한 </a:t>
            </a:r>
            <a:r>
              <a:rPr lang="en-US" altLang="ko-KR" sz="2800" b="1" dirty="0">
                <a:solidFill>
                  <a:schemeClr val="tx2"/>
                </a:solidFill>
              </a:rPr>
              <a:t>Google STT API </a:t>
            </a:r>
            <a:r>
              <a:rPr lang="ko-KR" altLang="en-US" sz="2800" b="1" dirty="0">
                <a:solidFill>
                  <a:schemeClr val="tx2"/>
                </a:solidFill>
              </a:rPr>
              <a:t>기반 음성 명령을 병행 지원하여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사용자가 특정 대상을 제외하거나 분류 방식 변경을 지시할 수 있도록 구현하였다</a:t>
            </a:r>
            <a:r>
              <a:rPr lang="en-US" altLang="ko-KR" sz="2800" b="1" dirty="0">
                <a:solidFill>
                  <a:schemeClr val="tx2"/>
                </a:solidFill>
              </a:rPr>
              <a:t>.</a:t>
            </a:r>
            <a:br>
              <a:rPr lang="en-US" altLang="ko-KR" sz="2800" b="1" dirty="0">
                <a:solidFill>
                  <a:schemeClr val="tx2"/>
                </a:solidFill>
              </a:rPr>
            </a:br>
            <a:r>
              <a:rPr lang="ko-KR" altLang="en-US" sz="2800" b="1" dirty="0">
                <a:solidFill>
                  <a:schemeClr val="tx2"/>
                </a:solidFill>
              </a:rPr>
              <a:t>전체 시스템은 네트워크 기반 통합 환경에서 실험되었으며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실제 분류 영상 시연을 통해 실시간성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정확성</a:t>
            </a:r>
            <a:r>
              <a:rPr lang="en-US" altLang="ko-KR" sz="2800" b="1" dirty="0">
                <a:solidFill>
                  <a:schemeClr val="tx2"/>
                </a:solidFill>
              </a:rPr>
              <a:t>, </a:t>
            </a:r>
            <a:r>
              <a:rPr lang="ko-KR" altLang="en-US" sz="2800" b="1" dirty="0">
                <a:solidFill>
                  <a:schemeClr val="tx2"/>
                </a:solidFill>
              </a:rPr>
              <a:t>상호작용성을 모두 충족함을 확인하였다</a:t>
            </a:r>
            <a:r>
              <a:rPr lang="en-US" altLang="ko-KR" sz="2800" b="1" dirty="0">
                <a:solidFill>
                  <a:schemeClr val="tx2"/>
                </a:solidFill>
              </a:rPr>
              <a:t>.</a:t>
            </a:r>
          </a:p>
          <a:p>
            <a:pPr indent="180000" algn="just"/>
            <a:endParaRPr lang="en-US" altLang="ko-KR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5684" y="36852310"/>
            <a:ext cx="15480000" cy="789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Implementation</a:t>
            </a:r>
            <a:r>
              <a:rPr lang="ko-KR" altLang="en-US" sz="4400" b="1" dirty="0">
                <a:solidFill>
                  <a:schemeClr val="tx2"/>
                </a:solidFill>
              </a:rPr>
              <a:t> </a:t>
            </a:r>
            <a:r>
              <a:rPr lang="en-US" altLang="ko-KR" sz="4400" b="1" dirty="0">
                <a:solidFill>
                  <a:schemeClr val="tx2"/>
                </a:solidFill>
              </a:rPr>
              <a:t>Results</a:t>
            </a:r>
            <a:endParaRPr lang="en-US" altLang="ko-KR" sz="80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모서리가 둥근 직사각형 4">
            <a:extLst>
              <a:ext uri="{FF2B5EF4-FFF2-40B4-BE49-F238E27FC236}">
                <a16:creationId xmlns:a16="http://schemas.microsoft.com/office/drawing/2014/main" id="{8238D984-8651-5AFF-B847-4CFD9ABF6F47}"/>
              </a:ext>
            </a:extLst>
          </p:cNvPr>
          <p:cNvSpPr/>
          <p:nvPr/>
        </p:nvSpPr>
        <p:spPr>
          <a:xfrm>
            <a:off x="722025" y="18346376"/>
            <a:ext cx="15480000" cy="10585190"/>
          </a:xfrm>
          <a:prstGeom prst="roundRect">
            <a:avLst>
              <a:gd name="adj" fmla="val 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tx2"/>
                </a:solidFill>
              </a:rPr>
              <a:t>머신비전 및 </a:t>
            </a:r>
            <a:r>
              <a:rPr lang="en-US" altLang="ko-KR" sz="2600" b="1" dirty="0">
                <a:solidFill>
                  <a:schemeClr val="tx2"/>
                </a:solidFill>
              </a:rPr>
              <a:t>YOLO</a:t>
            </a:r>
          </a:p>
          <a:p>
            <a:r>
              <a:rPr lang="en-US" altLang="ko-KR" sz="2600" b="1" dirty="0">
                <a:solidFill>
                  <a:schemeClr val="tx2"/>
                </a:solidFill>
              </a:rPr>
              <a:t>YOLO(You Only Look Once)</a:t>
            </a:r>
            <a:r>
              <a:rPr lang="ko-KR" altLang="en-US" sz="2600" b="1" dirty="0">
                <a:solidFill>
                  <a:schemeClr val="tx2"/>
                </a:solidFill>
              </a:rPr>
              <a:t>는 대표적인 딥러닝 기반 객체 탐지 알고리즘으로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이미지 내 객체를 단일 패스</a:t>
            </a:r>
            <a:r>
              <a:rPr lang="en-US" altLang="ko-KR" sz="2600" b="1" dirty="0">
                <a:solidFill>
                  <a:schemeClr val="tx2"/>
                </a:solidFill>
              </a:rPr>
              <a:t>(single forward pass)</a:t>
            </a:r>
            <a:r>
              <a:rPr lang="ko-KR" altLang="en-US" sz="2600" b="1" dirty="0">
                <a:solidFill>
                  <a:schemeClr val="tx2"/>
                </a:solidFill>
              </a:rPr>
              <a:t>만으로 실시간 탐지가 가능하다는 점에서 기존 </a:t>
            </a:r>
            <a:r>
              <a:rPr lang="en-US" altLang="ko-KR" sz="2600" b="1" dirty="0">
                <a:solidFill>
                  <a:schemeClr val="tx2"/>
                </a:solidFill>
              </a:rPr>
              <a:t>R-CNN </a:t>
            </a:r>
            <a:r>
              <a:rPr lang="ko-KR" altLang="en-US" sz="2600" b="1" dirty="0">
                <a:solidFill>
                  <a:schemeClr val="tx2"/>
                </a:solidFill>
              </a:rPr>
              <a:t>계열 알고리즘 대비 월등한 처리 속도를 제공한다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ko-KR" altLang="en-US" sz="2600" b="1" dirty="0">
                <a:solidFill>
                  <a:schemeClr val="tx2"/>
                </a:solidFill>
              </a:rPr>
              <a:t>본 연구에서는 최신 버전인 </a:t>
            </a:r>
            <a:r>
              <a:rPr lang="en-US" altLang="ko-KR" sz="2600" b="1" dirty="0">
                <a:solidFill>
                  <a:schemeClr val="tx2"/>
                </a:solidFill>
              </a:rPr>
              <a:t>YOLOv8</a:t>
            </a:r>
            <a:r>
              <a:rPr lang="ko-KR" altLang="en-US" sz="2600" b="1" dirty="0">
                <a:solidFill>
                  <a:schemeClr val="tx2"/>
                </a:solidFill>
              </a:rPr>
              <a:t>을 적용하였으며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트럼프 카드 데이터셋을 기반으로 문양</a:t>
            </a:r>
            <a:r>
              <a:rPr lang="en-US" altLang="ko-KR" sz="2600" b="1" dirty="0">
                <a:solidFill>
                  <a:schemeClr val="tx2"/>
                </a:solidFill>
              </a:rPr>
              <a:t>(</a:t>
            </a:r>
            <a:r>
              <a:rPr lang="ko-KR" altLang="en-US" sz="2600" b="1" dirty="0">
                <a:solidFill>
                  <a:schemeClr val="tx2"/>
                </a:solidFill>
              </a:rPr>
              <a:t>스페이드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하트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다이아몬드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클로버</a:t>
            </a:r>
            <a:r>
              <a:rPr lang="en-US" altLang="ko-KR" sz="2600" b="1" dirty="0">
                <a:solidFill>
                  <a:schemeClr val="tx2"/>
                </a:solidFill>
              </a:rPr>
              <a:t>)</a:t>
            </a:r>
            <a:r>
              <a:rPr lang="ko-KR" altLang="en-US" sz="2600" b="1" dirty="0">
                <a:solidFill>
                  <a:schemeClr val="tx2"/>
                </a:solidFill>
              </a:rPr>
              <a:t>과 숫자</a:t>
            </a:r>
            <a:r>
              <a:rPr lang="en-US" altLang="ko-KR" sz="2600" b="1" dirty="0">
                <a:solidFill>
                  <a:schemeClr val="tx2"/>
                </a:solidFill>
              </a:rPr>
              <a:t>(1~K)</a:t>
            </a:r>
            <a:r>
              <a:rPr lang="ko-KR" altLang="en-US" sz="2600" b="1" dirty="0">
                <a:solidFill>
                  <a:schemeClr val="tx2"/>
                </a:solidFill>
              </a:rPr>
              <a:t>를 정밀하게 분류할 수 있도록 전이학습</a:t>
            </a:r>
            <a:r>
              <a:rPr lang="en-US" altLang="ko-KR" sz="2600" b="1" dirty="0">
                <a:solidFill>
                  <a:schemeClr val="tx2"/>
                </a:solidFill>
              </a:rPr>
              <a:t>(fine-tuning)</a:t>
            </a:r>
            <a:r>
              <a:rPr lang="ko-KR" altLang="en-US" sz="2600" b="1" dirty="0">
                <a:solidFill>
                  <a:schemeClr val="tx2"/>
                </a:solidFill>
              </a:rPr>
              <a:t>을 수행하였다</a:t>
            </a:r>
            <a:r>
              <a:rPr lang="en-US" altLang="ko-KR" sz="2600" b="1" dirty="0">
                <a:solidFill>
                  <a:schemeClr val="tx2"/>
                </a:solidFill>
              </a:rPr>
              <a:t>. </a:t>
            </a:r>
            <a:r>
              <a:rPr lang="ko-KR" altLang="en-US" sz="2600" b="1" dirty="0">
                <a:solidFill>
                  <a:schemeClr val="tx2"/>
                </a:solidFill>
              </a:rPr>
              <a:t>이를 통해 카드 인식의 정확도를 높이고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실제 로봇 제어에 적합한 실시간성 객체 인식 성능을 확보하였다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endParaRPr lang="en-US" altLang="ko-KR" sz="2600" b="1" dirty="0">
              <a:solidFill>
                <a:schemeClr val="tx2"/>
              </a:solidFill>
              <a:cs typeface="Roboto Condensed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tx2"/>
                </a:solidFill>
              </a:rPr>
              <a:t>시리얼 통신 및 임베디드 제어</a:t>
            </a:r>
          </a:p>
          <a:p>
            <a:r>
              <a:rPr lang="ko-KR" altLang="en-US" sz="2600" b="1" dirty="0">
                <a:solidFill>
                  <a:schemeClr val="tx2"/>
                </a:solidFill>
              </a:rPr>
              <a:t>분류 결과는 </a:t>
            </a:r>
            <a:r>
              <a:rPr lang="en-US" altLang="ko-KR" sz="2600" b="1" dirty="0">
                <a:solidFill>
                  <a:schemeClr val="tx2"/>
                </a:solidFill>
              </a:rPr>
              <a:t>Raspberry Pi(</a:t>
            </a:r>
            <a:r>
              <a:rPr lang="ko-KR" altLang="en-US" sz="2600" b="1" dirty="0">
                <a:solidFill>
                  <a:schemeClr val="tx2"/>
                </a:solidFill>
              </a:rPr>
              <a:t>또는 </a:t>
            </a:r>
            <a:r>
              <a:rPr lang="en-US" altLang="ko-KR" sz="2600" b="1" dirty="0">
                <a:solidFill>
                  <a:schemeClr val="tx2"/>
                </a:solidFill>
              </a:rPr>
              <a:t>PC)</a:t>
            </a:r>
            <a:r>
              <a:rPr lang="ko-KR" altLang="en-US" sz="2600" b="1" dirty="0">
                <a:solidFill>
                  <a:schemeClr val="tx2"/>
                </a:solidFill>
              </a:rPr>
              <a:t>에서 </a:t>
            </a:r>
            <a:r>
              <a:rPr lang="en-US" altLang="ko-KR" sz="2600" b="1" dirty="0">
                <a:solidFill>
                  <a:schemeClr val="tx2"/>
                </a:solidFill>
              </a:rPr>
              <a:t>OpenRB-150 </a:t>
            </a:r>
            <a:r>
              <a:rPr lang="ko-KR" altLang="en-US" sz="2600" b="1" dirty="0">
                <a:solidFill>
                  <a:schemeClr val="tx2"/>
                </a:solidFill>
              </a:rPr>
              <a:t>제어 보드로 전송되며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이 과정에서 **</a:t>
            </a:r>
            <a:r>
              <a:rPr lang="en-US" altLang="ko-KR" sz="2600" b="1" dirty="0">
                <a:solidFill>
                  <a:schemeClr val="tx2"/>
                </a:solidFill>
              </a:rPr>
              <a:t>USB to TTL </a:t>
            </a:r>
            <a:r>
              <a:rPr lang="ko-KR" altLang="en-US" sz="2600" b="1" dirty="0">
                <a:solidFill>
                  <a:schemeClr val="tx2"/>
                </a:solidFill>
              </a:rPr>
              <a:t>기반 </a:t>
            </a:r>
            <a:r>
              <a:rPr lang="en-US" altLang="ko-KR" sz="2600" b="1" dirty="0">
                <a:solidFill>
                  <a:schemeClr val="tx2"/>
                </a:solidFill>
              </a:rPr>
              <a:t>UART </a:t>
            </a:r>
            <a:r>
              <a:rPr lang="ko-KR" altLang="en-US" sz="2600" b="1" dirty="0">
                <a:solidFill>
                  <a:schemeClr val="tx2"/>
                </a:solidFill>
              </a:rPr>
              <a:t>시리얼 통신</a:t>
            </a:r>
            <a:r>
              <a:rPr lang="en-US" altLang="ko-KR" sz="2600" b="1" dirty="0">
                <a:solidFill>
                  <a:schemeClr val="tx2"/>
                </a:solidFill>
              </a:rPr>
              <a:t>(115200bps)**</a:t>
            </a:r>
            <a:r>
              <a:rPr lang="ko-KR" altLang="en-US" sz="2600" b="1" dirty="0">
                <a:solidFill>
                  <a:schemeClr val="tx2"/>
                </a:solidFill>
              </a:rPr>
              <a:t>을 활용한다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en-US" altLang="ko-KR" sz="2600" b="1" dirty="0">
                <a:solidFill>
                  <a:schemeClr val="tx2"/>
                </a:solidFill>
              </a:rPr>
              <a:t>OpenRB-150 </a:t>
            </a:r>
            <a:r>
              <a:rPr lang="ko-KR" altLang="en-US" sz="2600" b="1" dirty="0">
                <a:solidFill>
                  <a:schemeClr val="tx2"/>
                </a:solidFill>
              </a:rPr>
              <a:t>보드는 수신된 데이터 패킷을 해석하여 실시간 모터 제어 명령으로 변환하고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이를 기반으로 로봇 관절 제어 신호를 생성한다</a:t>
            </a:r>
            <a:r>
              <a:rPr lang="en-US" altLang="ko-KR" sz="2600" b="1" dirty="0">
                <a:solidFill>
                  <a:schemeClr val="tx2"/>
                </a:solidFill>
              </a:rPr>
              <a:t>. </a:t>
            </a:r>
            <a:r>
              <a:rPr lang="ko-KR" altLang="en-US" sz="2600" b="1" dirty="0">
                <a:solidFill>
                  <a:schemeClr val="tx2"/>
                </a:solidFill>
              </a:rPr>
              <a:t>이러한 임베디드 기반 제어 구조는 통신 지연</a:t>
            </a:r>
            <a:r>
              <a:rPr lang="en-US" altLang="ko-KR" sz="2600" b="1" dirty="0">
                <a:solidFill>
                  <a:schemeClr val="tx2"/>
                </a:solidFill>
              </a:rPr>
              <a:t>(latency)</a:t>
            </a:r>
            <a:r>
              <a:rPr lang="ko-KR" altLang="en-US" sz="2600" b="1" dirty="0">
                <a:solidFill>
                  <a:schemeClr val="tx2"/>
                </a:solidFill>
              </a:rPr>
              <a:t>을 최소화하여 객체 인식 → 동작 수행까지의 반응성을 크게 향상시킨다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endParaRPr lang="en-US" altLang="ko-KR" sz="2600" b="1" dirty="0">
              <a:solidFill>
                <a:schemeClr val="tx2"/>
              </a:solidFill>
              <a:cs typeface="Roboto Condensed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tx2"/>
                </a:solidFill>
              </a:rPr>
              <a:t>델타 로봇 제어</a:t>
            </a:r>
          </a:p>
          <a:p>
            <a:r>
              <a:rPr lang="ko-KR" altLang="en-US" sz="2600" b="1" dirty="0">
                <a:solidFill>
                  <a:schemeClr val="tx2"/>
                </a:solidFill>
              </a:rPr>
              <a:t>델타 로봇은 **</a:t>
            </a:r>
            <a:r>
              <a:rPr lang="en-US" altLang="ko-KR" sz="2600" b="1" dirty="0">
                <a:solidFill>
                  <a:schemeClr val="tx2"/>
                </a:solidFill>
              </a:rPr>
              <a:t>3</a:t>
            </a:r>
            <a:r>
              <a:rPr lang="ko-KR" altLang="en-US" sz="2600" b="1" dirty="0">
                <a:solidFill>
                  <a:schemeClr val="tx2"/>
                </a:solidFill>
              </a:rPr>
              <a:t>축 병렬 구조</a:t>
            </a:r>
            <a:r>
              <a:rPr lang="en-US" altLang="ko-KR" sz="2600" b="1" dirty="0">
                <a:solidFill>
                  <a:schemeClr val="tx2"/>
                </a:solidFill>
              </a:rPr>
              <a:t>(AX-12 </a:t>
            </a:r>
            <a:r>
              <a:rPr lang="ko-KR" altLang="en-US" sz="2600" b="1" dirty="0">
                <a:solidFill>
                  <a:schemeClr val="tx2"/>
                </a:solidFill>
              </a:rPr>
              <a:t>서보모터 기반</a:t>
            </a:r>
            <a:r>
              <a:rPr lang="en-US" altLang="ko-KR" sz="2600" b="1" dirty="0">
                <a:solidFill>
                  <a:schemeClr val="tx2"/>
                </a:solidFill>
              </a:rPr>
              <a:t>)**</a:t>
            </a:r>
            <a:r>
              <a:rPr lang="ko-KR" altLang="en-US" sz="2600" b="1" dirty="0">
                <a:solidFill>
                  <a:schemeClr val="tx2"/>
                </a:solidFill>
              </a:rPr>
              <a:t>를 갖추고 있어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높은 속도와 정밀도를 요구하는 픽 앤 플레이스</a:t>
            </a:r>
            <a:r>
              <a:rPr lang="en-US" altLang="ko-KR" sz="2600" b="1" dirty="0">
                <a:solidFill>
                  <a:schemeClr val="tx2"/>
                </a:solidFill>
              </a:rPr>
              <a:t>(pick-and-place)</a:t>
            </a:r>
            <a:r>
              <a:rPr lang="ko-KR" altLang="en-US" sz="2600" b="1" dirty="0">
                <a:solidFill>
                  <a:schemeClr val="tx2"/>
                </a:solidFill>
              </a:rPr>
              <a:t> 작업에 최적화되어 있다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ko-KR" altLang="en-US" sz="2600" b="1" dirty="0">
                <a:solidFill>
                  <a:schemeClr val="tx2"/>
                </a:solidFill>
              </a:rPr>
              <a:t>본 프로젝트에서는 순기구학 및 역기구학 알고리즘을 적용하여 좌표계 기반의 정밀한 위치 제어를 수행하였다</a:t>
            </a:r>
            <a:r>
              <a:rPr lang="en-US" altLang="ko-KR" sz="2600" b="1" dirty="0">
                <a:solidFill>
                  <a:schemeClr val="tx2"/>
                </a:solidFill>
              </a:rPr>
              <a:t>. </a:t>
            </a:r>
            <a:r>
              <a:rPr lang="ko-KR" altLang="en-US" sz="2600" b="1" dirty="0">
                <a:solidFill>
                  <a:schemeClr val="tx2"/>
                </a:solidFill>
              </a:rPr>
              <a:t>이를 통해 </a:t>
            </a:r>
            <a:r>
              <a:rPr lang="en-US" altLang="ko-KR" sz="2600" b="1" dirty="0">
                <a:solidFill>
                  <a:schemeClr val="tx2"/>
                </a:solidFill>
              </a:rPr>
              <a:t>YOLO</a:t>
            </a:r>
            <a:r>
              <a:rPr lang="ko-KR" altLang="en-US" sz="2600" b="1" dirty="0">
                <a:solidFill>
                  <a:schemeClr val="tx2"/>
                </a:solidFill>
              </a:rPr>
              <a:t>가 탐지한 객체 위치 정보를 실시간으로 로봇 동작에 매핑시킬 수 있었다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endParaRPr lang="en-US" altLang="ko-KR" sz="2600" b="1" dirty="0">
              <a:solidFill>
                <a:schemeClr val="tx2"/>
              </a:solidFill>
              <a:cs typeface="Roboto Condensed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600" b="1" dirty="0">
                <a:solidFill>
                  <a:schemeClr val="tx2"/>
                </a:solidFill>
              </a:rPr>
              <a:t>음성인식</a:t>
            </a:r>
            <a:r>
              <a:rPr lang="en-US" altLang="ko-KR" sz="2600" b="1" dirty="0">
                <a:solidFill>
                  <a:schemeClr val="tx2"/>
                </a:solidFill>
              </a:rPr>
              <a:t>(STT) </a:t>
            </a:r>
            <a:r>
              <a:rPr lang="ko-KR" altLang="en-US" sz="2600" b="1" dirty="0">
                <a:solidFill>
                  <a:schemeClr val="tx2"/>
                </a:solidFill>
              </a:rPr>
              <a:t>기반 제어</a:t>
            </a:r>
          </a:p>
          <a:p>
            <a:r>
              <a:rPr lang="ko-KR" altLang="en-US" sz="2600" b="1" dirty="0">
                <a:solidFill>
                  <a:schemeClr val="tx2"/>
                </a:solidFill>
              </a:rPr>
              <a:t>사용자 인터페이스 향상을 위해 </a:t>
            </a:r>
            <a:r>
              <a:rPr lang="en-US" altLang="ko-KR" sz="2600" b="1" dirty="0">
                <a:solidFill>
                  <a:schemeClr val="tx2"/>
                </a:solidFill>
              </a:rPr>
              <a:t>Google Speech-to-Text API</a:t>
            </a:r>
            <a:r>
              <a:rPr lang="ko-KR" altLang="en-US" sz="2600" b="1" dirty="0">
                <a:solidFill>
                  <a:schemeClr val="tx2"/>
                </a:solidFill>
              </a:rPr>
              <a:t>를 적용하였다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ko-KR" altLang="en-US" sz="2600" b="1" dirty="0">
                <a:solidFill>
                  <a:schemeClr val="tx2"/>
                </a:solidFill>
              </a:rPr>
              <a:t>이를 통해 사용자가 “하트 </a:t>
            </a:r>
            <a:r>
              <a:rPr lang="en-US" altLang="ko-KR" sz="2600" b="1" dirty="0">
                <a:solidFill>
                  <a:schemeClr val="tx2"/>
                </a:solidFill>
              </a:rPr>
              <a:t>7 </a:t>
            </a:r>
            <a:r>
              <a:rPr lang="ko-KR" altLang="en-US" sz="2600" b="1" dirty="0">
                <a:solidFill>
                  <a:schemeClr val="tx2"/>
                </a:solidFill>
              </a:rPr>
              <a:t>선택”</a:t>
            </a:r>
            <a:r>
              <a:rPr lang="en-US" altLang="ko-KR" sz="2600" b="1" dirty="0">
                <a:solidFill>
                  <a:schemeClr val="tx2"/>
                </a:solidFill>
              </a:rPr>
              <a:t>, “</a:t>
            </a:r>
            <a:r>
              <a:rPr lang="ko-KR" altLang="en-US" sz="2600" b="1" dirty="0">
                <a:solidFill>
                  <a:schemeClr val="tx2"/>
                </a:solidFill>
              </a:rPr>
              <a:t>코카콜라 분류”</a:t>
            </a:r>
            <a:r>
              <a:rPr lang="en-US" altLang="ko-KR" sz="2600" b="1" dirty="0">
                <a:solidFill>
                  <a:schemeClr val="tx2"/>
                </a:solidFill>
              </a:rPr>
              <a:t>, “</a:t>
            </a:r>
            <a:r>
              <a:rPr lang="ko-KR" altLang="en-US" sz="2600" b="1" dirty="0">
                <a:solidFill>
                  <a:schemeClr val="tx2"/>
                </a:solidFill>
              </a:rPr>
              <a:t>플라스틱 패스”와 같은 자연어 음성 명령을 입력하면</a:t>
            </a:r>
            <a:r>
              <a:rPr lang="en-US" altLang="ko-KR" sz="2600" b="1" dirty="0">
                <a:solidFill>
                  <a:schemeClr val="tx2"/>
                </a:solidFill>
              </a:rPr>
              <a:t>, </a:t>
            </a:r>
            <a:r>
              <a:rPr lang="ko-KR" altLang="en-US" sz="2600" b="1" dirty="0">
                <a:solidFill>
                  <a:schemeClr val="tx2"/>
                </a:solidFill>
              </a:rPr>
              <a:t>시스템은 이를 텍스트로 변환 후 **명령 파서</a:t>
            </a:r>
            <a:r>
              <a:rPr lang="en-US" altLang="ko-KR" sz="2600" b="1" dirty="0">
                <a:solidFill>
                  <a:schemeClr val="tx2"/>
                </a:solidFill>
              </a:rPr>
              <a:t>(command parser)**</a:t>
            </a:r>
            <a:r>
              <a:rPr lang="ko-KR" altLang="en-US" sz="2600" b="1" dirty="0">
                <a:solidFill>
                  <a:schemeClr val="tx2"/>
                </a:solidFill>
              </a:rPr>
              <a:t>를 통해 특정 분류 모델 또는 객체 동작으로 연결한다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  <a:br>
              <a:rPr lang="en-US" altLang="ko-KR" sz="2600" b="1" dirty="0">
                <a:solidFill>
                  <a:schemeClr val="tx2"/>
                </a:solidFill>
              </a:rPr>
            </a:br>
            <a:r>
              <a:rPr lang="ko-KR" altLang="en-US" sz="2600" b="1" dirty="0">
                <a:solidFill>
                  <a:schemeClr val="tx2"/>
                </a:solidFill>
              </a:rPr>
              <a:t>이로써 멀티모달 인터페이스</a:t>
            </a:r>
            <a:r>
              <a:rPr lang="en-US" altLang="ko-KR" sz="2600" b="1" dirty="0">
                <a:solidFill>
                  <a:schemeClr val="tx2"/>
                </a:solidFill>
              </a:rPr>
              <a:t>(</a:t>
            </a:r>
            <a:r>
              <a:rPr lang="ko-KR" altLang="en-US" sz="2600" b="1" dirty="0">
                <a:solidFill>
                  <a:schemeClr val="tx2"/>
                </a:solidFill>
              </a:rPr>
              <a:t>비전 </a:t>
            </a:r>
            <a:r>
              <a:rPr lang="en-US" altLang="ko-KR" sz="2600" b="1" dirty="0">
                <a:solidFill>
                  <a:schemeClr val="tx2"/>
                </a:solidFill>
              </a:rPr>
              <a:t>+ </a:t>
            </a:r>
            <a:r>
              <a:rPr lang="ko-KR" altLang="en-US" sz="2600" b="1" dirty="0">
                <a:solidFill>
                  <a:schemeClr val="tx2"/>
                </a:solidFill>
              </a:rPr>
              <a:t>음성</a:t>
            </a:r>
            <a:r>
              <a:rPr lang="en-US" altLang="ko-KR" sz="2600" b="1" dirty="0">
                <a:solidFill>
                  <a:schemeClr val="tx2"/>
                </a:solidFill>
              </a:rPr>
              <a:t>)</a:t>
            </a:r>
            <a:r>
              <a:rPr lang="ko-KR" altLang="en-US" sz="2600" b="1" dirty="0">
                <a:solidFill>
                  <a:schemeClr val="tx2"/>
                </a:solidFill>
              </a:rPr>
              <a:t> 기반의 지능형 제어 시스템이 구현되었다</a:t>
            </a:r>
            <a:r>
              <a:rPr lang="en-US" altLang="ko-KR" sz="26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2400" b="1" dirty="0">
              <a:solidFill>
                <a:schemeClr val="accent1"/>
              </a:solidFill>
            </a:endParaRPr>
          </a:p>
          <a:p>
            <a:pPr indent="180000"/>
            <a:endParaRPr lang="en-US" altLang="ko-KR" sz="2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6D248E3E-CA6C-0964-FA5B-4CD689ADA22B}"/>
              </a:ext>
            </a:extLst>
          </p:cNvPr>
          <p:cNvSpPr/>
          <p:nvPr/>
        </p:nvSpPr>
        <p:spPr>
          <a:xfrm>
            <a:off x="578009" y="3760801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sz="4400" b="1" dirty="0">
                <a:solidFill>
                  <a:schemeClr val="tx2"/>
                </a:solidFill>
              </a:rPr>
              <a:t>Abstract</a:t>
            </a:r>
            <a:endParaRPr lang="en-US" altLang="ko-KR" sz="80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9563E049-B677-8321-2DF0-EEDA6673D905}"/>
              </a:ext>
            </a:extLst>
          </p:cNvPr>
          <p:cNvSpPr/>
          <p:nvPr/>
        </p:nvSpPr>
        <p:spPr>
          <a:xfrm>
            <a:off x="578009" y="12761801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sz="4400" b="1" dirty="0">
                <a:solidFill>
                  <a:schemeClr val="tx2"/>
                </a:solidFill>
              </a:rPr>
              <a:t>Introduction</a:t>
            </a:r>
            <a:endParaRPr lang="en-US" altLang="ko-KR" sz="80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CABAB6C-C137-0904-3179-C001D4CDB0C4}"/>
              </a:ext>
            </a:extLst>
          </p:cNvPr>
          <p:cNvSpPr/>
          <p:nvPr/>
        </p:nvSpPr>
        <p:spPr>
          <a:xfrm>
            <a:off x="722025" y="17154303"/>
            <a:ext cx="15480000" cy="1277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sz="4400" b="1" dirty="0">
                <a:solidFill>
                  <a:schemeClr val="tx2"/>
                </a:solidFill>
              </a:rPr>
              <a:t>Methodology</a:t>
            </a:r>
            <a:endParaRPr lang="en-US" sz="4400" b="1" dirty="0">
              <a:solidFill>
                <a:schemeClr val="tx2"/>
              </a:solidFill>
            </a:endParaRPr>
          </a:p>
          <a:p>
            <a:pPr algn="ctr"/>
            <a:r>
              <a:rPr lang="en-US" sz="4000" b="1" dirty="0">
                <a:solidFill>
                  <a:schemeClr val="tx2"/>
                </a:solidFill>
              </a:rPr>
              <a:t>Theoretical Background</a:t>
            </a:r>
            <a:endParaRPr lang="en-US" altLang="ko-KR" sz="4000" b="1" dirty="0">
              <a:solidFill>
                <a:schemeClr val="tx2"/>
              </a:solidFill>
            </a:endParaRPr>
          </a:p>
        </p:txBody>
      </p:sp>
      <p:sp>
        <p:nvSpPr>
          <p:cNvPr id="10" name="모서리가 둥근 직사각형 44">
            <a:extLst>
              <a:ext uri="{FF2B5EF4-FFF2-40B4-BE49-F238E27FC236}">
                <a16:creationId xmlns:a16="http://schemas.microsoft.com/office/drawing/2014/main" id="{03020891-EA62-E3CF-AC57-944A3A5BA69D}"/>
              </a:ext>
            </a:extLst>
          </p:cNvPr>
          <p:cNvSpPr/>
          <p:nvPr/>
        </p:nvSpPr>
        <p:spPr>
          <a:xfrm>
            <a:off x="682672" y="29091532"/>
            <a:ext cx="15480000" cy="789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Implementation</a:t>
            </a:r>
            <a:r>
              <a:rPr lang="ko-KR" altLang="en-US" sz="4400" b="1" dirty="0">
                <a:solidFill>
                  <a:schemeClr val="tx2"/>
                </a:solidFill>
              </a:rPr>
              <a:t> </a:t>
            </a:r>
            <a:r>
              <a:rPr lang="en-US" altLang="ko-KR" sz="4400" b="1" dirty="0">
                <a:solidFill>
                  <a:schemeClr val="tx2"/>
                </a:solidFill>
              </a:rPr>
              <a:t>Method</a:t>
            </a:r>
            <a:endParaRPr lang="en-US" altLang="ko-KR" sz="80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모서리가 둥근 직사각형 43">
            <a:extLst>
              <a:ext uri="{FF2B5EF4-FFF2-40B4-BE49-F238E27FC236}">
                <a16:creationId xmlns:a16="http://schemas.microsoft.com/office/drawing/2014/main" id="{5766BC27-FB44-86B7-6DBF-B77C730277D9}"/>
              </a:ext>
            </a:extLst>
          </p:cNvPr>
          <p:cNvSpPr/>
          <p:nvPr/>
        </p:nvSpPr>
        <p:spPr>
          <a:xfrm>
            <a:off x="670932" y="29913052"/>
            <a:ext cx="15480000" cy="6307272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2"/>
                </a:solidFill>
              </a:rPr>
              <a:t>본 연구에서는 </a:t>
            </a:r>
            <a:r>
              <a:rPr lang="en-US" altLang="ko-KR" sz="2400" b="1" dirty="0">
                <a:solidFill>
                  <a:schemeClr val="tx2"/>
                </a:solidFill>
              </a:rPr>
              <a:t>YOLOv8 </a:t>
            </a:r>
            <a:r>
              <a:rPr lang="ko-KR" altLang="en-US" sz="2400" b="1" dirty="0">
                <a:solidFill>
                  <a:schemeClr val="tx2"/>
                </a:solidFill>
              </a:rPr>
              <a:t>기반 멀티 분류 모델을 활용하여 트럼프카드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재활용품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육류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음료 등 다양한 객체를 인식할 수 있는 구조를 설계하였다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모바일 애플리케이션에서 사용자가 분류 대상을 선택하면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해당 명령은 네트워크</a:t>
            </a:r>
            <a:r>
              <a:rPr lang="en-US" altLang="ko-KR" sz="2400" b="1" dirty="0">
                <a:solidFill>
                  <a:schemeClr val="tx2"/>
                </a:solidFill>
              </a:rPr>
              <a:t>(REST API)</a:t>
            </a:r>
            <a:r>
              <a:rPr lang="ko-KR" altLang="en-US" sz="2400" b="1" dirty="0">
                <a:solidFill>
                  <a:schemeClr val="tx2"/>
                </a:solidFill>
              </a:rPr>
              <a:t>를 통해 서버</a:t>
            </a:r>
            <a:r>
              <a:rPr lang="en-US" altLang="ko-KR" sz="2400" b="1" dirty="0">
                <a:solidFill>
                  <a:schemeClr val="tx2"/>
                </a:solidFill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</a:rPr>
              <a:t>라즈베리파이</a:t>
            </a:r>
            <a:r>
              <a:rPr lang="en-US" altLang="ko-KR" sz="2400" b="1" dirty="0">
                <a:solidFill>
                  <a:schemeClr val="tx2"/>
                </a:solidFill>
              </a:rPr>
              <a:t>/PC)</a:t>
            </a:r>
            <a:r>
              <a:rPr lang="ko-KR" altLang="en-US" sz="2400" b="1" dirty="0">
                <a:solidFill>
                  <a:schemeClr val="tx2"/>
                </a:solidFill>
              </a:rPr>
              <a:t>로 전송된다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서버는 요청을 수신한 즉시 분류 모델을 교체</a:t>
            </a:r>
            <a:r>
              <a:rPr lang="en-US" altLang="ko-KR" sz="2400" b="1" dirty="0">
                <a:solidFill>
                  <a:schemeClr val="tx2"/>
                </a:solidFill>
              </a:rPr>
              <a:t>(hot-swap)</a:t>
            </a:r>
            <a:r>
              <a:rPr lang="ko-KR" altLang="en-US" sz="2400" b="1" dirty="0">
                <a:solidFill>
                  <a:schemeClr val="tx2"/>
                </a:solidFill>
              </a:rPr>
              <a:t>하여 선택된 객체에 대해 실시간 인식을 수행한다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인식된 결과는 좌표 기반의 데이터 패킷으로 변환되어 </a:t>
            </a:r>
            <a:r>
              <a:rPr lang="en-US" altLang="ko-KR" sz="2400" b="1" dirty="0">
                <a:solidFill>
                  <a:schemeClr val="tx2"/>
                </a:solidFill>
              </a:rPr>
              <a:t>OpenRB-150 </a:t>
            </a:r>
            <a:r>
              <a:rPr lang="ko-KR" altLang="en-US" sz="2400" b="1" dirty="0">
                <a:solidFill>
                  <a:schemeClr val="tx2"/>
                </a:solidFill>
              </a:rPr>
              <a:t>제어 보드로 송신되며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델타로봇은 해당 좌표 정보를 기반으로 자동 분류 작업을 수행한다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또한 시스템은 </a:t>
            </a:r>
            <a:r>
              <a:rPr lang="en-US" altLang="ko-KR" sz="2400" b="1" dirty="0">
                <a:solidFill>
                  <a:schemeClr val="tx2"/>
                </a:solidFill>
              </a:rPr>
              <a:t>LCD </a:t>
            </a:r>
            <a:r>
              <a:rPr lang="ko-KR" altLang="en-US" sz="2400" b="1" dirty="0">
                <a:solidFill>
                  <a:schemeClr val="tx2"/>
                </a:solidFill>
              </a:rPr>
              <a:t>인터페이스와 음성인식</a:t>
            </a:r>
            <a:r>
              <a:rPr lang="en-US" altLang="ko-KR" sz="2400" b="1" dirty="0">
                <a:solidFill>
                  <a:schemeClr val="tx2"/>
                </a:solidFill>
              </a:rPr>
              <a:t>(STT) </a:t>
            </a:r>
            <a:r>
              <a:rPr lang="ko-KR" altLang="en-US" sz="2400" b="1" dirty="0">
                <a:solidFill>
                  <a:schemeClr val="tx2"/>
                </a:solidFill>
              </a:rPr>
              <a:t>기능을 포함하여 다양한 입출력 방식을 지원한다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구체적인 절차는 다음과 같다</a:t>
            </a:r>
            <a:r>
              <a:rPr lang="en-US" altLang="ko-KR" sz="2400" b="1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각 분류 분야별로 </a:t>
            </a:r>
            <a:r>
              <a:rPr lang="en-US" altLang="ko-KR" sz="2400" b="1" dirty="0">
                <a:solidFill>
                  <a:schemeClr val="tx2"/>
                </a:solidFill>
              </a:rPr>
              <a:t>YOLOv8 pt </a:t>
            </a:r>
            <a:r>
              <a:rPr lang="ko-KR" altLang="en-US" sz="2400" b="1" dirty="0">
                <a:solidFill>
                  <a:schemeClr val="tx2"/>
                </a:solidFill>
              </a:rPr>
              <a:t>모델을 사전 학습 및 저장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모바일 앱 </a:t>
            </a:r>
            <a:r>
              <a:rPr lang="en-US" altLang="ko-KR" sz="2400" b="1" dirty="0">
                <a:solidFill>
                  <a:schemeClr val="tx2"/>
                </a:solidFill>
              </a:rPr>
              <a:t>UI</a:t>
            </a:r>
            <a:r>
              <a:rPr lang="ko-KR" altLang="en-US" sz="2400" b="1" dirty="0">
                <a:solidFill>
                  <a:schemeClr val="tx2"/>
                </a:solidFill>
              </a:rPr>
              <a:t>에서 분류 분야를 실시간 선택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네트워크를 통한 명령 송수신 및 모델 핫스왑 실행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카메라 영상을 실시간 인식 → 결과 패킷 전송 → 델타로봇 제어 및 자동 분류 동작 수행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2"/>
              </a:solidFill>
            </a:endParaRPr>
          </a:p>
          <a:p>
            <a:endParaRPr lang="en-US" altLang="ko-KR" sz="2400" b="1" dirty="0">
              <a:solidFill>
                <a:schemeClr val="tx2"/>
              </a:solidFill>
            </a:endParaRPr>
          </a:p>
          <a:p>
            <a:pPr indent="180000" algn="just"/>
            <a:endParaRPr lang="en-US" altLang="ko-KR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CE65F7-EBC8-530E-1489-14057033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73" y="5920041"/>
            <a:ext cx="5461594" cy="12933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570FF1-FE3A-41A9-A466-553D00DE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364" y="5920041"/>
            <a:ext cx="7859222" cy="129339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4FC73D-ACC8-A5D1-9CAF-248A01750B30}"/>
              </a:ext>
            </a:extLst>
          </p:cNvPr>
          <p:cNvSpPr txBox="1"/>
          <p:nvPr/>
        </p:nvSpPr>
        <p:spPr>
          <a:xfrm>
            <a:off x="17104364" y="5101169"/>
            <a:ext cx="8305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Control System Architecture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25C7AEF-1CA0-03F6-6BDB-82B1D2D6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881" y="22552840"/>
            <a:ext cx="118662053" cy="144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_x420199152">
            <a:extLst>
              <a:ext uri="{FF2B5EF4-FFF2-40B4-BE49-F238E27FC236}">
                <a16:creationId xmlns:a16="http://schemas.microsoft.com/office/drawing/2014/main" id="{B68CB5A1-CA3A-6BBF-ED84-68168A90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201" y="30351847"/>
            <a:ext cx="10801200" cy="58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2182D466-1C96-4B3D-9CD1-3D8A5DED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_x420199152">
            <a:extLst>
              <a:ext uri="{FF2B5EF4-FFF2-40B4-BE49-F238E27FC236}">
                <a16:creationId xmlns:a16="http://schemas.microsoft.com/office/drawing/2014/main" id="{7BCACBF4-5CC0-320B-F458-A9E51AB0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712" y="19229917"/>
            <a:ext cx="7859222" cy="33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3DD8D64D-4E3F-C6EC-2B2C-ADA8F784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_x420200832">
            <a:extLst>
              <a:ext uri="{FF2B5EF4-FFF2-40B4-BE49-F238E27FC236}">
                <a16:creationId xmlns:a16="http://schemas.microsoft.com/office/drawing/2014/main" id="{18429007-A190-6916-01BA-68D432B7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730" y="19366650"/>
            <a:ext cx="2520280" cy="31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8">
            <a:extLst>
              <a:ext uri="{FF2B5EF4-FFF2-40B4-BE49-F238E27FC236}">
                <a16:creationId xmlns:a16="http://schemas.microsoft.com/office/drawing/2014/main" id="{B4315B58-1199-CB15-FB70-02FD9621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_x420198912">
            <a:extLst>
              <a:ext uri="{FF2B5EF4-FFF2-40B4-BE49-F238E27FC236}">
                <a16:creationId xmlns:a16="http://schemas.microsoft.com/office/drawing/2014/main" id="{DD884B72-9551-4054-A6F4-85A5E120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299" y="23773126"/>
            <a:ext cx="3384376" cy="50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10">
            <a:extLst>
              <a:ext uri="{FF2B5EF4-FFF2-40B4-BE49-F238E27FC236}">
                <a16:creationId xmlns:a16="http://schemas.microsoft.com/office/drawing/2014/main" id="{81F13775-41A2-1543-1432-43927AEE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9487" y="17372668"/>
            <a:ext cx="111064120" cy="13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_x420198912">
            <a:extLst>
              <a:ext uri="{FF2B5EF4-FFF2-40B4-BE49-F238E27FC236}">
                <a16:creationId xmlns:a16="http://schemas.microsoft.com/office/drawing/2014/main" id="{336F7888-13B5-B619-ADF7-9FE123F0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025" y="23929043"/>
            <a:ext cx="3384376" cy="527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980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Roboto Condensed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s0mhy</cp:lastModifiedBy>
  <cp:revision>142</cp:revision>
  <dcterms:created xsi:type="dcterms:W3CDTF">2015-09-29T23:45:43Z</dcterms:created>
  <dcterms:modified xsi:type="dcterms:W3CDTF">2025-08-18T16:16:40Z</dcterms:modified>
</cp:coreProperties>
</file>