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1" r:id="rId4"/>
    <p:sldId id="293" r:id="rId5"/>
    <p:sldId id="291" r:id="rId6"/>
    <p:sldId id="292" r:id="rId7"/>
    <p:sldId id="295" r:id="rId8"/>
    <p:sldId id="296" r:id="rId9"/>
    <p:sldId id="297" r:id="rId10"/>
    <p:sldId id="298" r:id="rId11"/>
    <p:sldId id="299" r:id="rId12"/>
    <p:sldId id="284" r:id="rId13"/>
    <p:sldId id="285" r:id="rId14"/>
    <p:sldId id="302" r:id="rId15"/>
    <p:sldId id="279" r:id="rId16"/>
    <p:sldId id="281" r:id="rId17"/>
    <p:sldId id="283" r:id="rId18"/>
    <p:sldId id="282" r:id="rId19"/>
    <p:sldId id="280" r:id="rId20"/>
    <p:sldId id="286" r:id="rId21"/>
    <p:sldId id="287" r:id="rId22"/>
    <p:sldId id="289" r:id="rId23"/>
    <p:sldId id="288" r:id="rId24"/>
    <p:sldId id="269" r:id="rId25"/>
    <p:sldId id="267" r:id="rId26"/>
    <p:sldId id="268" r:id="rId27"/>
    <p:sldId id="272" r:id="rId28"/>
    <p:sldId id="273" r:id="rId29"/>
    <p:sldId id="274" r:id="rId30"/>
    <p:sldId id="275" r:id="rId31"/>
    <p:sldId id="263" r:id="rId32"/>
    <p:sldId id="266" r:id="rId33"/>
    <p:sldId id="264" r:id="rId34"/>
    <p:sldId id="278" r:id="rId35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82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e-B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e-B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e-B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Доступ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e-B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ЭТАЛОН</c:v>
                </c:pt>
                <c:pt idx="1">
                  <c:v>бесплатно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149</c:v>
                </c:pt>
                <c:pt idx="1">
                  <c:v>456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e-B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e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e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3274-3017-44BF-95AE-D919D542B629}" type="datetimeFigureOut">
              <a:rPr lang="be-BY" smtClean="0"/>
              <a:t>12.11.2016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81E-1D01-42AF-9B23-809D392C7C84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5921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3274-3017-44BF-95AE-D919D542B629}" type="datetimeFigureOut">
              <a:rPr lang="be-BY" smtClean="0"/>
              <a:t>12.11.2016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81E-1D01-42AF-9B23-809D392C7C84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9243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3274-3017-44BF-95AE-D919D542B629}" type="datetimeFigureOut">
              <a:rPr lang="be-BY" smtClean="0"/>
              <a:t>12.11.2016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81E-1D01-42AF-9B23-809D392C7C84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60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3274-3017-44BF-95AE-D919D542B629}" type="datetimeFigureOut">
              <a:rPr lang="be-BY" smtClean="0"/>
              <a:t>12.11.2016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81E-1D01-42AF-9B23-809D392C7C84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316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3274-3017-44BF-95AE-D919D542B629}" type="datetimeFigureOut">
              <a:rPr lang="be-BY" smtClean="0"/>
              <a:t>12.11.2016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81E-1D01-42AF-9B23-809D392C7C84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48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3274-3017-44BF-95AE-D919D542B629}" type="datetimeFigureOut">
              <a:rPr lang="be-BY" smtClean="0"/>
              <a:t>12.11.2016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81E-1D01-42AF-9B23-809D392C7C84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1009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3274-3017-44BF-95AE-D919D542B629}" type="datetimeFigureOut">
              <a:rPr lang="be-BY" smtClean="0"/>
              <a:t>12.11.2016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81E-1D01-42AF-9B23-809D392C7C84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2171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3274-3017-44BF-95AE-D919D542B629}" type="datetimeFigureOut">
              <a:rPr lang="be-BY" smtClean="0"/>
              <a:t>12.11.2016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81E-1D01-42AF-9B23-809D392C7C84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33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3274-3017-44BF-95AE-D919D542B629}" type="datetimeFigureOut">
              <a:rPr lang="be-BY" smtClean="0"/>
              <a:t>12.11.2016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81E-1D01-42AF-9B23-809D392C7C84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6727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3274-3017-44BF-95AE-D919D542B629}" type="datetimeFigureOut">
              <a:rPr lang="be-BY" smtClean="0"/>
              <a:t>12.11.2016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81E-1D01-42AF-9B23-809D392C7C84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547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3274-3017-44BF-95AE-D919D542B629}" type="datetimeFigureOut">
              <a:rPr lang="be-BY" smtClean="0"/>
              <a:t>12.11.2016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81E-1D01-42AF-9B23-809D392C7C84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6888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3274-3017-44BF-95AE-D919D542B629}" type="datetimeFigureOut">
              <a:rPr lang="be-BY" smtClean="0"/>
              <a:t>12.11.2016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2E81E-1D01-42AF-9B23-809D392C7C84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5480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err="1" smtClean="0"/>
              <a:t>HabeasCorpus</a:t>
            </a:r>
            <a:endParaRPr lang="be-BY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Открытый корпус правовых актов Республики Беларусь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9278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Платное/бесплатное (для нашей выборки)</a:t>
            </a:r>
            <a:endParaRPr lang="be-BY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96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Предварительный вывод</a:t>
            </a:r>
            <a:endParaRPr lang="be-B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Национальный правовой портал содержит информацию в не всегда пригодном для восприятия виде</a:t>
            </a:r>
          </a:p>
          <a:p>
            <a:r>
              <a:rPr lang="ru-RU" dirty="0" smtClean="0"/>
              <a:t>через поиск недоступна значительная доля информации</a:t>
            </a:r>
          </a:p>
          <a:p>
            <a:r>
              <a:rPr lang="ru-RU" dirty="0" smtClean="0"/>
              <a:t>→ вынуждает пользователя к платным услугам</a:t>
            </a:r>
          </a:p>
        </p:txBody>
      </p:sp>
    </p:spTree>
    <p:extLst>
      <p:ext uri="{BB962C8B-B14F-4D97-AF65-F5344CB8AC3E}">
        <p14:creationId xmlns:p14="http://schemas.microsoft.com/office/powerpoint/2010/main" val="216789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be-B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проблемы в интерфейсе Национального правового портала</a:t>
            </a:r>
          </a:p>
          <a:p>
            <a:r>
              <a:rPr lang="ru-RU" dirty="0" smtClean="0"/>
              <a:t>невозможность полного поиска по всем юридическим актам</a:t>
            </a:r>
          </a:p>
          <a:p>
            <a:r>
              <a:rPr lang="ru-RU" dirty="0" smtClean="0"/>
              <a:t>«</a:t>
            </a:r>
            <a:r>
              <a:rPr lang="en-US" dirty="0" smtClean="0"/>
              <a:t>dead links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отсутствие универсальной адресации типа </a:t>
            </a:r>
            <a:r>
              <a:rPr lang="en-US" dirty="0" smtClean="0"/>
              <a:t>DOI</a:t>
            </a:r>
            <a:endParaRPr lang="be-BY" dirty="0" smtClean="0"/>
          </a:p>
          <a:p>
            <a:r>
              <a:rPr lang="ru-RU" dirty="0" smtClean="0"/>
              <a:t>платный (закрытый) доступ к полным текстам, расширенным функциям, комментариям</a:t>
            </a:r>
          </a:p>
        </p:txBody>
      </p:sp>
    </p:spTree>
    <p:extLst>
      <p:ext uri="{BB962C8B-B14F-4D97-AF65-F5344CB8AC3E}">
        <p14:creationId xmlns:p14="http://schemas.microsoft.com/office/powerpoint/2010/main" val="25778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ru-RU" dirty="0" smtClean="0"/>
              <a:t>сейчас. 2 параллельных процесса</a:t>
            </a:r>
            <a:endParaRPr lang="be-B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Oval 4"/>
          <p:cNvSpPr/>
          <p:nvPr/>
        </p:nvSpPr>
        <p:spPr>
          <a:xfrm>
            <a:off x="4241074" y="1825625"/>
            <a:ext cx="1907177" cy="186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редакция</a:t>
            </a:r>
            <a:endParaRPr lang="be-BY" dirty="0"/>
          </a:p>
        </p:txBody>
      </p:sp>
      <p:sp>
        <p:nvSpPr>
          <p:cNvPr id="7" name="Oval 6"/>
          <p:cNvSpPr/>
          <p:nvPr/>
        </p:nvSpPr>
        <p:spPr>
          <a:xfrm>
            <a:off x="6737168" y="1825625"/>
            <a:ext cx="1907177" cy="186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правки</a:t>
            </a:r>
            <a:endParaRPr lang="be-BY" dirty="0"/>
          </a:p>
        </p:txBody>
      </p:sp>
      <p:sp>
        <p:nvSpPr>
          <p:cNvPr id="8" name="Oval 7"/>
          <p:cNvSpPr/>
          <p:nvPr/>
        </p:nvSpPr>
        <p:spPr>
          <a:xfrm>
            <a:off x="1744980" y="1825625"/>
            <a:ext cx="1907177" cy="186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законо</a:t>
            </a:r>
            <a:r>
              <a:rPr lang="ru-RU" dirty="0" smtClean="0"/>
              <a:t>-дательный орган</a:t>
            </a:r>
            <a:endParaRPr lang="be-BY" dirty="0" smtClean="0"/>
          </a:p>
          <a:p>
            <a:pPr algn="ctr"/>
            <a:endParaRPr lang="be-BY" dirty="0"/>
          </a:p>
        </p:txBody>
      </p:sp>
      <p:sp>
        <p:nvSpPr>
          <p:cNvPr id="12" name="Oval 11"/>
          <p:cNvSpPr/>
          <p:nvPr/>
        </p:nvSpPr>
        <p:spPr>
          <a:xfrm>
            <a:off x="9233262" y="1825625"/>
            <a:ext cx="1907177" cy="186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описание правок</a:t>
            </a:r>
            <a:endParaRPr lang="be-BY" dirty="0"/>
          </a:p>
        </p:txBody>
      </p:sp>
      <p:sp>
        <p:nvSpPr>
          <p:cNvPr id="13" name="Oval 12"/>
          <p:cNvSpPr/>
          <p:nvPr/>
        </p:nvSpPr>
        <p:spPr>
          <a:xfrm>
            <a:off x="1430382" y="4245428"/>
            <a:ext cx="1907177" cy="1867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описание правок</a:t>
            </a:r>
            <a:endParaRPr lang="be-BY" dirty="0"/>
          </a:p>
        </p:txBody>
      </p:sp>
      <p:sp>
        <p:nvSpPr>
          <p:cNvPr id="14" name="Oval 13"/>
          <p:cNvSpPr/>
          <p:nvPr/>
        </p:nvSpPr>
        <p:spPr>
          <a:xfrm>
            <a:off x="5305696" y="4245427"/>
            <a:ext cx="1907177" cy="1867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публикация</a:t>
            </a:r>
          </a:p>
          <a:p>
            <a:pPr algn="ctr"/>
            <a:r>
              <a:rPr lang="ru-RU" dirty="0" smtClean="0"/>
              <a:t>на </a:t>
            </a:r>
          </a:p>
          <a:p>
            <a:pPr algn="ctr"/>
            <a:r>
              <a:rPr lang="ru-RU" dirty="0" smtClean="0"/>
              <a:t>портале</a:t>
            </a:r>
            <a:endParaRPr lang="be-BY" dirty="0"/>
          </a:p>
        </p:txBody>
      </p:sp>
      <p:sp>
        <p:nvSpPr>
          <p:cNvPr id="15" name="Oval 14"/>
          <p:cNvSpPr/>
          <p:nvPr/>
        </p:nvSpPr>
        <p:spPr>
          <a:xfrm>
            <a:off x="9181010" y="4245427"/>
            <a:ext cx="1907177" cy="1867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актуальная версия в платном доступе</a:t>
            </a:r>
            <a:endParaRPr lang="be-BY" dirty="0"/>
          </a:p>
        </p:txBody>
      </p:sp>
      <p:sp>
        <p:nvSpPr>
          <p:cNvPr id="16" name="Right Arrow 15"/>
          <p:cNvSpPr/>
          <p:nvPr/>
        </p:nvSpPr>
        <p:spPr>
          <a:xfrm>
            <a:off x="3704409" y="2642053"/>
            <a:ext cx="488769" cy="27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7" name="Right Arrow 16"/>
          <p:cNvSpPr/>
          <p:nvPr/>
        </p:nvSpPr>
        <p:spPr>
          <a:xfrm>
            <a:off x="6200503" y="2668815"/>
            <a:ext cx="488769" cy="27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8" name="Right Arrow 17"/>
          <p:cNvSpPr/>
          <p:nvPr/>
        </p:nvSpPr>
        <p:spPr>
          <a:xfrm>
            <a:off x="8692241" y="2642053"/>
            <a:ext cx="488769" cy="27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9" name="Right Arrow 18"/>
          <p:cNvSpPr/>
          <p:nvPr/>
        </p:nvSpPr>
        <p:spPr>
          <a:xfrm>
            <a:off x="3500846" y="4872446"/>
            <a:ext cx="1502228" cy="7315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0" name="Right Arrow 19"/>
          <p:cNvSpPr/>
          <p:nvPr/>
        </p:nvSpPr>
        <p:spPr>
          <a:xfrm>
            <a:off x="7434397" y="4872446"/>
            <a:ext cx="1502228" cy="7315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064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 вариант</a:t>
            </a:r>
            <a:endParaRPr lang="be-B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извлечение текстов законов</a:t>
            </a:r>
          </a:p>
          <a:p>
            <a:r>
              <a:rPr lang="ru-RU" dirty="0" smtClean="0"/>
              <a:t>связывание изменений и дополнений с оригиналами</a:t>
            </a:r>
          </a:p>
          <a:p>
            <a:r>
              <a:rPr lang="ru-RU" dirty="0" smtClean="0"/>
              <a:t>полноценное управление версиями (</a:t>
            </a:r>
            <a:r>
              <a:rPr lang="en-US" dirty="0" err="1" smtClean="0"/>
              <a:t>git</a:t>
            </a:r>
            <a:r>
              <a:rPr lang="en-US" dirty="0" smtClean="0"/>
              <a:t>, DOI</a:t>
            </a:r>
            <a:r>
              <a:rPr lang="ru-RU" dirty="0" smtClean="0"/>
              <a:t>)</a:t>
            </a:r>
          </a:p>
          <a:p>
            <a:r>
              <a:rPr lang="ru-RU" dirty="0" smtClean="0"/>
              <a:t>аналитика корпуса</a:t>
            </a:r>
            <a:r>
              <a:rPr lang="en-US" dirty="0" smtClean="0"/>
              <a:t> </a:t>
            </a:r>
            <a:r>
              <a:rPr lang="ru-RU" dirty="0" smtClean="0"/>
              <a:t>текстов (полнотекстовый поиск, автоматическое извлечение фактов)</a:t>
            </a:r>
          </a:p>
          <a:p>
            <a:r>
              <a:rPr lang="ru-RU" dirty="0" smtClean="0"/>
              <a:t>аналитика поведения пользователей</a:t>
            </a:r>
          </a:p>
          <a:p>
            <a:r>
              <a:rPr lang="ru-RU" dirty="0" smtClean="0"/>
              <a:t>свободный доступ</a:t>
            </a:r>
            <a:r>
              <a:rPr lang="ru-RU" smtClean="0"/>
              <a:t>, сообщество вокруг </a:t>
            </a:r>
            <a:r>
              <a:rPr lang="ru-RU" dirty="0" smtClean="0"/>
              <a:t>проекта</a:t>
            </a:r>
          </a:p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4583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Открытый доступ</a:t>
            </a:r>
            <a:endParaRPr lang="be-B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нужно идти в библиотеку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8951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«Умные» правки</a:t>
            </a:r>
            <a:endParaRPr lang="be-BY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понятный интерфейс отслеживания изменений в текстах законов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774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Структурированные данные</a:t>
            </a:r>
            <a:endParaRPr lang="be-B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DOI</a:t>
            </a:r>
            <a:r>
              <a:rPr lang="ru-RU" dirty="0" smtClean="0"/>
              <a:t>, «вечные» ссылки на конкретные компоненты правового акта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0426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поиск</a:t>
            </a:r>
            <a:endParaRPr lang="be-B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Технологии обработки естественного языка: поиск по начальной форме слова, по синонимам, статистика, аналитика популярности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2449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</a:t>
            </a:r>
            <a:endParaRPr lang="be-B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551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должно быть платным?</a:t>
            </a:r>
            <a:endParaRPr lang="be-B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Выезд за границу?</a:t>
            </a:r>
          </a:p>
          <a:p>
            <a:r>
              <a:rPr lang="ru-RU" dirty="0" smtClean="0"/>
              <a:t>Прогноз погоды?</a:t>
            </a:r>
          </a:p>
          <a:p>
            <a:r>
              <a:rPr lang="ru-RU" dirty="0" smtClean="0"/>
              <a:t>Библиотеки?</a:t>
            </a:r>
          </a:p>
          <a:p>
            <a:r>
              <a:rPr lang="ru-RU" dirty="0" smtClean="0"/>
              <a:t>Законы?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выгода от свободного доступа для страны и гражданина выше, чем потенциальные сборы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50574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accent4"/>
                </a:solidFill>
              </a:rPr>
              <a:t>в идеале – </a:t>
            </a:r>
            <a:r>
              <a:rPr lang="ru-RU" dirty="0" smtClean="0">
                <a:solidFill>
                  <a:schemeClr val="accent4"/>
                </a:solidFill>
              </a:rPr>
              <a:t>Полный цикл</a:t>
            </a:r>
            <a:endParaRPr lang="be-BY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наполнение (</a:t>
            </a:r>
            <a:r>
              <a:rPr lang="ru-RU" dirty="0" err="1" smtClean="0"/>
              <a:t>бэкэнд</a:t>
            </a:r>
            <a:r>
              <a:rPr lang="ru-RU" dirty="0" smtClean="0"/>
              <a:t>) – госорганы</a:t>
            </a:r>
          </a:p>
          <a:p>
            <a:r>
              <a:rPr lang="en-US" dirty="0" smtClean="0"/>
              <a:t>API</a:t>
            </a:r>
            <a:r>
              <a:rPr lang="ru-RU" dirty="0" smtClean="0"/>
              <a:t>, открытые данные – для пользователей, для аналитики на данных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5389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Польза</a:t>
            </a:r>
            <a:endParaRPr lang="be-BY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минимизация издержек бизнеса – за счет открытого доступа к законам</a:t>
            </a:r>
          </a:p>
          <a:p>
            <a:r>
              <a:rPr lang="ru-RU" sz="1800" dirty="0" smtClean="0"/>
              <a:t>(в случае внедрения системы)</a:t>
            </a:r>
            <a:r>
              <a:rPr lang="ru-RU" dirty="0" smtClean="0"/>
              <a:t> минимизация издержек государства – за счет использования технологий </a:t>
            </a:r>
            <a:r>
              <a:rPr lang="ru-RU" dirty="0" err="1" smtClean="0"/>
              <a:t>версионирования</a:t>
            </a:r>
            <a:r>
              <a:rPr lang="ru-RU" dirty="0" smtClean="0"/>
              <a:t> вместо документооборота типа «</a:t>
            </a:r>
            <a:r>
              <a:rPr lang="en-US" dirty="0" err="1" smtClean="0"/>
              <a:t>Word+email</a:t>
            </a:r>
            <a:r>
              <a:rPr lang="en-US" dirty="0" smtClean="0"/>
              <a:t>»</a:t>
            </a:r>
            <a:endParaRPr lang="ru-RU" dirty="0" smtClean="0"/>
          </a:p>
          <a:p>
            <a:r>
              <a:rPr lang="ru-RU" dirty="0" smtClean="0"/>
              <a:t>повышение правовой грамотности населения</a:t>
            </a:r>
          </a:p>
          <a:p>
            <a:r>
              <a:rPr lang="ru-RU" dirty="0" smtClean="0"/>
              <a:t>дальнейшие выгоды от анализа корпуса законов, анализа посещаемости, анализа процесса законотворчества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6374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Законы должны быть открыты для людей</a:t>
            </a:r>
            <a:endParaRPr lang="be-BY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HabeasCorpus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0235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Современные технологии </a:t>
            </a:r>
          </a:p>
          <a:p>
            <a:pPr lvl="1"/>
            <a:r>
              <a:rPr lang="ru-RU" dirty="0" smtClean="0"/>
              <a:t>← раньше не было технической возможности</a:t>
            </a:r>
          </a:p>
          <a:p>
            <a:r>
              <a:rPr lang="ru-RU" dirty="0" smtClean="0"/>
              <a:t>Затраты на поддержку системы минимальны</a:t>
            </a:r>
          </a:p>
          <a:p>
            <a:r>
              <a:rPr lang="ru-RU" dirty="0" smtClean="0"/>
              <a:t>Более близкий для пользователя интерфейс</a:t>
            </a:r>
          </a:p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2460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Актуальная</a:t>
            </a:r>
            <a:r>
              <a:rPr lang="en-US" dirty="0" smtClean="0"/>
              <a:t> (?)</a:t>
            </a:r>
            <a:r>
              <a:rPr lang="ru-RU" dirty="0" smtClean="0"/>
              <a:t> версия</a:t>
            </a:r>
            <a:endParaRPr lang="be-B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9198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752101"/>
            <a:ext cx="12193702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961680"/>
            <a:ext cx="12193702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371831"/>
            <a:ext cx="10515600" cy="1325563"/>
          </a:xfrm>
        </p:spPr>
        <p:txBody>
          <a:bodyPr/>
          <a:lstStyle/>
          <a:p>
            <a:endParaRPr lang="be-B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8" y="1073426"/>
            <a:ext cx="11174201" cy="41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0" y="365124"/>
            <a:ext cx="11446055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1366549"/>
            <a:ext cx="1219370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все знают</a:t>
            </a:r>
            <a:endParaRPr lang="be-B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всех законов Республики Беларусь в открытом доступе в Интернете!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014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1871445"/>
            <a:ext cx="1219370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Ближайшие цели</a:t>
            </a:r>
            <a:endParaRPr lang="be-B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Извлечение информации о законах и текстов за остальные годы</a:t>
            </a:r>
            <a:endParaRPr lang="en-US" dirty="0" smtClean="0"/>
          </a:p>
          <a:p>
            <a:r>
              <a:rPr lang="ru-RU" dirty="0" smtClean="0"/>
              <a:t>Перевод истории 2-3 документов в машиночитаемый формат</a:t>
            </a:r>
          </a:p>
          <a:p>
            <a:r>
              <a:rPr lang="ru-RU" dirty="0" smtClean="0"/>
              <a:t>Разработка формата адресации внутри закона: </a:t>
            </a:r>
          </a:p>
          <a:p>
            <a:pPr lvl="1"/>
            <a:r>
              <a:rPr lang="ru-RU" dirty="0" smtClean="0"/>
              <a:t>пункт, подпункт, часть, параграф</a:t>
            </a:r>
          </a:p>
          <a:p>
            <a:r>
              <a:rPr lang="ru-RU" dirty="0" smtClean="0"/>
              <a:t>Создание </a:t>
            </a:r>
            <a:r>
              <a:rPr lang="ru-RU" dirty="0" err="1" smtClean="0"/>
              <a:t>бэкэнда</a:t>
            </a:r>
            <a:r>
              <a:rPr lang="ru-RU" dirty="0" smtClean="0"/>
              <a:t> для редактирования автоматически извлеченного текста</a:t>
            </a:r>
          </a:p>
          <a:p>
            <a:pPr lvl="1"/>
            <a:r>
              <a:rPr lang="ru-RU" dirty="0" smtClean="0">
                <a:solidFill>
                  <a:schemeClr val="bg2"/>
                </a:solidFill>
              </a:rPr>
              <a:t>в идеале: сможем отдать </a:t>
            </a:r>
            <a:r>
              <a:rPr lang="ru-RU" dirty="0" err="1" smtClean="0">
                <a:solidFill>
                  <a:schemeClr val="bg2"/>
                </a:solidFill>
              </a:rPr>
              <a:t>бэкэнд</a:t>
            </a:r>
            <a:r>
              <a:rPr lang="ru-RU" dirty="0" smtClean="0">
                <a:solidFill>
                  <a:schemeClr val="bg2"/>
                </a:solidFill>
              </a:rPr>
              <a:t> госорганам, выход на модель </a:t>
            </a:r>
            <a:r>
              <a:rPr lang="en-US" dirty="0" err="1" smtClean="0">
                <a:solidFill>
                  <a:schemeClr val="bg2"/>
                </a:solidFill>
              </a:rPr>
              <a:t>OpenData</a:t>
            </a:r>
            <a:endParaRPr lang="be-BY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6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Кому?</a:t>
            </a:r>
            <a:endParaRPr lang="be-B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Г</a:t>
            </a:r>
            <a:r>
              <a:rPr lang="ru-RU" b="1" dirty="0" smtClean="0"/>
              <a:t>ражданам  и бизнесу</a:t>
            </a:r>
          </a:p>
          <a:p>
            <a:pPr lvl="1"/>
            <a:r>
              <a:rPr lang="ru-RU" dirty="0" smtClean="0"/>
              <a:t>просто узнать актуальный текст закона </a:t>
            </a:r>
            <a:r>
              <a:rPr lang="ru-RU" sz="1400" i="1" dirty="0" smtClean="0"/>
              <a:t>скачать бесплатно без </a:t>
            </a:r>
            <a:r>
              <a:rPr lang="en-US" sz="1400" i="1" dirty="0" smtClean="0"/>
              <a:t>SMS </a:t>
            </a:r>
            <a:r>
              <a:rPr lang="ru-RU" sz="1400" i="1" dirty="0" smtClean="0"/>
              <a:t>без регистрации</a:t>
            </a:r>
          </a:p>
          <a:p>
            <a:pPr lvl="1"/>
            <a:r>
              <a:rPr lang="ru-RU" dirty="0" smtClean="0"/>
              <a:t>обсудить закон в свете реальной жизни</a:t>
            </a:r>
            <a:endParaRPr lang="ru-RU" dirty="0"/>
          </a:p>
          <a:p>
            <a:r>
              <a:rPr lang="ru-RU" dirty="0" smtClean="0"/>
              <a:t>Юристам:</a:t>
            </a:r>
          </a:p>
          <a:p>
            <a:pPr lvl="1"/>
            <a:r>
              <a:rPr lang="ru-RU" dirty="0" smtClean="0"/>
              <a:t>начинающим – репутация на проф. комментариях</a:t>
            </a:r>
          </a:p>
          <a:p>
            <a:pPr lvl="1"/>
            <a:r>
              <a:rPr lang="ru-RU" dirty="0" smtClean="0"/>
              <a:t>опытным: аналитика</a:t>
            </a:r>
          </a:p>
          <a:p>
            <a:r>
              <a:rPr lang="ru-RU" b="1" dirty="0" smtClean="0"/>
              <a:t>Государству</a:t>
            </a:r>
          </a:p>
          <a:p>
            <a:pPr lvl="1"/>
            <a:r>
              <a:rPr lang="ru-RU" dirty="0" smtClean="0"/>
              <a:t>система документооборота проектов, новых текстов и редакций правовых актов</a:t>
            </a:r>
          </a:p>
          <a:p>
            <a:pPr lvl="2"/>
            <a:r>
              <a:rPr lang="ru-RU" dirty="0" smtClean="0"/>
              <a:t>сейчас это </a:t>
            </a:r>
            <a:r>
              <a:rPr lang="en-US" dirty="0" smtClean="0"/>
              <a:t>Word/PDF </a:t>
            </a:r>
            <a:r>
              <a:rPr lang="ru-RU" dirty="0" smtClean="0"/>
              <a:t>+ </a:t>
            </a:r>
            <a:r>
              <a:rPr lang="en-US" dirty="0" smtClean="0"/>
              <a:t>email</a:t>
            </a:r>
            <a:r>
              <a:rPr lang="ru-RU" dirty="0" smtClean="0"/>
              <a:t> → </a:t>
            </a:r>
            <a:r>
              <a:rPr lang="ru-RU" b="1" dirty="0" err="1" smtClean="0"/>
              <a:t>версионирование</a:t>
            </a:r>
            <a:r>
              <a:rPr lang="ru-RU" b="1" dirty="0" smtClean="0"/>
              <a:t> + отслеживание правок + </a:t>
            </a:r>
            <a:r>
              <a:rPr lang="en-US" b="1" dirty="0" smtClean="0"/>
              <a:t>DOI</a:t>
            </a:r>
            <a:endParaRPr lang="be-BY" b="1" dirty="0"/>
          </a:p>
        </p:txBody>
      </p:sp>
    </p:spTree>
    <p:extLst>
      <p:ext uri="{BB962C8B-B14F-4D97-AF65-F5344CB8AC3E}">
        <p14:creationId xmlns:p14="http://schemas.microsoft.com/office/powerpoint/2010/main" val="24773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be-B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 законотворческой практики</a:t>
            </a:r>
          </a:p>
          <a:p>
            <a:r>
              <a:rPr lang="ru-RU" dirty="0" smtClean="0"/>
              <a:t>полнотекстовый анализ законов</a:t>
            </a:r>
            <a:endParaRPr lang="en-US" dirty="0" smtClean="0"/>
          </a:p>
          <a:p>
            <a:r>
              <a:rPr lang="ru-RU" dirty="0" smtClean="0"/>
              <a:t>дублирование актов на 2-х гос. языках</a:t>
            </a:r>
          </a:p>
          <a:p>
            <a:r>
              <a:rPr lang="ru-RU" dirty="0" smtClean="0"/>
              <a:t>комментарии</a:t>
            </a:r>
          </a:p>
          <a:p>
            <a:pPr lvl="1"/>
            <a:r>
              <a:rPr lang="ru-RU" dirty="0" smtClean="0"/>
              <a:t>профессиональные</a:t>
            </a:r>
          </a:p>
          <a:p>
            <a:pPr lvl="1"/>
            <a:r>
              <a:rPr lang="ru-RU" dirty="0" smtClean="0"/>
              <a:t>общественное обсуждение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9062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359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3" y="365125"/>
            <a:ext cx="11056497" cy="6364455"/>
          </a:xfrm>
        </p:spPr>
      </p:pic>
    </p:spTree>
    <p:extLst>
      <p:ext uri="{BB962C8B-B14F-4D97-AF65-F5344CB8AC3E}">
        <p14:creationId xmlns:p14="http://schemas.microsoft.com/office/powerpoint/2010/main" val="27720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305" y="192294"/>
            <a:ext cx="6955390" cy="6507068"/>
          </a:xfrm>
        </p:spPr>
      </p:pic>
    </p:spTree>
    <p:extLst>
      <p:ext uri="{BB962C8B-B14F-4D97-AF65-F5344CB8AC3E}">
        <p14:creationId xmlns:p14="http://schemas.microsoft.com/office/powerpoint/2010/main" val="8806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91" y="0"/>
            <a:ext cx="8270885" cy="6542468"/>
          </a:xfrm>
        </p:spPr>
      </p:pic>
    </p:spTree>
    <p:extLst>
      <p:ext uri="{BB962C8B-B14F-4D97-AF65-F5344CB8AC3E}">
        <p14:creationId xmlns:p14="http://schemas.microsoft.com/office/powerpoint/2010/main" val="8857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Подкорпус</a:t>
            </a:r>
            <a:r>
              <a:rPr lang="ru-RU" dirty="0" smtClean="0"/>
              <a:t>: законы 2010 года</a:t>
            </a:r>
            <a:endParaRPr lang="be-BY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755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58" y="138492"/>
            <a:ext cx="2415863" cy="61675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29" y="138492"/>
            <a:ext cx="2766400" cy="6167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7" y="138492"/>
            <a:ext cx="247684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Изменения/дополнения </a:t>
            </a:r>
            <a:r>
              <a:rPr lang="en-US" dirty="0" smtClean="0"/>
              <a:t>vs. </a:t>
            </a:r>
            <a:r>
              <a:rPr lang="ru-RU" dirty="0" smtClean="0"/>
              <a:t>новые акты</a:t>
            </a:r>
            <a:endParaRPr lang="be-BY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1" y="1690688"/>
            <a:ext cx="5369814" cy="50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471</Words>
  <Application>Microsoft Office PowerPoint</Application>
  <PresentationFormat>Widescreen</PresentationFormat>
  <Paragraphs>92</Paragraphs>
  <Slides>34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HabeasCorpus</vt:lpstr>
      <vt:lpstr>Что должно быть платным?</vt:lpstr>
      <vt:lpstr>Не все знают</vt:lpstr>
      <vt:lpstr>PowerPoint Presentation</vt:lpstr>
      <vt:lpstr>PowerPoint Presentation</vt:lpstr>
      <vt:lpstr>PowerPoint Presentation</vt:lpstr>
      <vt:lpstr>Подкорпус: законы 2010 года</vt:lpstr>
      <vt:lpstr>PowerPoint Presentation</vt:lpstr>
      <vt:lpstr>Изменения/дополнения vs. новые акты</vt:lpstr>
      <vt:lpstr>Платное/бесплатное (для нашей выборки)</vt:lpstr>
      <vt:lpstr>Предварительный вывод</vt:lpstr>
      <vt:lpstr>Проблемы</vt:lpstr>
      <vt:lpstr>Workflow сейчас. 2 параллельных процесса</vt:lpstr>
      <vt:lpstr>Наш вариант</vt:lpstr>
      <vt:lpstr>Открытый доступ</vt:lpstr>
      <vt:lpstr>«Умные» правки</vt:lpstr>
      <vt:lpstr>Структурированные данные</vt:lpstr>
      <vt:lpstr>Интеллектуальный поиск</vt:lpstr>
      <vt:lpstr>Обратная связь</vt:lpstr>
      <vt:lpstr>в идеале – Полный цикл</vt:lpstr>
      <vt:lpstr>Польза</vt:lpstr>
      <vt:lpstr>Законы должны быть открыты для людей</vt:lpstr>
      <vt:lpstr>PowerPoint Presentation</vt:lpstr>
      <vt:lpstr>Актуальная (?) версия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Ближайшие цели</vt:lpstr>
      <vt:lpstr>Кому?</vt:lpstr>
      <vt:lpstr>Перспективы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HabeasCorpus</dc:title>
  <dc:creator>Alyaxey</dc:creator>
  <cp:lastModifiedBy>Alyaxey</cp:lastModifiedBy>
  <cp:revision>63</cp:revision>
  <dcterms:created xsi:type="dcterms:W3CDTF">2016-11-12T07:39:05Z</dcterms:created>
  <dcterms:modified xsi:type="dcterms:W3CDTF">2016-11-12T15:56:31Z</dcterms:modified>
</cp:coreProperties>
</file>