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957382"/>
            <a:ext cx="7477601" cy="2499598"/>
          </a:xfrm>
          <a:prstGeom prst="rect">
            <a:avLst/>
          </a:prstGeom>
          <a:noFill/>
        </p:spPr>
        <p:txBody>
          <a:bodyPr wrap="square" rtlCol="0" anchor="t"/>
          <a:lstStyle/>
          <a:p>
            <a:pPr marL="0" indent="0">
              <a:lnSpc>
                <a:spcPts val="6560"/>
              </a:lnSpc>
              <a:buNone/>
            </a:pPr>
            <a:r>
              <a:rPr lang="en-US" sz="5250" dirty="0">
                <a:solidFill>
                  <a:srgbClr val="272D45"/>
                </a:solidFill>
                <a:latin typeface="Kanit" pitchFamily="34" charset="0"/>
                <a:ea typeface="Kanit" pitchFamily="34" charset="-122"/>
                <a:cs typeface="Kanit" pitchFamily="34" charset="-120"/>
              </a:rPr>
              <a:t>Cafeteria Management System: Optimizing Operations</a:t>
            </a:r>
            <a:endParaRPr lang="en-US" sz="5250" dirty="0"/>
          </a:p>
        </p:txBody>
      </p:sp>
      <p:sp>
        <p:nvSpPr>
          <p:cNvPr id="6" name="Text 3"/>
          <p:cNvSpPr/>
          <p:nvPr/>
        </p:nvSpPr>
        <p:spPr>
          <a:xfrm>
            <a:off x="833199" y="3790236"/>
            <a:ext cx="7477601" cy="2843213"/>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A Cafeteria Management system is a comprehensive solution that optimizes and automates cafeteria operations in various settings such as corporate offices, colleges/universities, and hospitals. This system simplifies processes like meal order processing, billing and payment, resulting in a seamless cafeteria experience. By utilizing digital signage for menu displays, chef's kiosks, and a smart mobile app, long queues are eliminated, enhancing the ordering experience and offering a wide range of easy food choices.</a:t>
            </a:r>
            <a:endParaRPr lang="en-US" sz="1750" dirty="0"/>
          </a:p>
        </p:txBody>
      </p:sp>
      <p:sp>
        <p:nvSpPr>
          <p:cNvPr id="7" name="Shape 4"/>
          <p:cNvSpPr/>
          <p:nvPr/>
        </p:nvSpPr>
        <p:spPr>
          <a:xfrm>
            <a:off x="833199" y="6900029"/>
            <a:ext cx="355402" cy="355402"/>
          </a:xfrm>
          <a:prstGeom prst="roundRect">
            <a:avLst>
              <a:gd name="adj" fmla="val 25726039"/>
            </a:avLst>
          </a:prstGeom>
          <a:solidFill>
            <a:srgbClr val="6D1AA0"/>
          </a:solidFill>
          <a:ln w="7620">
            <a:solidFill>
              <a:srgbClr val="FFFFFF"/>
            </a:solidFill>
            <a:prstDash val="solid"/>
          </a:ln>
        </p:spPr>
      </p:sp>
      <p:sp>
        <p:nvSpPr>
          <p:cNvPr id="8" name="Text 5"/>
          <p:cNvSpPr/>
          <p:nvPr/>
        </p:nvSpPr>
        <p:spPr>
          <a:xfrm>
            <a:off x="915472" y="7004566"/>
            <a:ext cx="190738" cy="146328"/>
          </a:xfrm>
          <a:prstGeom prst="rect">
            <a:avLst/>
          </a:prstGeom>
          <a:noFill/>
        </p:spPr>
        <p:txBody>
          <a:bodyPr wrap="none" rtlCol="0" anchor="t"/>
          <a:lstStyle/>
          <a:p>
            <a:pPr marL="0" indent="0" algn="ctr">
              <a:lnSpc>
                <a:spcPts val="1150"/>
              </a:lnSpc>
              <a:buNone/>
            </a:pPr>
            <a:r>
              <a:rPr lang="en-US" sz="1150" dirty="0">
                <a:solidFill>
                  <a:srgbClr val="FFFFFF"/>
                </a:solidFill>
                <a:latin typeface="Martel Sans" pitchFamily="34" charset="0"/>
                <a:ea typeface="Martel Sans" pitchFamily="34" charset="-122"/>
                <a:cs typeface="Martel Sans" pitchFamily="34" charset="-120"/>
              </a:rPr>
              <a:t>aa</a:t>
            </a:r>
            <a:endParaRPr lang="en-US" sz="1150" dirty="0"/>
          </a:p>
        </p:txBody>
      </p:sp>
      <p:sp>
        <p:nvSpPr>
          <p:cNvPr id="9" name="Text 6"/>
          <p:cNvSpPr/>
          <p:nvPr/>
        </p:nvSpPr>
        <p:spPr>
          <a:xfrm>
            <a:off x="1299686" y="6883360"/>
            <a:ext cx="2296239" cy="388858"/>
          </a:xfrm>
          <a:prstGeom prst="rect">
            <a:avLst/>
          </a:prstGeom>
          <a:noFill/>
        </p:spPr>
        <p:txBody>
          <a:bodyPr wrap="none" rtlCol="0" anchor="t"/>
          <a:lstStyle/>
          <a:p>
            <a:pPr marL="0" indent="0" algn="l">
              <a:lnSpc>
                <a:spcPts val="3060"/>
              </a:lnSpc>
              <a:buNone/>
            </a:pPr>
            <a:r>
              <a:rPr lang="en-US" sz="2185" b="1" dirty="0">
                <a:solidFill>
                  <a:srgbClr val="2C3249"/>
                </a:solidFill>
                <a:latin typeface="Martel Sans" pitchFamily="34" charset="0"/>
                <a:ea typeface="Martel Sans" pitchFamily="34" charset="-122"/>
                <a:cs typeface="Martel Sans" pitchFamily="34" charset="-120"/>
              </a:rPr>
              <a:t>by abiy andargie</a:t>
            </a:r>
            <a:endParaRPr lang="en-US" sz="218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14361" y="813792"/>
            <a:ext cx="9459278" cy="1261348"/>
          </a:xfrm>
          <a:prstGeom prst="rect">
            <a:avLst/>
          </a:prstGeom>
          <a:noFill/>
        </p:spPr>
        <p:txBody>
          <a:bodyPr wrap="square" rtlCol="0" anchor="t"/>
          <a:lstStyle/>
          <a:p>
            <a:pPr marL="0" indent="0">
              <a:lnSpc>
                <a:spcPts val="4965"/>
              </a:lnSpc>
              <a:buNone/>
            </a:pPr>
            <a:r>
              <a:rPr lang="en-US" sz="3975" dirty="0">
                <a:solidFill>
                  <a:srgbClr val="272D45"/>
                </a:solidFill>
                <a:latin typeface="Kanit" pitchFamily="34" charset="0"/>
                <a:ea typeface="Kanit" pitchFamily="34" charset="-122"/>
                <a:cs typeface="Kanit" pitchFamily="34" charset="-120"/>
              </a:rPr>
              <a:t>Conclusion: Enhancing Cafeteria Operations</a:t>
            </a:r>
            <a:endParaRPr lang="en-US" sz="3975" dirty="0"/>
          </a:p>
        </p:txBody>
      </p:sp>
      <p:pic>
        <p:nvPicPr>
          <p:cNvPr id="6" name="Image 1" descr="preencoded.png"/>
          <p:cNvPicPr>
            <a:picLocks noChangeAspect="1"/>
          </p:cNvPicPr>
          <p:nvPr/>
        </p:nvPicPr>
        <p:blipFill>
          <a:blip r:embed="rId2"/>
          <a:stretch>
            <a:fillRect/>
          </a:stretch>
        </p:blipFill>
        <p:spPr>
          <a:xfrm>
            <a:off x="4414361" y="2377797"/>
            <a:ext cx="1009055" cy="1614607"/>
          </a:xfrm>
          <a:prstGeom prst="rect">
            <a:avLst/>
          </a:prstGeom>
        </p:spPr>
      </p:pic>
      <p:sp>
        <p:nvSpPr>
          <p:cNvPr id="7" name="Text 3"/>
          <p:cNvSpPr/>
          <p:nvPr/>
        </p:nvSpPr>
        <p:spPr>
          <a:xfrm>
            <a:off x="5726073" y="2579608"/>
            <a:ext cx="3341132" cy="315278"/>
          </a:xfrm>
          <a:prstGeom prst="rect">
            <a:avLst/>
          </a:prstGeom>
          <a:noFill/>
        </p:spPr>
        <p:txBody>
          <a:bodyPr wrap="none" rtlCol="0" anchor="t"/>
          <a:lstStyle/>
          <a:p>
            <a:pPr marL="0" indent="0" algn="l">
              <a:lnSpc>
                <a:spcPts val="2485"/>
              </a:lnSpc>
              <a:buNone/>
            </a:pPr>
            <a:r>
              <a:rPr lang="en-US" sz="1985" dirty="0">
                <a:solidFill>
                  <a:srgbClr val="2C3249"/>
                </a:solidFill>
                <a:latin typeface="Kanit" pitchFamily="34" charset="0"/>
                <a:ea typeface="Kanit" pitchFamily="34" charset="-122"/>
                <a:cs typeface="Kanit" pitchFamily="34" charset="-120"/>
              </a:rPr>
              <a:t>Streamlining Ordering Process</a:t>
            </a:r>
            <a:endParaRPr lang="en-US" sz="1985" dirty="0"/>
          </a:p>
        </p:txBody>
      </p:sp>
      <p:sp>
        <p:nvSpPr>
          <p:cNvPr id="8" name="Text 4"/>
          <p:cNvSpPr/>
          <p:nvPr/>
        </p:nvSpPr>
        <p:spPr>
          <a:xfrm>
            <a:off x="5726073" y="3015972"/>
            <a:ext cx="8147566" cy="645795"/>
          </a:xfrm>
          <a:prstGeom prst="rect">
            <a:avLst/>
          </a:prstGeom>
          <a:noFill/>
        </p:spPr>
        <p:txBody>
          <a:bodyPr wrap="square" rtlCol="0" anchor="t"/>
          <a:lstStyle/>
          <a:p>
            <a:pPr marL="0" indent="0" algn="l">
              <a:lnSpc>
                <a:spcPts val="2545"/>
              </a:lnSpc>
              <a:buNone/>
            </a:pPr>
            <a:r>
              <a:rPr lang="en-US" sz="1590" dirty="0">
                <a:solidFill>
                  <a:srgbClr val="2C3249"/>
                </a:solidFill>
                <a:latin typeface="Martel Sans" pitchFamily="34" charset="0"/>
                <a:ea typeface="Martel Sans" pitchFamily="34" charset="-122"/>
                <a:cs typeface="Martel Sans" pitchFamily="34" charset="-120"/>
              </a:rPr>
              <a:t>A computerized/automated cafeteria management system offers numerous benefits for improving the efficiency and productivity of a cafeteria.</a:t>
            </a:r>
            <a:endParaRPr lang="en-US" sz="1590" dirty="0"/>
          </a:p>
        </p:txBody>
      </p:sp>
      <p:pic>
        <p:nvPicPr>
          <p:cNvPr id="9" name="Image 2" descr="preencoded.png"/>
          <p:cNvPicPr>
            <a:picLocks noChangeAspect="1"/>
          </p:cNvPicPr>
          <p:nvPr/>
        </p:nvPicPr>
        <p:blipFill>
          <a:blip r:embed="rId3"/>
          <a:stretch>
            <a:fillRect/>
          </a:stretch>
        </p:blipFill>
        <p:spPr>
          <a:xfrm>
            <a:off x="4414361" y="3992404"/>
            <a:ext cx="1009055" cy="1808678"/>
          </a:xfrm>
          <a:prstGeom prst="rect">
            <a:avLst/>
          </a:prstGeom>
        </p:spPr>
      </p:pic>
      <p:sp>
        <p:nvSpPr>
          <p:cNvPr id="10" name="Text 5"/>
          <p:cNvSpPr/>
          <p:nvPr/>
        </p:nvSpPr>
        <p:spPr>
          <a:xfrm>
            <a:off x="5726073" y="4194215"/>
            <a:ext cx="2831425" cy="315278"/>
          </a:xfrm>
          <a:prstGeom prst="rect">
            <a:avLst/>
          </a:prstGeom>
          <a:noFill/>
        </p:spPr>
        <p:txBody>
          <a:bodyPr wrap="none" rtlCol="0" anchor="t"/>
          <a:lstStyle/>
          <a:p>
            <a:pPr marL="0" indent="0" algn="l">
              <a:lnSpc>
                <a:spcPts val="2485"/>
              </a:lnSpc>
              <a:buNone/>
            </a:pPr>
            <a:r>
              <a:rPr lang="en-US" sz="1985" dirty="0">
                <a:solidFill>
                  <a:srgbClr val="2C3249"/>
                </a:solidFill>
                <a:latin typeface="Kanit" pitchFamily="34" charset="0"/>
                <a:ea typeface="Kanit" pitchFamily="34" charset="-122"/>
                <a:cs typeface="Kanit" pitchFamily="34" charset="-120"/>
              </a:rPr>
              <a:t>Automating Management</a:t>
            </a:r>
            <a:endParaRPr lang="en-US" sz="1985" dirty="0"/>
          </a:p>
        </p:txBody>
      </p:sp>
      <p:sp>
        <p:nvSpPr>
          <p:cNvPr id="11" name="Text 6"/>
          <p:cNvSpPr/>
          <p:nvPr/>
        </p:nvSpPr>
        <p:spPr>
          <a:xfrm>
            <a:off x="5726073" y="4630579"/>
            <a:ext cx="8147566" cy="968693"/>
          </a:xfrm>
          <a:prstGeom prst="rect">
            <a:avLst/>
          </a:prstGeom>
          <a:noFill/>
        </p:spPr>
        <p:txBody>
          <a:bodyPr wrap="square" rtlCol="0" anchor="t"/>
          <a:lstStyle/>
          <a:p>
            <a:pPr marL="0" indent="0" algn="l">
              <a:lnSpc>
                <a:spcPts val="2545"/>
              </a:lnSpc>
              <a:buNone/>
            </a:pPr>
            <a:r>
              <a:rPr lang="en-US" sz="1590" dirty="0">
                <a:solidFill>
                  <a:srgbClr val="2C3249"/>
                </a:solidFill>
                <a:latin typeface="Martel Sans" pitchFamily="34" charset="0"/>
                <a:ea typeface="Martel Sans" pitchFamily="34" charset="-122"/>
                <a:cs typeface="Martel Sans" pitchFamily="34" charset="-120"/>
              </a:rPr>
              <a:t>By streamlining the ordering process, automating management, and providing centralized data and reporting, the system enables employees to work more effectively and focus on delivering excellent service to customers.</a:t>
            </a:r>
            <a:endParaRPr lang="en-US" sz="1590" dirty="0"/>
          </a:p>
        </p:txBody>
      </p:sp>
      <p:pic>
        <p:nvPicPr>
          <p:cNvPr id="12" name="Image 3" descr="preencoded.png"/>
          <p:cNvPicPr>
            <a:picLocks noChangeAspect="1"/>
          </p:cNvPicPr>
          <p:nvPr/>
        </p:nvPicPr>
        <p:blipFill>
          <a:blip r:embed="rId4"/>
          <a:stretch>
            <a:fillRect/>
          </a:stretch>
        </p:blipFill>
        <p:spPr>
          <a:xfrm>
            <a:off x="4414361" y="5801082"/>
            <a:ext cx="1009055" cy="1614607"/>
          </a:xfrm>
          <a:prstGeom prst="rect">
            <a:avLst/>
          </a:prstGeom>
        </p:spPr>
      </p:pic>
      <p:sp>
        <p:nvSpPr>
          <p:cNvPr id="13" name="Text 7"/>
          <p:cNvSpPr/>
          <p:nvPr/>
        </p:nvSpPr>
        <p:spPr>
          <a:xfrm>
            <a:off x="5726073" y="6002893"/>
            <a:ext cx="3147655" cy="315278"/>
          </a:xfrm>
          <a:prstGeom prst="rect">
            <a:avLst/>
          </a:prstGeom>
          <a:noFill/>
        </p:spPr>
        <p:txBody>
          <a:bodyPr wrap="none" rtlCol="0" anchor="t"/>
          <a:lstStyle/>
          <a:p>
            <a:pPr marL="0" indent="0" algn="l">
              <a:lnSpc>
                <a:spcPts val="2485"/>
              </a:lnSpc>
              <a:buNone/>
            </a:pPr>
            <a:r>
              <a:rPr lang="en-US" sz="1985" dirty="0">
                <a:solidFill>
                  <a:srgbClr val="2C3249"/>
                </a:solidFill>
                <a:latin typeface="Kanit" pitchFamily="34" charset="0"/>
                <a:ea typeface="Kanit" pitchFamily="34" charset="-122"/>
                <a:cs typeface="Kanit" pitchFamily="34" charset="-120"/>
              </a:rPr>
              <a:t>Enhanced Dining Experience</a:t>
            </a:r>
            <a:endParaRPr lang="en-US" sz="1985" dirty="0"/>
          </a:p>
        </p:txBody>
      </p:sp>
      <p:sp>
        <p:nvSpPr>
          <p:cNvPr id="14" name="Text 8"/>
          <p:cNvSpPr/>
          <p:nvPr/>
        </p:nvSpPr>
        <p:spPr>
          <a:xfrm>
            <a:off x="5726073" y="6439257"/>
            <a:ext cx="8147566" cy="645795"/>
          </a:xfrm>
          <a:prstGeom prst="rect">
            <a:avLst/>
          </a:prstGeom>
          <a:noFill/>
        </p:spPr>
        <p:txBody>
          <a:bodyPr wrap="square" rtlCol="0" anchor="t"/>
          <a:lstStyle/>
          <a:p>
            <a:pPr marL="0" indent="0" algn="l">
              <a:lnSpc>
                <a:spcPts val="2545"/>
              </a:lnSpc>
              <a:buNone/>
            </a:pPr>
            <a:r>
              <a:rPr lang="en-US" sz="1590" dirty="0">
                <a:solidFill>
                  <a:srgbClr val="2C3249"/>
                </a:solidFill>
                <a:latin typeface="Martel Sans" pitchFamily="34" charset="0"/>
                <a:ea typeface="Martel Sans" pitchFamily="34" charset="-122"/>
                <a:cs typeface="Martel Sans" pitchFamily="34" charset="-120"/>
              </a:rPr>
              <a:t>Contactless ordering can enhance the overall dining experience and increase customer satisfaction.</a:t>
            </a:r>
            <a:endParaRPr lang="en-US" sz="159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14045" y="206375"/>
            <a:ext cx="13572490" cy="7590790"/>
          </a:xfrm>
          <a:prstGeom prst="rect">
            <a:avLst/>
          </a:prstGeom>
          <a:noFill/>
        </p:spPr>
        <p:txBody>
          <a:bodyPr wrap="square" rtlCol="0">
            <a:noAutofit/>
          </a:bodyPr>
          <a:p>
            <a:endParaRPr lang="en-US" sz="4800"/>
          </a:p>
          <a:p>
            <a:endParaRPr lang="en-US" sz="4800"/>
          </a:p>
          <a:p>
            <a:endParaRPr lang="en-US" sz="4800"/>
          </a:p>
          <a:p>
            <a:endParaRPr lang="en-US" sz="4800"/>
          </a:p>
          <a:p>
            <a:r>
              <a:rPr lang="en-US" sz="4800">
                <a:sym typeface="+mn-ea"/>
              </a:rPr>
              <a:t>                            THANK  YOU!!</a:t>
            </a:r>
            <a:endParaRPr lang="en-US" sz="4800">
              <a:sym typeface="+mn-ea"/>
            </a:endParaRPr>
          </a:p>
          <a:p>
            <a:r>
              <a:rPr lang="en-US" sz="4800">
                <a:sym typeface="+mn-ea"/>
              </a:rPr>
              <a:t> </a:t>
            </a:r>
            <a:endParaRPr lang="en-US" sz="4800">
              <a:sym typeface="+mn-ea"/>
            </a:endParaRPr>
          </a:p>
          <a:p>
            <a:r>
              <a:rPr lang="en-US" sz="4800">
                <a:sym typeface="+mn-ea"/>
              </a:rPr>
              <a:t>                            QUESTION??</a:t>
            </a:r>
            <a:endParaRPr lang="en-US" sz="4800"/>
          </a:p>
          <a:p>
            <a:endParaRPr lang="en-US" sz="4800"/>
          </a:p>
          <a:p>
            <a:endParaRPr lang="en-US" sz="4800"/>
          </a:p>
          <a:p>
            <a:endParaRPr lang="en-US" sz="4800"/>
          </a:p>
          <a:p>
            <a:endParaRPr lang="en-US" sz="4800"/>
          </a:p>
          <a:p>
            <a:endParaRPr lang="en-US" sz="4800"/>
          </a:p>
          <a:p>
            <a:endParaRPr lang="en-US" sz="4800"/>
          </a:p>
          <a:p>
            <a:r>
              <a:rPr lang="en-US" sz="4800">
                <a:ln/>
                <a:solidFill>
                  <a:schemeClr val="accent1"/>
                </a:solidFill>
                <a:effectLst>
                  <a:outerShdw blurRad="38100" dist="25400" dir="5400000" algn="ctr" rotWithShape="0">
                    <a:srgbClr val="6E747A">
                      <a:alpha val="43000"/>
                    </a:srgbClr>
                  </a:outerShdw>
                </a:effectLst>
              </a:rPr>
              <a:t>                                                                                             </a:t>
            </a:r>
            <a:endParaRPr lang="en-US" sz="4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845118" y="517922"/>
            <a:ext cx="8940165" cy="1176337"/>
          </a:xfrm>
          <a:prstGeom prst="rect">
            <a:avLst/>
          </a:prstGeom>
          <a:noFill/>
        </p:spPr>
        <p:txBody>
          <a:bodyPr wrap="square" rtlCol="0" anchor="t"/>
          <a:lstStyle/>
          <a:p>
            <a:pPr marL="0" indent="0">
              <a:lnSpc>
                <a:spcPts val="4630"/>
              </a:lnSpc>
              <a:buNone/>
            </a:pPr>
            <a:r>
              <a:rPr lang="en-US" sz="3705" dirty="0">
                <a:solidFill>
                  <a:srgbClr val="272D45"/>
                </a:solidFill>
                <a:latin typeface="Kanit" pitchFamily="34" charset="0"/>
                <a:ea typeface="Kanit" pitchFamily="34" charset="-122"/>
                <a:cs typeface="Kanit" pitchFamily="34" charset="-120"/>
              </a:rPr>
              <a:t>Challenges Faced by Cafeteria Management Systems</a:t>
            </a:r>
            <a:endParaRPr lang="en-US" sz="3705" dirty="0"/>
          </a:p>
        </p:txBody>
      </p:sp>
      <p:sp>
        <p:nvSpPr>
          <p:cNvPr id="5" name="Shape 3"/>
          <p:cNvSpPr/>
          <p:nvPr/>
        </p:nvSpPr>
        <p:spPr>
          <a:xfrm>
            <a:off x="2845118" y="2217658"/>
            <a:ext cx="423386" cy="423386"/>
          </a:xfrm>
          <a:prstGeom prst="roundRect">
            <a:avLst>
              <a:gd name="adj" fmla="val 20005"/>
            </a:avLst>
          </a:prstGeom>
          <a:solidFill>
            <a:srgbClr val="DFECE9"/>
          </a:solidFill>
          <a:ln w="7620">
            <a:solidFill>
              <a:srgbClr val="C5D2CF"/>
            </a:solidFill>
            <a:prstDash val="solid"/>
          </a:ln>
        </p:spPr>
      </p:sp>
      <p:sp>
        <p:nvSpPr>
          <p:cNvPr id="6" name="Text 4"/>
          <p:cNvSpPr/>
          <p:nvPr/>
        </p:nvSpPr>
        <p:spPr>
          <a:xfrm>
            <a:off x="3013829" y="2252901"/>
            <a:ext cx="85844" cy="352782"/>
          </a:xfrm>
          <a:prstGeom prst="rect">
            <a:avLst/>
          </a:prstGeom>
          <a:noFill/>
        </p:spPr>
        <p:txBody>
          <a:bodyPr wrap="none" rtlCol="0" anchor="t"/>
          <a:lstStyle/>
          <a:p>
            <a:pPr marL="0" indent="0" algn="ctr">
              <a:lnSpc>
                <a:spcPts val="2780"/>
              </a:lnSpc>
              <a:buNone/>
            </a:pPr>
            <a:r>
              <a:rPr lang="en-US" sz="2225" dirty="0">
                <a:solidFill>
                  <a:srgbClr val="2C3249"/>
                </a:solidFill>
                <a:latin typeface="Kanit" pitchFamily="34" charset="0"/>
                <a:ea typeface="Kanit" pitchFamily="34" charset="-122"/>
                <a:cs typeface="Kanit" pitchFamily="34" charset="-120"/>
              </a:rPr>
              <a:t>1</a:t>
            </a:r>
            <a:endParaRPr lang="en-US" sz="2225" dirty="0"/>
          </a:p>
        </p:txBody>
      </p:sp>
      <p:sp>
        <p:nvSpPr>
          <p:cNvPr id="7" name="Text 5"/>
          <p:cNvSpPr/>
          <p:nvPr/>
        </p:nvSpPr>
        <p:spPr>
          <a:xfrm>
            <a:off x="3456622" y="2282309"/>
            <a:ext cx="3451979" cy="294084"/>
          </a:xfrm>
          <a:prstGeom prst="rect">
            <a:avLst/>
          </a:prstGeom>
          <a:noFill/>
        </p:spPr>
        <p:txBody>
          <a:bodyPr wrap="none" rtlCol="0" anchor="t"/>
          <a:lstStyle/>
          <a:p>
            <a:pPr marL="0" indent="0">
              <a:lnSpc>
                <a:spcPts val="2315"/>
              </a:lnSpc>
              <a:buNone/>
            </a:pPr>
            <a:r>
              <a:rPr lang="en-US" sz="1855" dirty="0">
                <a:solidFill>
                  <a:srgbClr val="2C3249"/>
                </a:solidFill>
                <a:latin typeface="Kanit" pitchFamily="34" charset="0"/>
                <a:ea typeface="Kanit" pitchFamily="34" charset="-122"/>
                <a:cs typeface="Kanit" pitchFamily="34" charset="-120"/>
              </a:rPr>
              <a:t>Long Queues and Cash Payments</a:t>
            </a:r>
            <a:endParaRPr lang="en-US" sz="1855" dirty="0"/>
          </a:p>
        </p:txBody>
      </p:sp>
      <p:sp>
        <p:nvSpPr>
          <p:cNvPr id="8" name="Text 6"/>
          <p:cNvSpPr/>
          <p:nvPr/>
        </p:nvSpPr>
        <p:spPr>
          <a:xfrm>
            <a:off x="3456622" y="2689265"/>
            <a:ext cx="3764518" cy="2107763"/>
          </a:xfrm>
          <a:prstGeom prst="rect">
            <a:avLst/>
          </a:prstGeom>
          <a:noFill/>
        </p:spPr>
        <p:txBody>
          <a:bodyPr wrap="square" rtlCol="0" anchor="t"/>
          <a:lstStyle/>
          <a:p>
            <a:pPr marL="0" indent="0">
              <a:lnSpc>
                <a:spcPts val="2370"/>
              </a:lnSpc>
              <a:buNone/>
            </a:pPr>
            <a:r>
              <a:rPr lang="en-US" sz="1480" dirty="0">
                <a:solidFill>
                  <a:srgbClr val="2C3249"/>
                </a:solidFill>
                <a:latin typeface="Martel Sans" pitchFamily="34" charset="0"/>
                <a:ea typeface="Martel Sans" pitchFamily="34" charset="-122"/>
                <a:cs typeface="Martel Sans" pitchFamily="34" charset="-120"/>
              </a:rPr>
              <a:t>One of the main challenges faced by cafeteria management systems is the issue of long queues for ordering food and the need for cash payments. This can lead to a waste of time for students and staff, as they have to wait in line to place their orders and make payments.</a:t>
            </a:r>
            <a:endParaRPr lang="en-US" sz="1480" dirty="0"/>
          </a:p>
        </p:txBody>
      </p:sp>
      <p:sp>
        <p:nvSpPr>
          <p:cNvPr id="9" name="Shape 7"/>
          <p:cNvSpPr/>
          <p:nvPr/>
        </p:nvSpPr>
        <p:spPr>
          <a:xfrm>
            <a:off x="7409259" y="2217658"/>
            <a:ext cx="423386" cy="423386"/>
          </a:xfrm>
          <a:prstGeom prst="roundRect">
            <a:avLst>
              <a:gd name="adj" fmla="val 20005"/>
            </a:avLst>
          </a:prstGeom>
          <a:solidFill>
            <a:srgbClr val="DFECE9"/>
          </a:solidFill>
          <a:ln w="7620">
            <a:solidFill>
              <a:srgbClr val="C5D2CF"/>
            </a:solidFill>
            <a:prstDash val="solid"/>
          </a:ln>
        </p:spPr>
      </p:sp>
      <p:sp>
        <p:nvSpPr>
          <p:cNvPr id="10" name="Text 8"/>
          <p:cNvSpPr/>
          <p:nvPr/>
        </p:nvSpPr>
        <p:spPr>
          <a:xfrm>
            <a:off x="7549515" y="2252901"/>
            <a:ext cx="142875" cy="352782"/>
          </a:xfrm>
          <a:prstGeom prst="rect">
            <a:avLst/>
          </a:prstGeom>
          <a:noFill/>
        </p:spPr>
        <p:txBody>
          <a:bodyPr wrap="none" rtlCol="0" anchor="t"/>
          <a:lstStyle/>
          <a:p>
            <a:pPr marL="0" indent="0" algn="ctr">
              <a:lnSpc>
                <a:spcPts val="2780"/>
              </a:lnSpc>
              <a:buNone/>
            </a:pPr>
            <a:r>
              <a:rPr lang="en-US" sz="2225" dirty="0">
                <a:solidFill>
                  <a:srgbClr val="2C3249"/>
                </a:solidFill>
                <a:latin typeface="Kanit" pitchFamily="34" charset="0"/>
                <a:ea typeface="Kanit" pitchFamily="34" charset="-122"/>
                <a:cs typeface="Kanit" pitchFamily="34" charset="-120"/>
              </a:rPr>
              <a:t>2</a:t>
            </a:r>
            <a:endParaRPr lang="en-US" sz="2225" dirty="0"/>
          </a:p>
        </p:txBody>
      </p:sp>
      <p:sp>
        <p:nvSpPr>
          <p:cNvPr id="11" name="Text 9"/>
          <p:cNvSpPr/>
          <p:nvPr/>
        </p:nvSpPr>
        <p:spPr>
          <a:xfrm>
            <a:off x="8020764" y="2282309"/>
            <a:ext cx="3223498" cy="294084"/>
          </a:xfrm>
          <a:prstGeom prst="rect">
            <a:avLst/>
          </a:prstGeom>
          <a:noFill/>
        </p:spPr>
        <p:txBody>
          <a:bodyPr wrap="none" rtlCol="0" anchor="t"/>
          <a:lstStyle/>
          <a:p>
            <a:pPr marL="0" indent="0">
              <a:lnSpc>
                <a:spcPts val="2315"/>
              </a:lnSpc>
              <a:buNone/>
            </a:pPr>
            <a:r>
              <a:rPr lang="en-US" sz="1855" dirty="0">
                <a:solidFill>
                  <a:srgbClr val="2C3249"/>
                </a:solidFill>
                <a:latin typeface="Kanit" pitchFamily="34" charset="0"/>
                <a:ea typeface="Kanit" pitchFamily="34" charset="-122"/>
                <a:cs typeface="Kanit" pitchFamily="34" charset="-120"/>
              </a:rPr>
              <a:t>Paper-based Manual Processes</a:t>
            </a:r>
            <a:endParaRPr lang="en-US" sz="1855" dirty="0"/>
          </a:p>
        </p:txBody>
      </p:sp>
      <p:sp>
        <p:nvSpPr>
          <p:cNvPr id="12" name="Text 10"/>
          <p:cNvSpPr/>
          <p:nvPr/>
        </p:nvSpPr>
        <p:spPr>
          <a:xfrm>
            <a:off x="8020764" y="2689265"/>
            <a:ext cx="3764518" cy="1806654"/>
          </a:xfrm>
          <a:prstGeom prst="rect">
            <a:avLst/>
          </a:prstGeom>
          <a:noFill/>
        </p:spPr>
        <p:txBody>
          <a:bodyPr wrap="square" rtlCol="0" anchor="t"/>
          <a:lstStyle/>
          <a:p>
            <a:pPr marL="0" indent="0">
              <a:lnSpc>
                <a:spcPts val="2370"/>
              </a:lnSpc>
              <a:buNone/>
            </a:pPr>
            <a:r>
              <a:rPr lang="en-US" sz="1480" dirty="0">
                <a:solidFill>
                  <a:srgbClr val="2C3249"/>
                </a:solidFill>
                <a:latin typeface="Martel Sans" pitchFamily="34" charset="0"/>
                <a:ea typeface="Martel Sans" pitchFamily="34" charset="-122"/>
                <a:cs typeface="Martel Sans" pitchFamily="34" charset="-120"/>
              </a:rPr>
              <a:t>Many cafeteria management systems still rely on manual processes, such as paper-based order forms and manual data entry. This can be time-consuming and prone to errors, leading to inefficiencies in the system.</a:t>
            </a:r>
            <a:endParaRPr lang="en-US" sz="1480" dirty="0"/>
          </a:p>
        </p:txBody>
      </p:sp>
      <p:sp>
        <p:nvSpPr>
          <p:cNvPr id="13" name="Shape 11"/>
          <p:cNvSpPr/>
          <p:nvPr/>
        </p:nvSpPr>
        <p:spPr>
          <a:xfrm>
            <a:off x="2845118" y="5132189"/>
            <a:ext cx="423386" cy="423386"/>
          </a:xfrm>
          <a:prstGeom prst="roundRect">
            <a:avLst>
              <a:gd name="adj" fmla="val 20005"/>
            </a:avLst>
          </a:prstGeom>
          <a:solidFill>
            <a:srgbClr val="DFECE9"/>
          </a:solidFill>
          <a:ln w="7620">
            <a:solidFill>
              <a:srgbClr val="C5D2CF"/>
            </a:solidFill>
            <a:prstDash val="solid"/>
          </a:ln>
        </p:spPr>
      </p:sp>
      <p:sp>
        <p:nvSpPr>
          <p:cNvPr id="14" name="Text 12"/>
          <p:cNvSpPr/>
          <p:nvPr/>
        </p:nvSpPr>
        <p:spPr>
          <a:xfrm>
            <a:off x="2984183" y="5167432"/>
            <a:ext cx="145137" cy="352782"/>
          </a:xfrm>
          <a:prstGeom prst="rect">
            <a:avLst/>
          </a:prstGeom>
          <a:noFill/>
        </p:spPr>
        <p:txBody>
          <a:bodyPr wrap="none" rtlCol="0" anchor="t"/>
          <a:lstStyle/>
          <a:p>
            <a:pPr marL="0" indent="0" algn="ctr">
              <a:lnSpc>
                <a:spcPts val="2780"/>
              </a:lnSpc>
              <a:buNone/>
            </a:pPr>
            <a:r>
              <a:rPr lang="en-US" sz="2225" dirty="0">
                <a:solidFill>
                  <a:srgbClr val="2C3249"/>
                </a:solidFill>
                <a:latin typeface="Kanit" pitchFamily="34" charset="0"/>
                <a:ea typeface="Kanit" pitchFamily="34" charset="-122"/>
                <a:cs typeface="Kanit" pitchFamily="34" charset="-120"/>
              </a:rPr>
              <a:t>3</a:t>
            </a:r>
            <a:endParaRPr lang="en-US" sz="2225" dirty="0"/>
          </a:p>
        </p:txBody>
      </p:sp>
      <p:sp>
        <p:nvSpPr>
          <p:cNvPr id="15" name="Text 13"/>
          <p:cNvSpPr/>
          <p:nvPr/>
        </p:nvSpPr>
        <p:spPr>
          <a:xfrm>
            <a:off x="3456622" y="5196840"/>
            <a:ext cx="2490787" cy="294084"/>
          </a:xfrm>
          <a:prstGeom prst="rect">
            <a:avLst/>
          </a:prstGeom>
          <a:noFill/>
        </p:spPr>
        <p:txBody>
          <a:bodyPr wrap="none" rtlCol="0" anchor="t"/>
          <a:lstStyle/>
          <a:p>
            <a:pPr marL="0" indent="0">
              <a:lnSpc>
                <a:spcPts val="2315"/>
              </a:lnSpc>
              <a:buNone/>
            </a:pPr>
            <a:r>
              <a:rPr lang="en-US" sz="1855" dirty="0">
                <a:solidFill>
                  <a:srgbClr val="2C3249"/>
                </a:solidFill>
                <a:latin typeface="Kanit" pitchFamily="34" charset="0"/>
                <a:ea typeface="Kanit" pitchFamily="34" charset="-122"/>
                <a:cs typeface="Kanit" pitchFamily="34" charset="-120"/>
              </a:rPr>
              <a:t>Inefficient Data Analysis</a:t>
            </a:r>
            <a:endParaRPr lang="en-US" sz="1855" dirty="0"/>
          </a:p>
        </p:txBody>
      </p:sp>
      <p:sp>
        <p:nvSpPr>
          <p:cNvPr id="16" name="Text 14"/>
          <p:cNvSpPr/>
          <p:nvPr/>
        </p:nvSpPr>
        <p:spPr>
          <a:xfrm>
            <a:off x="3456622" y="5603796"/>
            <a:ext cx="3764518" cy="2107763"/>
          </a:xfrm>
          <a:prstGeom prst="rect">
            <a:avLst/>
          </a:prstGeom>
          <a:noFill/>
        </p:spPr>
        <p:txBody>
          <a:bodyPr wrap="square" rtlCol="0" anchor="t"/>
          <a:lstStyle/>
          <a:p>
            <a:pPr marL="0" indent="0">
              <a:lnSpc>
                <a:spcPts val="2370"/>
              </a:lnSpc>
              <a:buNone/>
            </a:pPr>
            <a:r>
              <a:rPr lang="en-US" sz="1480" dirty="0">
                <a:solidFill>
                  <a:srgbClr val="2C3249"/>
                </a:solidFill>
                <a:latin typeface="Martel Sans" pitchFamily="34" charset="0"/>
                <a:ea typeface="Martel Sans" pitchFamily="34" charset="-122"/>
                <a:cs typeface="Martel Sans" pitchFamily="34" charset="-120"/>
              </a:rPr>
              <a:t>Without proper data analysis tools and systems in place, cafeteria management may struggle to analyze and utilize the data collected from orders, inventory, and customer preferences. This can hinder decision-making and optimization of operations.</a:t>
            </a:r>
            <a:endParaRPr lang="en-US" sz="1480" dirty="0"/>
          </a:p>
        </p:txBody>
      </p:sp>
      <p:sp>
        <p:nvSpPr>
          <p:cNvPr id="17" name="Shape 15"/>
          <p:cNvSpPr/>
          <p:nvPr/>
        </p:nvSpPr>
        <p:spPr>
          <a:xfrm>
            <a:off x="7409259" y="5132189"/>
            <a:ext cx="423386" cy="423386"/>
          </a:xfrm>
          <a:prstGeom prst="roundRect">
            <a:avLst>
              <a:gd name="adj" fmla="val 20005"/>
            </a:avLst>
          </a:prstGeom>
          <a:solidFill>
            <a:srgbClr val="DFECE9"/>
          </a:solidFill>
          <a:ln w="7620">
            <a:solidFill>
              <a:srgbClr val="C5D2CF"/>
            </a:solidFill>
            <a:prstDash val="solid"/>
          </a:ln>
        </p:spPr>
      </p:sp>
      <p:sp>
        <p:nvSpPr>
          <p:cNvPr id="18" name="Text 16"/>
          <p:cNvSpPr/>
          <p:nvPr/>
        </p:nvSpPr>
        <p:spPr>
          <a:xfrm>
            <a:off x="7544514" y="5167432"/>
            <a:ext cx="152757" cy="352782"/>
          </a:xfrm>
          <a:prstGeom prst="rect">
            <a:avLst/>
          </a:prstGeom>
          <a:noFill/>
        </p:spPr>
        <p:txBody>
          <a:bodyPr wrap="none" rtlCol="0" anchor="t"/>
          <a:lstStyle/>
          <a:p>
            <a:pPr marL="0" indent="0" algn="ctr">
              <a:lnSpc>
                <a:spcPts val="2780"/>
              </a:lnSpc>
              <a:buNone/>
            </a:pPr>
            <a:r>
              <a:rPr lang="en-US" sz="2225" dirty="0">
                <a:solidFill>
                  <a:srgbClr val="2C3249"/>
                </a:solidFill>
                <a:latin typeface="Kanit" pitchFamily="34" charset="0"/>
                <a:ea typeface="Kanit" pitchFamily="34" charset="-122"/>
                <a:cs typeface="Kanit" pitchFamily="34" charset="-120"/>
              </a:rPr>
              <a:t>4</a:t>
            </a:r>
            <a:endParaRPr lang="en-US" sz="2225" dirty="0"/>
          </a:p>
        </p:txBody>
      </p:sp>
      <p:sp>
        <p:nvSpPr>
          <p:cNvPr id="19" name="Text 17"/>
          <p:cNvSpPr/>
          <p:nvPr/>
        </p:nvSpPr>
        <p:spPr>
          <a:xfrm>
            <a:off x="8020764" y="5196840"/>
            <a:ext cx="3091577" cy="294084"/>
          </a:xfrm>
          <a:prstGeom prst="rect">
            <a:avLst/>
          </a:prstGeom>
          <a:noFill/>
        </p:spPr>
        <p:txBody>
          <a:bodyPr wrap="none" rtlCol="0" anchor="t"/>
          <a:lstStyle/>
          <a:p>
            <a:pPr marL="0" indent="0">
              <a:lnSpc>
                <a:spcPts val="2315"/>
              </a:lnSpc>
              <a:buNone/>
            </a:pPr>
            <a:r>
              <a:rPr lang="en-US" sz="1855" dirty="0">
                <a:solidFill>
                  <a:srgbClr val="2C3249"/>
                </a:solidFill>
                <a:latin typeface="Kanit" pitchFamily="34" charset="0"/>
                <a:ea typeface="Kanit" pitchFamily="34" charset="-122"/>
                <a:cs typeface="Kanit" pitchFamily="34" charset="-120"/>
              </a:rPr>
              <a:t>High Manpower Requirements</a:t>
            </a:r>
            <a:endParaRPr lang="en-US" sz="1855" dirty="0"/>
          </a:p>
        </p:txBody>
      </p:sp>
      <p:sp>
        <p:nvSpPr>
          <p:cNvPr id="20" name="Text 18"/>
          <p:cNvSpPr/>
          <p:nvPr/>
        </p:nvSpPr>
        <p:spPr>
          <a:xfrm>
            <a:off x="8020764" y="5603796"/>
            <a:ext cx="3764518" cy="1806654"/>
          </a:xfrm>
          <a:prstGeom prst="rect">
            <a:avLst/>
          </a:prstGeom>
          <a:noFill/>
        </p:spPr>
        <p:txBody>
          <a:bodyPr wrap="square" rtlCol="0" anchor="t"/>
          <a:lstStyle/>
          <a:p>
            <a:pPr marL="0" indent="0">
              <a:lnSpc>
                <a:spcPts val="2370"/>
              </a:lnSpc>
              <a:buNone/>
            </a:pPr>
            <a:r>
              <a:rPr lang="en-US" sz="1480" dirty="0">
                <a:solidFill>
                  <a:srgbClr val="2C3249"/>
                </a:solidFill>
                <a:latin typeface="Martel Sans" pitchFamily="34" charset="0"/>
                <a:ea typeface="Martel Sans" pitchFamily="34" charset="-122"/>
                <a:cs typeface="Martel Sans" pitchFamily="34" charset="-120"/>
              </a:rPr>
              <a:t>Cafeteria management systems often require a significant amount of manpower to handle orders, payments, and food preparation. This can lead to potential inefficiencies in managing the workload.</a:t>
            </a:r>
            <a:endParaRPr lang="en-US" sz="14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922163" y="631984"/>
            <a:ext cx="8443555" cy="1666280"/>
          </a:xfrm>
          <a:prstGeom prst="rect">
            <a:avLst/>
          </a:prstGeom>
          <a:noFill/>
        </p:spPr>
        <p:txBody>
          <a:bodyPr wrap="square" rtlCol="0" anchor="t"/>
          <a:lstStyle/>
          <a:p>
            <a:pPr marL="0" indent="0">
              <a:lnSpc>
                <a:spcPts val="4375"/>
              </a:lnSpc>
              <a:buNone/>
            </a:pPr>
            <a:r>
              <a:rPr lang="en-US" sz="3500" dirty="0">
                <a:solidFill>
                  <a:srgbClr val="272D45"/>
                </a:solidFill>
                <a:latin typeface="Kanit" pitchFamily="34" charset="0"/>
                <a:ea typeface="Kanit" pitchFamily="34" charset="-122"/>
                <a:cs typeface="Kanit" pitchFamily="34" charset="-120"/>
              </a:rPr>
              <a:t>Objectives of Implementing a Computerized Cafeteria Management System</a:t>
            </a:r>
            <a:endParaRPr lang="en-US" sz="3500" dirty="0"/>
          </a:p>
        </p:txBody>
      </p:sp>
      <p:sp>
        <p:nvSpPr>
          <p:cNvPr id="6" name="Shape 3"/>
          <p:cNvSpPr/>
          <p:nvPr/>
        </p:nvSpPr>
        <p:spPr>
          <a:xfrm>
            <a:off x="5171003" y="2564844"/>
            <a:ext cx="35481" cy="5032653"/>
          </a:xfrm>
          <a:prstGeom prst="roundRect">
            <a:avLst>
              <a:gd name="adj" fmla="val 225449"/>
            </a:avLst>
          </a:prstGeom>
          <a:solidFill>
            <a:srgbClr val="C5D2CF"/>
          </a:solidFill>
        </p:spPr>
      </p:sp>
      <p:sp>
        <p:nvSpPr>
          <p:cNvPr id="7" name="Shape 4"/>
          <p:cNvSpPr/>
          <p:nvPr/>
        </p:nvSpPr>
        <p:spPr>
          <a:xfrm>
            <a:off x="5388709" y="2885837"/>
            <a:ext cx="622102" cy="35481"/>
          </a:xfrm>
          <a:prstGeom prst="roundRect">
            <a:avLst>
              <a:gd name="adj" fmla="val 225449"/>
            </a:avLst>
          </a:prstGeom>
          <a:solidFill>
            <a:srgbClr val="C5D2CF"/>
          </a:solidFill>
        </p:spPr>
      </p:sp>
      <p:sp>
        <p:nvSpPr>
          <p:cNvPr id="8" name="Shape 5"/>
          <p:cNvSpPr/>
          <p:nvPr/>
        </p:nvSpPr>
        <p:spPr>
          <a:xfrm>
            <a:off x="4988778" y="2703671"/>
            <a:ext cx="399931" cy="399931"/>
          </a:xfrm>
          <a:prstGeom prst="roundRect">
            <a:avLst>
              <a:gd name="adj" fmla="val 20001"/>
            </a:avLst>
          </a:prstGeom>
          <a:solidFill>
            <a:srgbClr val="DFECE9"/>
          </a:solidFill>
          <a:ln w="7620">
            <a:solidFill>
              <a:srgbClr val="C5D2CF"/>
            </a:solidFill>
            <a:prstDash val="solid"/>
          </a:ln>
        </p:spPr>
      </p:sp>
      <p:sp>
        <p:nvSpPr>
          <p:cNvPr id="9" name="Text 6"/>
          <p:cNvSpPr/>
          <p:nvPr/>
        </p:nvSpPr>
        <p:spPr>
          <a:xfrm>
            <a:off x="5148203" y="2737009"/>
            <a:ext cx="81082" cy="333137"/>
          </a:xfrm>
          <a:prstGeom prst="rect">
            <a:avLst/>
          </a:prstGeom>
          <a:noFill/>
        </p:spPr>
        <p:txBody>
          <a:bodyPr wrap="none" rtlCol="0" anchor="t"/>
          <a:lstStyle/>
          <a:p>
            <a:pPr marL="0" indent="0" algn="ctr">
              <a:lnSpc>
                <a:spcPts val="2625"/>
              </a:lnSpc>
              <a:buNone/>
            </a:pPr>
            <a:r>
              <a:rPr lang="en-US" sz="2100" dirty="0">
                <a:solidFill>
                  <a:srgbClr val="2C3249"/>
                </a:solidFill>
                <a:latin typeface="Kanit" pitchFamily="34" charset="0"/>
                <a:ea typeface="Kanit" pitchFamily="34" charset="-122"/>
                <a:cs typeface="Kanit" pitchFamily="34" charset="-120"/>
              </a:rPr>
              <a:t>1</a:t>
            </a:r>
            <a:endParaRPr lang="en-US" sz="2100" dirty="0"/>
          </a:p>
        </p:txBody>
      </p:sp>
      <p:sp>
        <p:nvSpPr>
          <p:cNvPr id="10" name="Text 7"/>
          <p:cNvSpPr/>
          <p:nvPr/>
        </p:nvSpPr>
        <p:spPr>
          <a:xfrm>
            <a:off x="6166366" y="2742486"/>
            <a:ext cx="2221944" cy="277654"/>
          </a:xfrm>
          <a:prstGeom prst="rect">
            <a:avLst/>
          </a:prstGeom>
          <a:noFill/>
        </p:spPr>
        <p:txBody>
          <a:bodyPr wrap="none" rtlCol="0" anchor="t"/>
          <a:lstStyle/>
          <a:p>
            <a:pPr marL="0" indent="0" algn="l">
              <a:lnSpc>
                <a:spcPts val="2185"/>
              </a:lnSpc>
              <a:buNone/>
            </a:pPr>
            <a:r>
              <a:rPr lang="en-US" sz="1750" dirty="0">
                <a:solidFill>
                  <a:srgbClr val="2C3249"/>
                </a:solidFill>
                <a:latin typeface="Kanit" pitchFamily="34" charset="0"/>
                <a:ea typeface="Kanit" pitchFamily="34" charset="-122"/>
                <a:cs typeface="Kanit" pitchFamily="34" charset="-120"/>
              </a:rPr>
              <a:t>General Objective</a:t>
            </a:r>
            <a:endParaRPr lang="en-US" sz="1750" dirty="0"/>
          </a:p>
        </p:txBody>
      </p:sp>
      <p:sp>
        <p:nvSpPr>
          <p:cNvPr id="11" name="Text 8"/>
          <p:cNvSpPr/>
          <p:nvPr/>
        </p:nvSpPr>
        <p:spPr>
          <a:xfrm>
            <a:off x="6166366" y="3126700"/>
            <a:ext cx="7199352" cy="1137285"/>
          </a:xfrm>
          <a:prstGeom prst="rect">
            <a:avLst/>
          </a:prstGeom>
          <a:noFill/>
        </p:spPr>
        <p:txBody>
          <a:bodyPr wrap="square" rtlCol="0" anchor="t"/>
          <a:lstStyle/>
          <a:p>
            <a:pPr marL="0" indent="0" algn="l">
              <a:lnSpc>
                <a:spcPts val="2240"/>
              </a:lnSpc>
              <a:buNone/>
            </a:pPr>
            <a:r>
              <a:rPr lang="en-US" sz="1400" dirty="0">
                <a:solidFill>
                  <a:srgbClr val="2C3249"/>
                </a:solidFill>
                <a:latin typeface="Martel Sans" pitchFamily="34" charset="0"/>
                <a:ea typeface="Martel Sans" pitchFamily="34" charset="-122"/>
                <a:cs typeface="Martel Sans" pitchFamily="34" charset="-120"/>
              </a:rPr>
              <a:t>The general objective of implementing a computerized cafeteria management system is to transform the manual and paper-based system into a computerized and well-organized form. This will streamline operations, improve efficiency, and enhance the overall management of the cafeteria.</a:t>
            </a:r>
            <a:endParaRPr lang="en-US" sz="1400" dirty="0"/>
          </a:p>
        </p:txBody>
      </p:sp>
      <p:sp>
        <p:nvSpPr>
          <p:cNvPr id="12" name="Shape 9"/>
          <p:cNvSpPr/>
          <p:nvPr/>
        </p:nvSpPr>
        <p:spPr>
          <a:xfrm>
            <a:off x="5388709" y="4940260"/>
            <a:ext cx="622102" cy="35481"/>
          </a:xfrm>
          <a:prstGeom prst="roundRect">
            <a:avLst>
              <a:gd name="adj" fmla="val 225449"/>
            </a:avLst>
          </a:prstGeom>
          <a:solidFill>
            <a:srgbClr val="C5D2CF"/>
          </a:solidFill>
        </p:spPr>
      </p:sp>
      <p:sp>
        <p:nvSpPr>
          <p:cNvPr id="13" name="Shape 10"/>
          <p:cNvSpPr/>
          <p:nvPr/>
        </p:nvSpPr>
        <p:spPr>
          <a:xfrm>
            <a:off x="4988778" y="4758095"/>
            <a:ext cx="399931" cy="399931"/>
          </a:xfrm>
          <a:prstGeom prst="roundRect">
            <a:avLst>
              <a:gd name="adj" fmla="val 20001"/>
            </a:avLst>
          </a:prstGeom>
          <a:solidFill>
            <a:srgbClr val="DFECE9"/>
          </a:solidFill>
          <a:ln w="7620">
            <a:solidFill>
              <a:srgbClr val="C5D2CF"/>
            </a:solidFill>
            <a:prstDash val="solid"/>
          </a:ln>
        </p:spPr>
      </p:sp>
      <p:sp>
        <p:nvSpPr>
          <p:cNvPr id="14" name="Text 11"/>
          <p:cNvSpPr/>
          <p:nvPr/>
        </p:nvSpPr>
        <p:spPr>
          <a:xfrm>
            <a:off x="5121295" y="4791432"/>
            <a:ext cx="134898" cy="333137"/>
          </a:xfrm>
          <a:prstGeom prst="rect">
            <a:avLst/>
          </a:prstGeom>
          <a:noFill/>
        </p:spPr>
        <p:txBody>
          <a:bodyPr wrap="none" rtlCol="0" anchor="t"/>
          <a:lstStyle/>
          <a:p>
            <a:pPr marL="0" indent="0" algn="ctr">
              <a:lnSpc>
                <a:spcPts val="2625"/>
              </a:lnSpc>
              <a:buNone/>
            </a:pPr>
            <a:r>
              <a:rPr lang="en-US" sz="2100" dirty="0">
                <a:solidFill>
                  <a:srgbClr val="2C3249"/>
                </a:solidFill>
                <a:latin typeface="Kanit" pitchFamily="34" charset="0"/>
                <a:ea typeface="Kanit" pitchFamily="34" charset="-122"/>
                <a:cs typeface="Kanit" pitchFamily="34" charset="-120"/>
              </a:rPr>
              <a:t>2</a:t>
            </a:r>
            <a:endParaRPr lang="en-US" sz="2100" dirty="0"/>
          </a:p>
        </p:txBody>
      </p:sp>
      <p:sp>
        <p:nvSpPr>
          <p:cNvPr id="15" name="Text 12"/>
          <p:cNvSpPr/>
          <p:nvPr/>
        </p:nvSpPr>
        <p:spPr>
          <a:xfrm>
            <a:off x="6166366" y="4796909"/>
            <a:ext cx="2221944" cy="277654"/>
          </a:xfrm>
          <a:prstGeom prst="rect">
            <a:avLst/>
          </a:prstGeom>
          <a:noFill/>
        </p:spPr>
        <p:txBody>
          <a:bodyPr wrap="none" rtlCol="0" anchor="t"/>
          <a:lstStyle/>
          <a:p>
            <a:pPr marL="0" indent="0" algn="l">
              <a:lnSpc>
                <a:spcPts val="2185"/>
              </a:lnSpc>
              <a:buNone/>
            </a:pPr>
            <a:r>
              <a:rPr lang="en-US" sz="1750" dirty="0">
                <a:solidFill>
                  <a:srgbClr val="2C3249"/>
                </a:solidFill>
                <a:latin typeface="Kanit" pitchFamily="34" charset="0"/>
                <a:ea typeface="Kanit" pitchFamily="34" charset="-122"/>
                <a:cs typeface="Kanit" pitchFamily="34" charset="-120"/>
              </a:rPr>
              <a:t>Specific Objectives</a:t>
            </a:r>
            <a:endParaRPr lang="en-US" sz="1750" dirty="0"/>
          </a:p>
        </p:txBody>
      </p:sp>
      <p:sp>
        <p:nvSpPr>
          <p:cNvPr id="16" name="Text 13"/>
          <p:cNvSpPr/>
          <p:nvPr/>
        </p:nvSpPr>
        <p:spPr>
          <a:xfrm>
            <a:off x="6166366" y="5181124"/>
            <a:ext cx="7199352" cy="284321"/>
          </a:xfrm>
          <a:prstGeom prst="rect">
            <a:avLst/>
          </a:prstGeom>
          <a:noFill/>
        </p:spPr>
        <p:txBody>
          <a:bodyPr wrap="none" rtlCol="0" anchor="t"/>
          <a:lstStyle/>
          <a:p>
            <a:pPr marL="0" indent="0" algn="l">
              <a:lnSpc>
                <a:spcPts val="2240"/>
              </a:lnSpc>
              <a:buNone/>
            </a:pPr>
            <a:r>
              <a:rPr lang="en-US" sz="1400" dirty="0">
                <a:solidFill>
                  <a:srgbClr val="2C3249"/>
                </a:solidFill>
                <a:latin typeface="Martel Sans" pitchFamily="34" charset="0"/>
                <a:ea typeface="Martel Sans" pitchFamily="34" charset="-122"/>
                <a:cs typeface="Martel Sans" pitchFamily="34" charset="-120"/>
              </a:rPr>
              <a:t>1. Reducing the complexity of the food ordering system.</a:t>
            </a:r>
            <a:endParaRPr lang="en-US" sz="1400" dirty="0"/>
          </a:p>
        </p:txBody>
      </p:sp>
      <p:sp>
        <p:nvSpPr>
          <p:cNvPr id="17" name="Text 14"/>
          <p:cNvSpPr/>
          <p:nvPr/>
        </p:nvSpPr>
        <p:spPr>
          <a:xfrm>
            <a:off x="6166366" y="5572006"/>
            <a:ext cx="7199352" cy="284321"/>
          </a:xfrm>
          <a:prstGeom prst="rect">
            <a:avLst/>
          </a:prstGeom>
          <a:noFill/>
        </p:spPr>
        <p:txBody>
          <a:bodyPr wrap="none" rtlCol="0" anchor="t"/>
          <a:lstStyle/>
          <a:p>
            <a:pPr marL="0" indent="0" algn="l">
              <a:lnSpc>
                <a:spcPts val="2240"/>
              </a:lnSpc>
              <a:buNone/>
            </a:pPr>
            <a:r>
              <a:rPr lang="en-US" sz="1400" dirty="0">
                <a:solidFill>
                  <a:srgbClr val="2C3249"/>
                </a:solidFill>
                <a:latin typeface="Martel Sans" pitchFamily="34" charset="0"/>
                <a:ea typeface="Martel Sans" pitchFamily="34" charset="-122"/>
                <a:cs typeface="Martel Sans" pitchFamily="34" charset="-120"/>
              </a:rPr>
              <a:t>2. Minimizing the time for ordering food.</a:t>
            </a:r>
            <a:endParaRPr lang="en-US" sz="1400" dirty="0"/>
          </a:p>
        </p:txBody>
      </p:sp>
      <p:sp>
        <p:nvSpPr>
          <p:cNvPr id="18" name="Text 15"/>
          <p:cNvSpPr/>
          <p:nvPr/>
        </p:nvSpPr>
        <p:spPr>
          <a:xfrm>
            <a:off x="6166366" y="5962888"/>
            <a:ext cx="7199352" cy="284321"/>
          </a:xfrm>
          <a:prstGeom prst="rect">
            <a:avLst/>
          </a:prstGeom>
          <a:noFill/>
        </p:spPr>
        <p:txBody>
          <a:bodyPr wrap="none" rtlCol="0" anchor="t"/>
          <a:lstStyle/>
          <a:p>
            <a:pPr marL="0" indent="0" algn="l">
              <a:lnSpc>
                <a:spcPts val="2240"/>
              </a:lnSpc>
              <a:buNone/>
            </a:pPr>
            <a:r>
              <a:rPr lang="en-US" sz="1400" dirty="0">
                <a:solidFill>
                  <a:srgbClr val="2C3249"/>
                </a:solidFill>
                <a:latin typeface="Martel Sans" pitchFamily="34" charset="0"/>
                <a:ea typeface="Martel Sans" pitchFamily="34" charset="-122"/>
                <a:cs typeface="Martel Sans" pitchFamily="34" charset="-120"/>
              </a:rPr>
              <a:t>3. Improving employee productivity.</a:t>
            </a:r>
            <a:endParaRPr lang="en-US" sz="1400" dirty="0"/>
          </a:p>
        </p:txBody>
      </p:sp>
      <p:sp>
        <p:nvSpPr>
          <p:cNvPr id="19" name="Text 16"/>
          <p:cNvSpPr/>
          <p:nvPr/>
        </p:nvSpPr>
        <p:spPr>
          <a:xfrm>
            <a:off x="6166366" y="6353770"/>
            <a:ext cx="7199352" cy="284321"/>
          </a:xfrm>
          <a:prstGeom prst="rect">
            <a:avLst/>
          </a:prstGeom>
          <a:noFill/>
        </p:spPr>
        <p:txBody>
          <a:bodyPr wrap="none" rtlCol="0" anchor="t"/>
          <a:lstStyle/>
          <a:p>
            <a:pPr marL="0" indent="0" algn="l">
              <a:lnSpc>
                <a:spcPts val="2240"/>
              </a:lnSpc>
              <a:buNone/>
            </a:pPr>
            <a:r>
              <a:rPr lang="en-US" sz="1400" dirty="0">
                <a:solidFill>
                  <a:srgbClr val="2C3249"/>
                </a:solidFill>
                <a:latin typeface="Martel Sans" pitchFamily="34" charset="0"/>
                <a:ea typeface="Martel Sans" pitchFamily="34" charset="-122"/>
                <a:cs typeface="Martel Sans" pitchFamily="34" charset="-120"/>
              </a:rPr>
              <a:t>4. Easy access to the menu for customers.</a:t>
            </a:r>
            <a:endParaRPr lang="en-US" sz="1400" dirty="0"/>
          </a:p>
        </p:txBody>
      </p:sp>
      <p:sp>
        <p:nvSpPr>
          <p:cNvPr id="20" name="Text 17"/>
          <p:cNvSpPr/>
          <p:nvPr/>
        </p:nvSpPr>
        <p:spPr>
          <a:xfrm>
            <a:off x="6166366" y="6744653"/>
            <a:ext cx="7199352" cy="284321"/>
          </a:xfrm>
          <a:prstGeom prst="rect">
            <a:avLst/>
          </a:prstGeom>
          <a:noFill/>
        </p:spPr>
        <p:txBody>
          <a:bodyPr wrap="none" rtlCol="0" anchor="t"/>
          <a:lstStyle/>
          <a:p>
            <a:pPr marL="0" indent="0" algn="l">
              <a:lnSpc>
                <a:spcPts val="2240"/>
              </a:lnSpc>
              <a:buNone/>
            </a:pPr>
            <a:r>
              <a:rPr lang="en-US" sz="1400" dirty="0">
                <a:solidFill>
                  <a:srgbClr val="2C3249"/>
                </a:solidFill>
                <a:latin typeface="Martel Sans" pitchFamily="34" charset="0"/>
                <a:ea typeface="Martel Sans" pitchFamily="34" charset="-122"/>
                <a:cs typeface="Martel Sans" pitchFamily="34" charset="-120"/>
              </a:rPr>
              <a:t>5. Efficient and easy analysis of data.</a:t>
            </a:r>
            <a:endParaRPr lang="en-US" sz="1400" dirty="0"/>
          </a:p>
        </p:txBody>
      </p:sp>
      <p:sp>
        <p:nvSpPr>
          <p:cNvPr id="21" name="Text 18"/>
          <p:cNvSpPr/>
          <p:nvPr/>
        </p:nvSpPr>
        <p:spPr>
          <a:xfrm>
            <a:off x="6166366" y="7135535"/>
            <a:ext cx="7199352" cy="284321"/>
          </a:xfrm>
          <a:prstGeom prst="rect">
            <a:avLst/>
          </a:prstGeom>
          <a:noFill/>
        </p:spPr>
        <p:txBody>
          <a:bodyPr wrap="none" rtlCol="0" anchor="t"/>
          <a:lstStyle/>
          <a:p>
            <a:pPr marL="0" indent="0" algn="l">
              <a:lnSpc>
                <a:spcPts val="2240"/>
              </a:lnSpc>
              <a:buNone/>
            </a:pPr>
            <a:r>
              <a:rPr lang="en-US" sz="1400" dirty="0">
                <a:solidFill>
                  <a:srgbClr val="2C3249"/>
                </a:solidFill>
                <a:latin typeface="Martel Sans" pitchFamily="34" charset="0"/>
                <a:ea typeface="Martel Sans" pitchFamily="34" charset="-122"/>
                <a:cs typeface="Martel Sans" pitchFamily="34" charset="-120"/>
              </a:rPr>
              <a:t>6. Implementing an efficient payment method for customers.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462921"/>
            <a:ext cx="7091720" cy="694373"/>
          </a:xfrm>
          <a:prstGeom prst="rect">
            <a:avLst/>
          </a:prstGeom>
          <a:noFill/>
        </p:spPr>
        <p:txBody>
          <a:bodyPr wrap="none" rtlCol="0" anchor="t"/>
          <a:lstStyle/>
          <a:p>
            <a:pPr marL="0" indent="0">
              <a:lnSpc>
                <a:spcPts val="5470"/>
              </a:lnSpc>
              <a:buNone/>
            </a:pPr>
            <a:r>
              <a:rPr lang="en-US" sz="4375" dirty="0">
                <a:solidFill>
                  <a:srgbClr val="272D45"/>
                </a:solidFill>
                <a:latin typeface="Kanit" pitchFamily="34" charset="0"/>
                <a:ea typeface="Kanit" pitchFamily="34" charset="-122"/>
                <a:cs typeface="Kanit" pitchFamily="34" charset="-120"/>
              </a:rPr>
              <a:t>Data Collection Methodology</a:t>
            </a:r>
            <a:endParaRPr lang="en-US" sz="4375" dirty="0"/>
          </a:p>
        </p:txBody>
      </p:sp>
      <p:sp>
        <p:nvSpPr>
          <p:cNvPr id="6" name="Shape 3"/>
          <p:cNvSpPr/>
          <p:nvPr/>
        </p:nvSpPr>
        <p:spPr>
          <a:xfrm>
            <a:off x="833199" y="2664143"/>
            <a:ext cx="499943" cy="499943"/>
          </a:xfrm>
          <a:prstGeom prst="roundRect">
            <a:avLst>
              <a:gd name="adj" fmla="val 20000"/>
            </a:avLst>
          </a:prstGeom>
          <a:solidFill>
            <a:srgbClr val="DFECE9"/>
          </a:solidFill>
          <a:ln w="7620">
            <a:solidFill>
              <a:srgbClr val="C5D2CF"/>
            </a:solidFill>
            <a:prstDash val="solid"/>
          </a:ln>
        </p:spPr>
      </p:sp>
      <p:sp>
        <p:nvSpPr>
          <p:cNvPr id="7" name="Text 4"/>
          <p:cNvSpPr/>
          <p:nvPr/>
        </p:nvSpPr>
        <p:spPr>
          <a:xfrm>
            <a:off x="1032510" y="2705814"/>
            <a:ext cx="101322" cy="416481"/>
          </a:xfrm>
          <a:prstGeom prst="rect">
            <a:avLst/>
          </a:prstGeom>
          <a:noFill/>
        </p:spPr>
        <p:txBody>
          <a:bodyPr wrap="none" rtlCol="0" anchor="t"/>
          <a:lstStyle/>
          <a:p>
            <a:pPr marL="0" indent="0" algn="ctr">
              <a:lnSpc>
                <a:spcPts val="3280"/>
              </a:lnSpc>
              <a:buNone/>
            </a:pPr>
            <a:r>
              <a:rPr lang="en-US" sz="2625" dirty="0">
                <a:solidFill>
                  <a:srgbClr val="2C3249"/>
                </a:solidFill>
                <a:latin typeface="Kanit" pitchFamily="34" charset="0"/>
                <a:ea typeface="Kanit" pitchFamily="34" charset="-122"/>
                <a:cs typeface="Kanit" pitchFamily="34" charset="-120"/>
              </a:rPr>
              <a:t>1</a:t>
            </a:r>
            <a:endParaRPr lang="en-US" sz="2625" dirty="0"/>
          </a:p>
        </p:txBody>
      </p:sp>
      <p:sp>
        <p:nvSpPr>
          <p:cNvPr id="8" name="Text 5"/>
          <p:cNvSpPr/>
          <p:nvPr/>
        </p:nvSpPr>
        <p:spPr>
          <a:xfrm>
            <a:off x="1555313" y="2740462"/>
            <a:ext cx="3820001" cy="694373"/>
          </a:xfrm>
          <a:prstGeom prst="rect">
            <a:avLst/>
          </a:prstGeom>
          <a:noFill/>
        </p:spPr>
        <p:txBody>
          <a:bodyPr wrap="square" rtlCol="0" anchor="t"/>
          <a:lstStyle/>
          <a:p>
            <a:pPr marL="0" indent="0">
              <a:lnSpc>
                <a:spcPts val="2735"/>
              </a:lnSpc>
              <a:buNone/>
            </a:pPr>
            <a:r>
              <a:rPr lang="en-US" sz="2185" dirty="0">
                <a:solidFill>
                  <a:srgbClr val="2C3249"/>
                </a:solidFill>
                <a:latin typeface="Kanit" pitchFamily="34" charset="0"/>
                <a:ea typeface="Kanit" pitchFamily="34" charset="-122"/>
                <a:cs typeface="Kanit" pitchFamily="34" charset="-120"/>
              </a:rPr>
              <a:t>Data Collection Tools and Techniques</a:t>
            </a:r>
            <a:endParaRPr lang="en-US" sz="2185" dirty="0"/>
          </a:p>
        </p:txBody>
      </p:sp>
      <p:sp>
        <p:nvSpPr>
          <p:cNvPr id="9" name="Text 6"/>
          <p:cNvSpPr/>
          <p:nvPr/>
        </p:nvSpPr>
        <p:spPr>
          <a:xfrm>
            <a:off x="1555313" y="3568065"/>
            <a:ext cx="3820001" cy="3198614"/>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Interview: We have gathered information by interviewing the cafeteria management system staff about the existing system. We have asked some prepared questions for the cafeteria management system manager to get the necessary information about the existing system.</a:t>
            </a:r>
            <a:endParaRPr lang="en-US" sz="1750" dirty="0"/>
          </a:p>
        </p:txBody>
      </p:sp>
      <p:sp>
        <p:nvSpPr>
          <p:cNvPr id="10" name="Shape 7"/>
          <p:cNvSpPr/>
          <p:nvPr/>
        </p:nvSpPr>
        <p:spPr>
          <a:xfrm>
            <a:off x="5597485" y="2664143"/>
            <a:ext cx="499943" cy="499943"/>
          </a:xfrm>
          <a:prstGeom prst="roundRect">
            <a:avLst>
              <a:gd name="adj" fmla="val 20000"/>
            </a:avLst>
          </a:prstGeom>
          <a:solidFill>
            <a:srgbClr val="DFECE9"/>
          </a:solidFill>
          <a:ln w="7620">
            <a:solidFill>
              <a:srgbClr val="C5D2CF"/>
            </a:solidFill>
            <a:prstDash val="solid"/>
          </a:ln>
        </p:spPr>
      </p:sp>
      <p:sp>
        <p:nvSpPr>
          <p:cNvPr id="11" name="Text 8"/>
          <p:cNvSpPr/>
          <p:nvPr/>
        </p:nvSpPr>
        <p:spPr>
          <a:xfrm>
            <a:off x="5763101" y="2705814"/>
            <a:ext cx="168712" cy="416481"/>
          </a:xfrm>
          <a:prstGeom prst="rect">
            <a:avLst/>
          </a:prstGeom>
          <a:noFill/>
        </p:spPr>
        <p:txBody>
          <a:bodyPr wrap="none" rtlCol="0" anchor="t"/>
          <a:lstStyle/>
          <a:p>
            <a:pPr marL="0" indent="0" algn="ctr">
              <a:lnSpc>
                <a:spcPts val="3280"/>
              </a:lnSpc>
              <a:buNone/>
            </a:pPr>
            <a:r>
              <a:rPr lang="en-US" sz="2625" dirty="0">
                <a:solidFill>
                  <a:srgbClr val="2C3249"/>
                </a:solidFill>
                <a:latin typeface="Kanit" pitchFamily="34" charset="0"/>
                <a:ea typeface="Kanit" pitchFamily="34" charset="-122"/>
                <a:cs typeface="Kanit" pitchFamily="34" charset="-120"/>
              </a:rPr>
              <a:t>2</a:t>
            </a:r>
            <a:endParaRPr lang="en-US" sz="2625" dirty="0"/>
          </a:p>
        </p:txBody>
      </p:sp>
      <p:sp>
        <p:nvSpPr>
          <p:cNvPr id="12" name="Text 9"/>
          <p:cNvSpPr/>
          <p:nvPr/>
        </p:nvSpPr>
        <p:spPr>
          <a:xfrm>
            <a:off x="6319599" y="2740462"/>
            <a:ext cx="2777490" cy="347186"/>
          </a:xfrm>
          <a:prstGeom prst="rect">
            <a:avLst/>
          </a:prstGeom>
          <a:noFill/>
        </p:spPr>
        <p:txBody>
          <a:bodyPr wrap="none" rtlCol="0" anchor="t"/>
          <a:lstStyle/>
          <a:p>
            <a:pPr marL="0" indent="0">
              <a:lnSpc>
                <a:spcPts val="2735"/>
              </a:lnSpc>
              <a:buNone/>
            </a:pPr>
            <a:r>
              <a:rPr lang="en-US" sz="2185" dirty="0">
                <a:solidFill>
                  <a:srgbClr val="2C3249"/>
                </a:solidFill>
                <a:latin typeface="Kanit" pitchFamily="34" charset="0"/>
                <a:ea typeface="Kanit" pitchFamily="34" charset="-122"/>
                <a:cs typeface="Kanit" pitchFamily="34" charset="-120"/>
              </a:rPr>
              <a:t>Practical Observation</a:t>
            </a:r>
            <a:endParaRPr lang="en-US" sz="2185" dirty="0"/>
          </a:p>
        </p:txBody>
      </p:sp>
      <p:sp>
        <p:nvSpPr>
          <p:cNvPr id="13" name="Text 10"/>
          <p:cNvSpPr/>
          <p:nvPr/>
        </p:nvSpPr>
        <p:spPr>
          <a:xfrm>
            <a:off x="6319599" y="3220879"/>
            <a:ext cx="3820001" cy="1777008"/>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It helps us to get more real information about how the organization performs its function, and this helps us to strengthen the data gathered through interviews.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639253"/>
            <a:ext cx="8609648" cy="694373"/>
          </a:xfrm>
          <a:prstGeom prst="rect">
            <a:avLst/>
          </a:prstGeom>
          <a:noFill/>
        </p:spPr>
        <p:txBody>
          <a:bodyPr wrap="none" rtlCol="0" anchor="t"/>
          <a:lstStyle/>
          <a:p>
            <a:pPr marL="0" indent="0">
              <a:lnSpc>
                <a:spcPts val="5470"/>
              </a:lnSpc>
              <a:buNone/>
            </a:pPr>
            <a:r>
              <a:rPr lang="en-US" sz="4375" dirty="0">
                <a:solidFill>
                  <a:srgbClr val="272D45"/>
                </a:solidFill>
                <a:latin typeface="Kanit" pitchFamily="34" charset="0"/>
                <a:ea typeface="Kanit" pitchFamily="34" charset="-122"/>
                <a:cs typeface="Kanit" pitchFamily="34" charset="-120"/>
              </a:rPr>
              <a:t>Scope and Limitation of the Project</a:t>
            </a:r>
            <a:endParaRPr lang="en-US" sz="4375" dirty="0"/>
          </a:p>
        </p:txBody>
      </p:sp>
      <p:sp>
        <p:nvSpPr>
          <p:cNvPr id="5" name="Text 3"/>
          <p:cNvSpPr/>
          <p:nvPr/>
        </p:nvSpPr>
        <p:spPr>
          <a:xfrm>
            <a:off x="2037993" y="2889052"/>
            <a:ext cx="2777490" cy="347186"/>
          </a:xfrm>
          <a:prstGeom prst="rect">
            <a:avLst/>
          </a:prstGeom>
          <a:noFill/>
        </p:spPr>
        <p:txBody>
          <a:bodyPr wrap="none" rtlCol="0" anchor="t"/>
          <a:lstStyle/>
          <a:p>
            <a:pPr marL="0" indent="0">
              <a:lnSpc>
                <a:spcPts val="2735"/>
              </a:lnSpc>
              <a:buNone/>
            </a:pPr>
            <a:r>
              <a:rPr lang="en-US" sz="2185" dirty="0">
                <a:solidFill>
                  <a:srgbClr val="272D45"/>
                </a:solidFill>
                <a:latin typeface="Kanit" pitchFamily="34" charset="0"/>
                <a:ea typeface="Kanit" pitchFamily="34" charset="-122"/>
                <a:cs typeface="Kanit" pitchFamily="34" charset="-120"/>
              </a:rPr>
              <a:t>Scope of the Project</a:t>
            </a:r>
            <a:endParaRPr lang="en-US" sz="2185" dirty="0"/>
          </a:p>
        </p:txBody>
      </p:sp>
      <p:sp>
        <p:nvSpPr>
          <p:cNvPr id="6" name="Text 4"/>
          <p:cNvSpPr/>
          <p:nvPr/>
        </p:nvSpPr>
        <p:spPr>
          <a:xfrm>
            <a:off x="2037993" y="3458408"/>
            <a:ext cx="5006221" cy="355402"/>
          </a:xfrm>
          <a:prstGeom prst="rect">
            <a:avLst/>
          </a:prstGeom>
          <a:noFill/>
        </p:spPr>
        <p:txBody>
          <a:bodyPr wrap="non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 Online ordering food for students</a:t>
            </a:r>
            <a:endParaRPr lang="en-US" sz="1750" dirty="0"/>
          </a:p>
        </p:txBody>
      </p:sp>
      <p:sp>
        <p:nvSpPr>
          <p:cNvPr id="7" name="Text 5"/>
          <p:cNvSpPr/>
          <p:nvPr/>
        </p:nvSpPr>
        <p:spPr>
          <a:xfrm>
            <a:off x="2037993" y="4013716"/>
            <a:ext cx="5006221" cy="355402"/>
          </a:xfrm>
          <a:prstGeom prst="rect">
            <a:avLst/>
          </a:prstGeom>
          <a:noFill/>
        </p:spPr>
        <p:txBody>
          <a:bodyPr wrap="non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 Food menu list management</a:t>
            </a:r>
            <a:endParaRPr lang="en-US" sz="1750" dirty="0"/>
          </a:p>
        </p:txBody>
      </p:sp>
      <p:sp>
        <p:nvSpPr>
          <p:cNvPr id="8" name="Text 6"/>
          <p:cNvSpPr/>
          <p:nvPr/>
        </p:nvSpPr>
        <p:spPr>
          <a:xfrm>
            <a:off x="2037993" y="4569023"/>
            <a:ext cx="5006221" cy="355402"/>
          </a:xfrm>
          <a:prstGeom prst="rect">
            <a:avLst/>
          </a:prstGeom>
          <a:noFill/>
        </p:spPr>
        <p:txBody>
          <a:bodyPr wrap="non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 General report generates</a:t>
            </a:r>
            <a:endParaRPr lang="en-US" sz="1750" dirty="0"/>
          </a:p>
        </p:txBody>
      </p:sp>
      <p:sp>
        <p:nvSpPr>
          <p:cNvPr id="9" name="Text 7"/>
          <p:cNvSpPr/>
          <p:nvPr/>
        </p:nvSpPr>
        <p:spPr>
          <a:xfrm>
            <a:off x="2037993" y="5124331"/>
            <a:ext cx="5006221" cy="355402"/>
          </a:xfrm>
          <a:prstGeom prst="rect">
            <a:avLst/>
          </a:prstGeom>
          <a:noFill/>
        </p:spPr>
        <p:txBody>
          <a:bodyPr wrap="non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 Customer order management</a:t>
            </a:r>
            <a:endParaRPr lang="en-US" sz="1750" dirty="0"/>
          </a:p>
        </p:txBody>
      </p:sp>
      <p:sp>
        <p:nvSpPr>
          <p:cNvPr id="10" name="Text 8"/>
          <p:cNvSpPr/>
          <p:nvPr/>
        </p:nvSpPr>
        <p:spPr>
          <a:xfrm>
            <a:off x="2037993" y="5679638"/>
            <a:ext cx="5006221" cy="710803"/>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 Easy bill generates for customers who ordered food</a:t>
            </a:r>
            <a:endParaRPr lang="en-US" sz="1750" dirty="0"/>
          </a:p>
        </p:txBody>
      </p:sp>
      <p:sp>
        <p:nvSpPr>
          <p:cNvPr id="11" name="Text 9"/>
          <p:cNvSpPr/>
          <p:nvPr/>
        </p:nvSpPr>
        <p:spPr>
          <a:xfrm>
            <a:off x="7593806" y="2889052"/>
            <a:ext cx="2962870" cy="347186"/>
          </a:xfrm>
          <a:prstGeom prst="rect">
            <a:avLst/>
          </a:prstGeom>
          <a:noFill/>
        </p:spPr>
        <p:txBody>
          <a:bodyPr wrap="none" rtlCol="0" anchor="t"/>
          <a:lstStyle/>
          <a:p>
            <a:pPr marL="0" indent="0">
              <a:lnSpc>
                <a:spcPts val="2735"/>
              </a:lnSpc>
              <a:buNone/>
            </a:pPr>
            <a:r>
              <a:rPr lang="en-US" sz="2185" dirty="0">
                <a:solidFill>
                  <a:srgbClr val="272D45"/>
                </a:solidFill>
                <a:latin typeface="Kanit" pitchFamily="34" charset="0"/>
                <a:ea typeface="Kanit" pitchFamily="34" charset="-122"/>
                <a:cs typeface="Kanit" pitchFamily="34" charset="-120"/>
              </a:rPr>
              <a:t>Limitation of the Project</a:t>
            </a:r>
            <a:endParaRPr lang="en-US" sz="2185" dirty="0"/>
          </a:p>
        </p:txBody>
      </p:sp>
      <p:sp>
        <p:nvSpPr>
          <p:cNvPr id="12" name="Text 10"/>
          <p:cNvSpPr/>
          <p:nvPr/>
        </p:nvSpPr>
        <p:spPr>
          <a:xfrm>
            <a:off x="7593806" y="3458408"/>
            <a:ext cx="5006221" cy="1421606"/>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 The project focuses only on food orders, menu list managements and bill generate but it doesn’t include many other cafeteria management system features.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501503" y="558403"/>
            <a:ext cx="8688467" cy="633413"/>
          </a:xfrm>
          <a:prstGeom prst="rect">
            <a:avLst/>
          </a:prstGeom>
          <a:noFill/>
        </p:spPr>
        <p:txBody>
          <a:bodyPr wrap="none" rtlCol="0" anchor="t"/>
          <a:lstStyle/>
          <a:p>
            <a:pPr marL="0" indent="0">
              <a:lnSpc>
                <a:spcPts val="4985"/>
              </a:lnSpc>
              <a:buNone/>
            </a:pPr>
            <a:r>
              <a:rPr lang="en-US" sz="3990" dirty="0">
                <a:solidFill>
                  <a:srgbClr val="272D45"/>
                </a:solidFill>
                <a:latin typeface="Kanit" pitchFamily="34" charset="0"/>
                <a:ea typeface="Kanit" pitchFamily="34" charset="-122"/>
                <a:cs typeface="Kanit" pitchFamily="34" charset="-120"/>
              </a:rPr>
              <a:t>Functional Requirements of the Project</a:t>
            </a:r>
            <a:endParaRPr lang="en-US" sz="3990" dirty="0"/>
          </a:p>
        </p:txBody>
      </p:sp>
      <p:sp>
        <p:nvSpPr>
          <p:cNvPr id="5" name="Shape 3"/>
          <p:cNvSpPr/>
          <p:nvPr/>
        </p:nvSpPr>
        <p:spPr>
          <a:xfrm>
            <a:off x="2501503" y="1755458"/>
            <a:ext cx="456009" cy="456009"/>
          </a:xfrm>
          <a:prstGeom prst="roundRect">
            <a:avLst>
              <a:gd name="adj" fmla="val 20001"/>
            </a:avLst>
          </a:prstGeom>
          <a:solidFill>
            <a:srgbClr val="DFECE9"/>
          </a:solidFill>
          <a:ln w="7620">
            <a:solidFill>
              <a:srgbClr val="C5D2CF"/>
            </a:solidFill>
            <a:prstDash val="solid"/>
          </a:ln>
        </p:spPr>
      </p:sp>
      <p:sp>
        <p:nvSpPr>
          <p:cNvPr id="6" name="Text 4"/>
          <p:cNvSpPr/>
          <p:nvPr/>
        </p:nvSpPr>
        <p:spPr>
          <a:xfrm>
            <a:off x="2683312" y="1793438"/>
            <a:ext cx="92392" cy="379928"/>
          </a:xfrm>
          <a:prstGeom prst="rect">
            <a:avLst/>
          </a:prstGeom>
          <a:noFill/>
        </p:spPr>
        <p:txBody>
          <a:bodyPr wrap="none" rtlCol="0" anchor="t"/>
          <a:lstStyle/>
          <a:p>
            <a:pPr marL="0" indent="0" algn="ctr">
              <a:lnSpc>
                <a:spcPts val="2990"/>
              </a:lnSpc>
              <a:buNone/>
            </a:pPr>
            <a:r>
              <a:rPr lang="en-US" sz="2395" dirty="0">
                <a:solidFill>
                  <a:srgbClr val="2C3249"/>
                </a:solidFill>
                <a:latin typeface="Kanit" pitchFamily="34" charset="0"/>
                <a:ea typeface="Kanit" pitchFamily="34" charset="-122"/>
                <a:cs typeface="Kanit" pitchFamily="34" charset="-120"/>
              </a:rPr>
              <a:t>1</a:t>
            </a:r>
            <a:endParaRPr lang="en-US" sz="2395" dirty="0"/>
          </a:p>
        </p:txBody>
      </p:sp>
      <p:sp>
        <p:nvSpPr>
          <p:cNvPr id="7" name="Text 5"/>
          <p:cNvSpPr/>
          <p:nvPr/>
        </p:nvSpPr>
        <p:spPr>
          <a:xfrm>
            <a:off x="3160157" y="1825109"/>
            <a:ext cx="2533412" cy="316706"/>
          </a:xfrm>
          <a:prstGeom prst="rect">
            <a:avLst/>
          </a:prstGeom>
          <a:noFill/>
        </p:spPr>
        <p:txBody>
          <a:bodyPr wrap="none" rtlCol="0" anchor="t"/>
          <a:lstStyle/>
          <a:p>
            <a:pPr marL="0" indent="0">
              <a:lnSpc>
                <a:spcPts val="2495"/>
              </a:lnSpc>
              <a:buNone/>
            </a:pPr>
            <a:r>
              <a:rPr lang="en-US" sz="1995" dirty="0">
                <a:solidFill>
                  <a:srgbClr val="2C3249"/>
                </a:solidFill>
                <a:latin typeface="Kanit" pitchFamily="34" charset="0"/>
                <a:ea typeface="Kanit" pitchFamily="34" charset="-122"/>
                <a:cs typeface="Kanit" pitchFamily="34" charset="-120"/>
              </a:rPr>
              <a:t>Menu Management</a:t>
            </a:r>
            <a:endParaRPr lang="en-US" sz="1995" dirty="0"/>
          </a:p>
        </p:txBody>
      </p:sp>
      <p:sp>
        <p:nvSpPr>
          <p:cNvPr id="8" name="Text 6"/>
          <p:cNvSpPr/>
          <p:nvPr/>
        </p:nvSpPr>
        <p:spPr>
          <a:xfrm>
            <a:off x="3160157" y="2263378"/>
            <a:ext cx="4053721" cy="2593658"/>
          </a:xfrm>
          <a:prstGeom prst="rect">
            <a:avLst/>
          </a:prstGeom>
          <a:noFill/>
        </p:spPr>
        <p:txBody>
          <a:bodyPr wrap="square" rtlCol="0" anchor="t"/>
          <a:lstStyle/>
          <a:p>
            <a:pPr marL="0" indent="0">
              <a:lnSpc>
                <a:spcPts val="2555"/>
              </a:lnSpc>
              <a:buNone/>
            </a:pPr>
            <a:r>
              <a:rPr lang="en-US" sz="1595" dirty="0">
                <a:solidFill>
                  <a:srgbClr val="2C3249"/>
                </a:solidFill>
                <a:latin typeface="Martel Sans" pitchFamily="34" charset="0"/>
                <a:ea typeface="Martel Sans" pitchFamily="34" charset="-122"/>
                <a:cs typeface="Martel Sans" pitchFamily="34" charset="-120"/>
              </a:rPr>
              <a:t>The system should allow menus to be created and added to the cafeteria, including sections and items. It should support easy configuration and customization of the menu. Ability to add, edit, and remove menu items. Ability to set prices, and availability of menu items.</a:t>
            </a:r>
            <a:endParaRPr lang="en-US" sz="1595" dirty="0"/>
          </a:p>
        </p:txBody>
      </p:sp>
      <p:sp>
        <p:nvSpPr>
          <p:cNvPr id="9" name="Shape 7"/>
          <p:cNvSpPr/>
          <p:nvPr/>
        </p:nvSpPr>
        <p:spPr>
          <a:xfrm>
            <a:off x="7416522" y="1755458"/>
            <a:ext cx="456009" cy="456009"/>
          </a:xfrm>
          <a:prstGeom prst="roundRect">
            <a:avLst>
              <a:gd name="adj" fmla="val 20001"/>
            </a:avLst>
          </a:prstGeom>
          <a:solidFill>
            <a:srgbClr val="DFECE9"/>
          </a:solidFill>
          <a:ln w="7620">
            <a:solidFill>
              <a:srgbClr val="C5D2CF"/>
            </a:solidFill>
            <a:prstDash val="solid"/>
          </a:ln>
        </p:spPr>
      </p:sp>
      <p:sp>
        <p:nvSpPr>
          <p:cNvPr id="10" name="Text 8"/>
          <p:cNvSpPr/>
          <p:nvPr/>
        </p:nvSpPr>
        <p:spPr>
          <a:xfrm>
            <a:off x="7567612" y="1793438"/>
            <a:ext cx="153829" cy="379928"/>
          </a:xfrm>
          <a:prstGeom prst="rect">
            <a:avLst/>
          </a:prstGeom>
          <a:noFill/>
        </p:spPr>
        <p:txBody>
          <a:bodyPr wrap="none" rtlCol="0" anchor="t"/>
          <a:lstStyle/>
          <a:p>
            <a:pPr marL="0" indent="0" algn="ctr">
              <a:lnSpc>
                <a:spcPts val="2990"/>
              </a:lnSpc>
              <a:buNone/>
            </a:pPr>
            <a:r>
              <a:rPr lang="en-US" sz="2395" dirty="0">
                <a:solidFill>
                  <a:srgbClr val="2C3249"/>
                </a:solidFill>
                <a:latin typeface="Kanit" pitchFamily="34" charset="0"/>
                <a:ea typeface="Kanit" pitchFamily="34" charset="-122"/>
                <a:cs typeface="Kanit" pitchFamily="34" charset="-120"/>
              </a:rPr>
              <a:t>2</a:t>
            </a:r>
            <a:endParaRPr lang="en-US" sz="2395" dirty="0"/>
          </a:p>
        </p:txBody>
      </p:sp>
      <p:sp>
        <p:nvSpPr>
          <p:cNvPr id="11" name="Text 9"/>
          <p:cNvSpPr/>
          <p:nvPr/>
        </p:nvSpPr>
        <p:spPr>
          <a:xfrm>
            <a:off x="8075176" y="1825109"/>
            <a:ext cx="2533412" cy="316706"/>
          </a:xfrm>
          <a:prstGeom prst="rect">
            <a:avLst/>
          </a:prstGeom>
          <a:noFill/>
        </p:spPr>
        <p:txBody>
          <a:bodyPr wrap="none" rtlCol="0" anchor="t"/>
          <a:lstStyle/>
          <a:p>
            <a:pPr marL="0" indent="0">
              <a:lnSpc>
                <a:spcPts val="2495"/>
              </a:lnSpc>
              <a:buNone/>
            </a:pPr>
            <a:r>
              <a:rPr lang="en-US" sz="1995" dirty="0">
                <a:solidFill>
                  <a:srgbClr val="2C3249"/>
                </a:solidFill>
                <a:latin typeface="Kanit" pitchFamily="34" charset="0"/>
                <a:ea typeface="Kanit" pitchFamily="34" charset="-122"/>
                <a:cs typeface="Kanit" pitchFamily="34" charset="-120"/>
              </a:rPr>
              <a:t>Order Management</a:t>
            </a:r>
            <a:endParaRPr lang="en-US" sz="1995" dirty="0"/>
          </a:p>
        </p:txBody>
      </p:sp>
      <p:sp>
        <p:nvSpPr>
          <p:cNvPr id="12" name="Text 10"/>
          <p:cNvSpPr/>
          <p:nvPr/>
        </p:nvSpPr>
        <p:spPr>
          <a:xfrm>
            <a:off x="8075176" y="2263378"/>
            <a:ext cx="4053721" cy="972622"/>
          </a:xfrm>
          <a:prstGeom prst="rect">
            <a:avLst/>
          </a:prstGeom>
          <a:noFill/>
        </p:spPr>
        <p:txBody>
          <a:bodyPr wrap="square" rtlCol="0" anchor="t"/>
          <a:lstStyle/>
          <a:p>
            <a:pPr marL="0" indent="0">
              <a:lnSpc>
                <a:spcPts val="2555"/>
              </a:lnSpc>
              <a:buNone/>
            </a:pPr>
            <a:r>
              <a:rPr lang="en-US" sz="1595" dirty="0">
                <a:solidFill>
                  <a:srgbClr val="2C3249"/>
                </a:solidFill>
                <a:latin typeface="Martel Sans" pitchFamily="34" charset="0"/>
                <a:ea typeface="Martel Sans" pitchFamily="34" charset="-122"/>
                <a:cs typeface="Martel Sans" pitchFamily="34" charset="-120"/>
              </a:rPr>
              <a:t>The system should allow orders to be created and added to tables. Ability to specify quantities ordered.</a:t>
            </a:r>
            <a:endParaRPr lang="en-US" sz="1595" dirty="0"/>
          </a:p>
        </p:txBody>
      </p:sp>
      <p:sp>
        <p:nvSpPr>
          <p:cNvPr id="13" name="Shape 11"/>
          <p:cNvSpPr/>
          <p:nvPr/>
        </p:nvSpPr>
        <p:spPr>
          <a:xfrm>
            <a:off x="2501503" y="5218033"/>
            <a:ext cx="456009" cy="456009"/>
          </a:xfrm>
          <a:prstGeom prst="roundRect">
            <a:avLst>
              <a:gd name="adj" fmla="val 20001"/>
            </a:avLst>
          </a:prstGeom>
          <a:solidFill>
            <a:srgbClr val="DFECE9"/>
          </a:solidFill>
          <a:ln w="7620">
            <a:solidFill>
              <a:srgbClr val="C5D2CF"/>
            </a:solidFill>
            <a:prstDash val="solid"/>
          </a:ln>
        </p:spPr>
      </p:sp>
      <p:sp>
        <p:nvSpPr>
          <p:cNvPr id="14" name="Text 12"/>
          <p:cNvSpPr/>
          <p:nvPr/>
        </p:nvSpPr>
        <p:spPr>
          <a:xfrm>
            <a:off x="2651403" y="5256014"/>
            <a:ext cx="156210" cy="379928"/>
          </a:xfrm>
          <a:prstGeom prst="rect">
            <a:avLst/>
          </a:prstGeom>
          <a:noFill/>
        </p:spPr>
        <p:txBody>
          <a:bodyPr wrap="none" rtlCol="0" anchor="t"/>
          <a:lstStyle/>
          <a:p>
            <a:pPr marL="0" indent="0" algn="ctr">
              <a:lnSpc>
                <a:spcPts val="2990"/>
              </a:lnSpc>
              <a:buNone/>
            </a:pPr>
            <a:r>
              <a:rPr lang="en-US" sz="2395" dirty="0">
                <a:solidFill>
                  <a:srgbClr val="2C3249"/>
                </a:solidFill>
                <a:latin typeface="Kanit" pitchFamily="34" charset="0"/>
                <a:ea typeface="Kanit" pitchFamily="34" charset="-122"/>
                <a:cs typeface="Kanit" pitchFamily="34" charset="-120"/>
              </a:rPr>
              <a:t>3</a:t>
            </a:r>
            <a:endParaRPr lang="en-US" sz="2395" dirty="0"/>
          </a:p>
        </p:txBody>
      </p:sp>
      <p:sp>
        <p:nvSpPr>
          <p:cNvPr id="15" name="Text 13"/>
          <p:cNvSpPr/>
          <p:nvPr/>
        </p:nvSpPr>
        <p:spPr>
          <a:xfrm>
            <a:off x="3160157" y="5287685"/>
            <a:ext cx="2533412" cy="316706"/>
          </a:xfrm>
          <a:prstGeom prst="rect">
            <a:avLst/>
          </a:prstGeom>
          <a:noFill/>
        </p:spPr>
        <p:txBody>
          <a:bodyPr wrap="none" rtlCol="0" anchor="t"/>
          <a:lstStyle/>
          <a:p>
            <a:pPr marL="0" indent="0">
              <a:lnSpc>
                <a:spcPts val="2495"/>
              </a:lnSpc>
              <a:buNone/>
            </a:pPr>
            <a:r>
              <a:rPr lang="en-US" sz="1995" dirty="0">
                <a:solidFill>
                  <a:srgbClr val="2C3249"/>
                </a:solidFill>
                <a:latin typeface="Kanit" pitchFamily="34" charset="0"/>
                <a:ea typeface="Kanit" pitchFamily="34" charset="-122"/>
                <a:cs typeface="Kanit" pitchFamily="34" charset="-120"/>
              </a:rPr>
              <a:t>User Management</a:t>
            </a:r>
            <a:endParaRPr lang="en-US" sz="1995" dirty="0"/>
          </a:p>
        </p:txBody>
      </p:sp>
      <p:sp>
        <p:nvSpPr>
          <p:cNvPr id="16" name="Text 14"/>
          <p:cNvSpPr/>
          <p:nvPr/>
        </p:nvSpPr>
        <p:spPr>
          <a:xfrm>
            <a:off x="3160157" y="5725954"/>
            <a:ext cx="4053721" cy="1945243"/>
          </a:xfrm>
          <a:prstGeom prst="rect">
            <a:avLst/>
          </a:prstGeom>
          <a:noFill/>
        </p:spPr>
        <p:txBody>
          <a:bodyPr wrap="square" rtlCol="0" anchor="t"/>
          <a:lstStyle/>
          <a:p>
            <a:pPr marL="0" indent="0">
              <a:lnSpc>
                <a:spcPts val="2555"/>
              </a:lnSpc>
              <a:buNone/>
            </a:pPr>
            <a:r>
              <a:rPr lang="en-US" sz="1595" dirty="0">
                <a:solidFill>
                  <a:srgbClr val="2C3249"/>
                </a:solidFill>
                <a:latin typeface="Martel Sans" pitchFamily="34" charset="0"/>
                <a:ea typeface="Martel Sans" pitchFamily="34" charset="-122"/>
                <a:cs typeface="Martel Sans" pitchFamily="34" charset="-120"/>
              </a:rPr>
              <a:t>Role-based access control for different user types, such as administrators, managers, and cashiers. Secure login and authentication mechanisms. Ability to manage user accounts, permissions, and privileges.</a:t>
            </a:r>
            <a:endParaRPr lang="en-US" sz="1595" dirty="0"/>
          </a:p>
        </p:txBody>
      </p:sp>
      <p:sp>
        <p:nvSpPr>
          <p:cNvPr id="17" name="Shape 15"/>
          <p:cNvSpPr/>
          <p:nvPr/>
        </p:nvSpPr>
        <p:spPr>
          <a:xfrm>
            <a:off x="7416522" y="5218033"/>
            <a:ext cx="456009" cy="456009"/>
          </a:xfrm>
          <a:prstGeom prst="roundRect">
            <a:avLst>
              <a:gd name="adj" fmla="val 20001"/>
            </a:avLst>
          </a:prstGeom>
          <a:solidFill>
            <a:srgbClr val="DFECE9"/>
          </a:solidFill>
          <a:ln w="7620">
            <a:solidFill>
              <a:srgbClr val="C5D2CF"/>
            </a:solidFill>
            <a:prstDash val="solid"/>
          </a:ln>
        </p:spPr>
      </p:sp>
      <p:sp>
        <p:nvSpPr>
          <p:cNvPr id="18" name="Text 16"/>
          <p:cNvSpPr/>
          <p:nvPr/>
        </p:nvSpPr>
        <p:spPr>
          <a:xfrm>
            <a:off x="7562255" y="5256014"/>
            <a:ext cx="164425" cy="379928"/>
          </a:xfrm>
          <a:prstGeom prst="rect">
            <a:avLst/>
          </a:prstGeom>
          <a:noFill/>
        </p:spPr>
        <p:txBody>
          <a:bodyPr wrap="none" rtlCol="0" anchor="t"/>
          <a:lstStyle/>
          <a:p>
            <a:pPr marL="0" indent="0" algn="ctr">
              <a:lnSpc>
                <a:spcPts val="2990"/>
              </a:lnSpc>
              <a:buNone/>
            </a:pPr>
            <a:r>
              <a:rPr lang="en-US" sz="2395" dirty="0">
                <a:solidFill>
                  <a:srgbClr val="2C3249"/>
                </a:solidFill>
                <a:latin typeface="Kanit" pitchFamily="34" charset="0"/>
                <a:ea typeface="Kanit" pitchFamily="34" charset="-122"/>
                <a:cs typeface="Kanit" pitchFamily="34" charset="-120"/>
              </a:rPr>
              <a:t>4</a:t>
            </a:r>
            <a:endParaRPr lang="en-US" sz="2395" dirty="0"/>
          </a:p>
        </p:txBody>
      </p:sp>
      <p:sp>
        <p:nvSpPr>
          <p:cNvPr id="19" name="Text 17"/>
          <p:cNvSpPr/>
          <p:nvPr/>
        </p:nvSpPr>
        <p:spPr>
          <a:xfrm>
            <a:off x="8075176" y="5287685"/>
            <a:ext cx="2674858" cy="316706"/>
          </a:xfrm>
          <a:prstGeom prst="rect">
            <a:avLst/>
          </a:prstGeom>
          <a:noFill/>
        </p:spPr>
        <p:txBody>
          <a:bodyPr wrap="none" rtlCol="0" anchor="t"/>
          <a:lstStyle/>
          <a:p>
            <a:pPr marL="0" indent="0">
              <a:lnSpc>
                <a:spcPts val="2495"/>
              </a:lnSpc>
              <a:buNone/>
            </a:pPr>
            <a:r>
              <a:rPr lang="en-US" sz="1995" dirty="0">
                <a:solidFill>
                  <a:srgbClr val="2C3249"/>
                </a:solidFill>
                <a:latin typeface="Kanit" pitchFamily="34" charset="0"/>
                <a:ea typeface="Kanit" pitchFamily="34" charset="-122"/>
                <a:cs typeface="Kanit" pitchFamily="34" charset="-120"/>
              </a:rPr>
              <a:t>Reporting and Analytics</a:t>
            </a:r>
            <a:endParaRPr lang="en-US" sz="1995" dirty="0"/>
          </a:p>
        </p:txBody>
      </p:sp>
      <p:sp>
        <p:nvSpPr>
          <p:cNvPr id="20" name="Text 18"/>
          <p:cNvSpPr/>
          <p:nvPr/>
        </p:nvSpPr>
        <p:spPr>
          <a:xfrm>
            <a:off x="8075176" y="5725954"/>
            <a:ext cx="4053721" cy="1621036"/>
          </a:xfrm>
          <a:prstGeom prst="rect">
            <a:avLst/>
          </a:prstGeom>
          <a:noFill/>
        </p:spPr>
        <p:txBody>
          <a:bodyPr wrap="square" rtlCol="0" anchor="t"/>
          <a:lstStyle/>
          <a:p>
            <a:pPr marL="0" indent="0">
              <a:lnSpc>
                <a:spcPts val="2555"/>
              </a:lnSpc>
              <a:buNone/>
            </a:pPr>
            <a:r>
              <a:rPr lang="en-US" sz="1595" dirty="0">
                <a:solidFill>
                  <a:srgbClr val="2C3249"/>
                </a:solidFill>
                <a:latin typeface="Martel Sans" pitchFamily="34" charset="0"/>
                <a:ea typeface="Martel Sans" pitchFamily="34" charset="-122"/>
                <a:cs typeface="Martel Sans" pitchFamily="34" charset="-120"/>
              </a:rPr>
              <a:t>The system should provide reporting and analytics capabilities to track sales, inventory, and other relevant data. Generate reports on sales, revenue, popular items, and customer preferences.</a:t>
            </a:r>
            <a:endParaRPr lang="en-US" sz="159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813078"/>
            <a:ext cx="9306401" cy="1388745"/>
          </a:xfrm>
          <a:prstGeom prst="rect">
            <a:avLst/>
          </a:prstGeom>
          <a:noFill/>
        </p:spPr>
        <p:txBody>
          <a:bodyPr wrap="square" rtlCol="0" anchor="t"/>
          <a:lstStyle/>
          <a:p>
            <a:pPr marL="0" indent="0">
              <a:lnSpc>
                <a:spcPts val="5470"/>
              </a:lnSpc>
              <a:buNone/>
            </a:pPr>
            <a:r>
              <a:rPr lang="en-US" sz="4375" dirty="0">
                <a:solidFill>
                  <a:srgbClr val="272D45"/>
                </a:solidFill>
                <a:latin typeface="Kanit" pitchFamily="34" charset="0"/>
                <a:ea typeface="Kanit" pitchFamily="34" charset="-122"/>
                <a:cs typeface="Kanit" pitchFamily="34" charset="-120"/>
              </a:rPr>
              <a:t>Benefits of a Computerized Cafeteria Management System</a:t>
            </a:r>
            <a:endParaRPr lang="en-US" sz="4375" dirty="0"/>
          </a:p>
        </p:txBody>
      </p:sp>
      <p:sp>
        <p:nvSpPr>
          <p:cNvPr id="6" name="Shape 3"/>
          <p:cNvSpPr/>
          <p:nvPr/>
        </p:nvSpPr>
        <p:spPr>
          <a:xfrm>
            <a:off x="833199" y="2708672"/>
            <a:ext cx="499943" cy="499943"/>
          </a:xfrm>
          <a:prstGeom prst="roundRect">
            <a:avLst>
              <a:gd name="adj" fmla="val 20000"/>
            </a:avLst>
          </a:prstGeom>
          <a:solidFill>
            <a:srgbClr val="DFECE9"/>
          </a:solidFill>
          <a:ln w="7620">
            <a:solidFill>
              <a:srgbClr val="C5D2CF"/>
            </a:solidFill>
            <a:prstDash val="solid"/>
          </a:ln>
        </p:spPr>
      </p:sp>
      <p:sp>
        <p:nvSpPr>
          <p:cNvPr id="7" name="Text 4"/>
          <p:cNvSpPr/>
          <p:nvPr/>
        </p:nvSpPr>
        <p:spPr>
          <a:xfrm>
            <a:off x="1032510" y="2750344"/>
            <a:ext cx="101322" cy="416481"/>
          </a:xfrm>
          <a:prstGeom prst="rect">
            <a:avLst/>
          </a:prstGeom>
          <a:noFill/>
        </p:spPr>
        <p:txBody>
          <a:bodyPr wrap="none" rtlCol="0" anchor="t"/>
          <a:lstStyle/>
          <a:p>
            <a:pPr marL="0" indent="0" algn="ctr">
              <a:lnSpc>
                <a:spcPts val="3280"/>
              </a:lnSpc>
              <a:buNone/>
            </a:pPr>
            <a:r>
              <a:rPr lang="en-US" sz="2625" dirty="0">
                <a:solidFill>
                  <a:srgbClr val="2C3249"/>
                </a:solidFill>
                <a:latin typeface="Kanit" pitchFamily="34" charset="0"/>
                <a:ea typeface="Kanit" pitchFamily="34" charset="-122"/>
                <a:cs typeface="Kanit" pitchFamily="34" charset="-120"/>
              </a:rPr>
              <a:t>1</a:t>
            </a:r>
            <a:endParaRPr lang="en-US" sz="2625" dirty="0"/>
          </a:p>
        </p:txBody>
      </p:sp>
      <p:sp>
        <p:nvSpPr>
          <p:cNvPr id="8" name="Text 5"/>
          <p:cNvSpPr/>
          <p:nvPr/>
        </p:nvSpPr>
        <p:spPr>
          <a:xfrm>
            <a:off x="1555313" y="2784991"/>
            <a:ext cx="2777490" cy="347186"/>
          </a:xfrm>
          <a:prstGeom prst="rect">
            <a:avLst/>
          </a:prstGeom>
          <a:noFill/>
        </p:spPr>
        <p:txBody>
          <a:bodyPr wrap="none" rtlCol="0" anchor="t"/>
          <a:lstStyle/>
          <a:p>
            <a:pPr marL="0" indent="0">
              <a:lnSpc>
                <a:spcPts val="2735"/>
              </a:lnSpc>
              <a:buNone/>
            </a:pPr>
            <a:r>
              <a:rPr lang="en-US" sz="2185" dirty="0">
                <a:solidFill>
                  <a:srgbClr val="2C3249"/>
                </a:solidFill>
                <a:latin typeface="Kanit" pitchFamily="34" charset="0"/>
                <a:ea typeface="Kanit" pitchFamily="34" charset="-122"/>
                <a:cs typeface="Kanit" pitchFamily="34" charset="-120"/>
              </a:rPr>
              <a:t>Improved Efficiency</a:t>
            </a:r>
            <a:endParaRPr lang="en-US" sz="2185" dirty="0"/>
          </a:p>
        </p:txBody>
      </p:sp>
      <p:sp>
        <p:nvSpPr>
          <p:cNvPr id="9" name="Text 6"/>
          <p:cNvSpPr/>
          <p:nvPr/>
        </p:nvSpPr>
        <p:spPr>
          <a:xfrm>
            <a:off x="1555313" y="3265408"/>
            <a:ext cx="3820001" cy="1777008"/>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A computerized/automated cafeteria management system offers numerous benefits for improving the efficiency and productivity of a cafeteria.</a:t>
            </a:r>
            <a:endParaRPr lang="en-US" sz="1750" dirty="0"/>
          </a:p>
        </p:txBody>
      </p:sp>
      <p:sp>
        <p:nvSpPr>
          <p:cNvPr id="10" name="Shape 7"/>
          <p:cNvSpPr/>
          <p:nvPr/>
        </p:nvSpPr>
        <p:spPr>
          <a:xfrm>
            <a:off x="5597485" y="2708672"/>
            <a:ext cx="499943" cy="499943"/>
          </a:xfrm>
          <a:prstGeom prst="roundRect">
            <a:avLst>
              <a:gd name="adj" fmla="val 20000"/>
            </a:avLst>
          </a:prstGeom>
          <a:solidFill>
            <a:srgbClr val="DFECE9"/>
          </a:solidFill>
          <a:ln w="7620">
            <a:solidFill>
              <a:srgbClr val="C5D2CF"/>
            </a:solidFill>
            <a:prstDash val="solid"/>
          </a:ln>
        </p:spPr>
      </p:sp>
      <p:sp>
        <p:nvSpPr>
          <p:cNvPr id="11" name="Text 8"/>
          <p:cNvSpPr/>
          <p:nvPr/>
        </p:nvSpPr>
        <p:spPr>
          <a:xfrm>
            <a:off x="5763101" y="2750344"/>
            <a:ext cx="168712" cy="416481"/>
          </a:xfrm>
          <a:prstGeom prst="rect">
            <a:avLst/>
          </a:prstGeom>
          <a:noFill/>
        </p:spPr>
        <p:txBody>
          <a:bodyPr wrap="none" rtlCol="0" anchor="t"/>
          <a:lstStyle/>
          <a:p>
            <a:pPr marL="0" indent="0" algn="ctr">
              <a:lnSpc>
                <a:spcPts val="3280"/>
              </a:lnSpc>
              <a:buNone/>
            </a:pPr>
            <a:r>
              <a:rPr lang="en-US" sz="2625" dirty="0">
                <a:solidFill>
                  <a:srgbClr val="2C3249"/>
                </a:solidFill>
                <a:latin typeface="Kanit" pitchFamily="34" charset="0"/>
                <a:ea typeface="Kanit" pitchFamily="34" charset="-122"/>
                <a:cs typeface="Kanit" pitchFamily="34" charset="-120"/>
              </a:rPr>
              <a:t>2</a:t>
            </a:r>
            <a:endParaRPr lang="en-US" sz="2625" dirty="0"/>
          </a:p>
        </p:txBody>
      </p:sp>
      <p:sp>
        <p:nvSpPr>
          <p:cNvPr id="12" name="Text 9"/>
          <p:cNvSpPr/>
          <p:nvPr/>
        </p:nvSpPr>
        <p:spPr>
          <a:xfrm>
            <a:off x="6319599" y="2784991"/>
            <a:ext cx="3465671" cy="347186"/>
          </a:xfrm>
          <a:prstGeom prst="rect">
            <a:avLst/>
          </a:prstGeom>
          <a:noFill/>
        </p:spPr>
        <p:txBody>
          <a:bodyPr wrap="none" rtlCol="0" anchor="t"/>
          <a:lstStyle/>
          <a:p>
            <a:pPr marL="0" indent="0">
              <a:lnSpc>
                <a:spcPts val="2735"/>
              </a:lnSpc>
              <a:buNone/>
            </a:pPr>
            <a:r>
              <a:rPr lang="en-US" sz="2185" dirty="0">
                <a:solidFill>
                  <a:srgbClr val="2C3249"/>
                </a:solidFill>
                <a:latin typeface="Kanit" pitchFamily="34" charset="0"/>
                <a:ea typeface="Kanit" pitchFamily="34" charset="-122"/>
                <a:cs typeface="Kanit" pitchFamily="34" charset="-120"/>
              </a:rPr>
              <a:t>Enhanced Dining Experience</a:t>
            </a:r>
            <a:endParaRPr lang="en-US" sz="2185" dirty="0"/>
          </a:p>
        </p:txBody>
      </p:sp>
      <p:sp>
        <p:nvSpPr>
          <p:cNvPr id="13" name="Text 10"/>
          <p:cNvSpPr/>
          <p:nvPr/>
        </p:nvSpPr>
        <p:spPr>
          <a:xfrm>
            <a:off x="6319599" y="3265408"/>
            <a:ext cx="3820001" cy="2487811"/>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By streamlining the ordering process, automating management, and providing centralized data and reporting, the system enables employees to work more effectively and focus on delivering excellent service to customers.</a:t>
            </a:r>
            <a:endParaRPr lang="en-US" sz="1750" dirty="0"/>
          </a:p>
        </p:txBody>
      </p:sp>
      <p:sp>
        <p:nvSpPr>
          <p:cNvPr id="14" name="Shape 11"/>
          <p:cNvSpPr/>
          <p:nvPr/>
        </p:nvSpPr>
        <p:spPr>
          <a:xfrm>
            <a:off x="833199" y="6148983"/>
            <a:ext cx="499943" cy="499943"/>
          </a:xfrm>
          <a:prstGeom prst="roundRect">
            <a:avLst>
              <a:gd name="adj" fmla="val 20000"/>
            </a:avLst>
          </a:prstGeom>
          <a:solidFill>
            <a:srgbClr val="DFECE9"/>
          </a:solidFill>
          <a:ln w="7620">
            <a:solidFill>
              <a:srgbClr val="C5D2CF"/>
            </a:solidFill>
            <a:prstDash val="solid"/>
          </a:ln>
        </p:spPr>
      </p:sp>
      <p:sp>
        <p:nvSpPr>
          <p:cNvPr id="15" name="Text 12"/>
          <p:cNvSpPr/>
          <p:nvPr/>
        </p:nvSpPr>
        <p:spPr>
          <a:xfrm>
            <a:off x="997506" y="6190655"/>
            <a:ext cx="171331" cy="416481"/>
          </a:xfrm>
          <a:prstGeom prst="rect">
            <a:avLst/>
          </a:prstGeom>
          <a:noFill/>
        </p:spPr>
        <p:txBody>
          <a:bodyPr wrap="none" rtlCol="0" anchor="t"/>
          <a:lstStyle/>
          <a:p>
            <a:pPr marL="0" indent="0" algn="ctr">
              <a:lnSpc>
                <a:spcPts val="3280"/>
              </a:lnSpc>
              <a:buNone/>
            </a:pPr>
            <a:r>
              <a:rPr lang="en-US" sz="2625" dirty="0">
                <a:solidFill>
                  <a:srgbClr val="2C3249"/>
                </a:solidFill>
                <a:latin typeface="Kanit" pitchFamily="34" charset="0"/>
                <a:ea typeface="Kanit" pitchFamily="34" charset="-122"/>
                <a:cs typeface="Kanit" pitchFamily="34" charset="-120"/>
              </a:rPr>
              <a:t>3</a:t>
            </a:r>
            <a:endParaRPr lang="en-US" sz="2625" dirty="0"/>
          </a:p>
        </p:txBody>
      </p:sp>
      <p:sp>
        <p:nvSpPr>
          <p:cNvPr id="16" name="Text 13"/>
          <p:cNvSpPr/>
          <p:nvPr/>
        </p:nvSpPr>
        <p:spPr>
          <a:xfrm>
            <a:off x="1555313" y="6225302"/>
            <a:ext cx="3907512" cy="347186"/>
          </a:xfrm>
          <a:prstGeom prst="rect">
            <a:avLst/>
          </a:prstGeom>
          <a:noFill/>
        </p:spPr>
        <p:txBody>
          <a:bodyPr wrap="none" rtlCol="0" anchor="t"/>
          <a:lstStyle/>
          <a:p>
            <a:pPr marL="0" indent="0">
              <a:lnSpc>
                <a:spcPts val="2735"/>
              </a:lnSpc>
              <a:buNone/>
            </a:pPr>
            <a:r>
              <a:rPr lang="en-US" sz="2185" dirty="0">
                <a:solidFill>
                  <a:srgbClr val="2C3249"/>
                </a:solidFill>
                <a:latin typeface="Kanit" pitchFamily="34" charset="0"/>
                <a:ea typeface="Kanit" pitchFamily="34" charset="-122"/>
                <a:cs typeface="Kanit" pitchFamily="34" charset="-120"/>
              </a:rPr>
              <a:t>Increased Customer Satisfaction</a:t>
            </a:r>
            <a:endParaRPr lang="en-US" sz="2185" dirty="0"/>
          </a:p>
        </p:txBody>
      </p:sp>
      <p:sp>
        <p:nvSpPr>
          <p:cNvPr id="17" name="Text 14"/>
          <p:cNvSpPr/>
          <p:nvPr/>
        </p:nvSpPr>
        <p:spPr>
          <a:xfrm>
            <a:off x="1555313" y="6705719"/>
            <a:ext cx="8584287" cy="710803"/>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Contactless ordering can enhance the overall dining experience and increase customer satisfaction.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461742"/>
            <a:ext cx="10554414" cy="1388745"/>
          </a:xfrm>
          <a:prstGeom prst="rect">
            <a:avLst/>
          </a:prstGeom>
          <a:noFill/>
        </p:spPr>
        <p:txBody>
          <a:bodyPr wrap="square" rtlCol="0" anchor="t"/>
          <a:lstStyle/>
          <a:p>
            <a:pPr marL="0" indent="0">
              <a:lnSpc>
                <a:spcPts val="5470"/>
              </a:lnSpc>
              <a:buNone/>
            </a:pPr>
            <a:r>
              <a:rPr lang="en-US" sz="4375" dirty="0">
                <a:solidFill>
                  <a:srgbClr val="272D45"/>
                </a:solidFill>
                <a:latin typeface="Kanit" pitchFamily="34" charset="0"/>
                <a:ea typeface="Kanit" pitchFamily="34" charset="-122"/>
                <a:cs typeface="Kanit" pitchFamily="34" charset="-120"/>
              </a:rPr>
              <a:t>Challenges in Implementing a Cafeteria Management System</a:t>
            </a:r>
            <a:endParaRPr lang="en-US" sz="4375" dirty="0"/>
          </a:p>
        </p:txBody>
      </p:sp>
      <p:sp>
        <p:nvSpPr>
          <p:cNvPr id="6" name="Shape 3"/>
          <p:cNvSpPr/>
          <p:nvPr/>
        </p:nvSpPr>
        <p:spPr>
          <a:xfrm>
            <a:off x="2037993" y="5183743"/>
            <a:ext cx="5166122" cy="2361605"/>
          </a:xfrm>
          <a:prstGeom prst="roundRect">
            <a:avLst>
              <a:gd name="adj" fmla="val 4234"/>
            </a:avLst>
          </a:prstGeom>
          <a:solidFill>
            <a:srgbClr val="DFECE9"/>
          </a:solidFill>
          <a:ln w="7620">
            <a:solidFill>
              <a:srgbClr val="C5D2CF"/>
            </a:solidFill>
            <a:prstDash val="solid"/>
          </a:ln>
        </p:spPr>
      </p:sp>
      <p:sp>
        <p:nvSpPr>
          <p:cNvPr id="7" name="Text 4"/>
          <p:cNvSpPr/>
          <p:nvPr/>
        </p:nvSpPr>
        <p:spPr>
          <a:xfrm>
            <a:off x="2267783" y="5413534"/>
            <a:ext cx="2777490" cy="347186"/>
          </a:xfrm>
          <a:prstGeom prst="rect">
            <a:avLst/>
          </a:prstGeom>
          <a:noFill/>
        </p:spPr>
        <p:txBody>
          <a:bodyPr wrap="none" rtlCol="0" anchor="t"/>
          <a:lstStyle/>
          <a:p>
            <a:pPr marL="0" indent="0">
              <a:lnSpc>
                <a:spcPts val="2735"/>
              </a:lnSpc>
              <a:buNone/>
            </a:pPr>
            <a:r>
              <a:rPr lang="en-US" sz="2185" dirty="0">
                <a:solidFill>
                  <a:srgbClr val="2C3249"/>
                </a:solidFill>
                <a:latin typeface="Kanit" pitchFamily="34" charset="0"/>
                <a:ea typeface="Kanit" pitchFamily="34" charset="-122"/>
                <a:cs typeface="Kanit" pitchFamily="34" charset="-120"/>
              </a:rPr>
              <a:t>User Adoption</a:t>
            </a:r>
            <a:endParaRPr lang="en-US" sz="2185" dirty="0"/>
          </a:p>
        </p:txBody>
      </p:sp>
      <p:sp>
        <p:nvSpPr>
          <p:cNvPr id="8" name="Text 5"/>
          <p:cNvSpPr/>
          <p:nvPr/>
        </p:nvSpPr>
        <p:spPr>
          <a:xfrm>
            <a:off x="2267783" y="5893951"/>
            <a:ext cx="4706541" cy="1421606"/>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It is important to consider the limitations and challenges that may arise during the implementation and use of such a system, such as user adoption.</a:t>
            </a:r>
            <a:endParaRPr lang="en-US" sz="1750" dirty="0"/>
          </a:p>
        </p:txBody>
      </p:sp>
      <p:sp>
        <p:nvSpPr>
          <p:cNvPr id="9" name="Shape 6"/>
          <p:cNvSpPr/>
          <p:nvPr/>
        </p:nvSpPr>
        <p:spPr>
          <a:xfrm>
            <a:off x="7426285" y="5183743"/>
            <a:ext cx="5166122" cy="2361605"/>
          </a:xfrm>
          <a:prstGeom prst="roundRect">
            <a:avLst>
              <a:gd name="adj" fmla="val 4234"/>
            </a:avLst>
          </a:prstGeom>
          <a:solidFill>
            <a:srgbClr val="DFECE9"/>
          </a:solidFill>
          <a:ln w="7620">
            <a:solidFill>
              <a:srgbClr val="C5D2CF"/>
            </a:solidFill>
            <a:prstDash val="solid"/>
          </a:ln>
        </p:spPr>
      </p:sp>
      <p:sp>
        <p:nvSpPr>
          <p:cNvPr id="10" name="Text 7"/>
          <p:cNvSpPr/>
          <p:nvPr/>
        </p:nvSpPr>
        <p:spPr>
          <a:xfrm>
            <a:off x="7656076" y="5413534"/>
            <a:ext cx="3819168" cy="347186"/>
          </a:xfrm>
          <a:prstGeom prst="rect">
            <a:avLst/>
          </a:prstGeom>
          <a:noFill/>
        </p:spPr>
        <p:txBody>
          <a:bodyPr wrap="none" rtlCol="0" anchor="t"/>
          <a:lstStyle/>
          <a:p>
            <a:pPr marL="0" indent="0">
              <a:lnSpc>
                <a:spcPts val="2735"/>
              </a:lnSpc>
              <a:buNone/>
            </a:pPr>
            <a:r>
              <a:rPr lang="en-US" sz="2185" dirty="0">
                <a:solidFill>
                  <a:srgbClr val="2C3249"/>
                </a:solidFill>
                <a:latin typeface="Kanit" pitchFamily="34" charset="0"/>
                <a:ea typeface="Kanit" pitchFamily="34" charset="-122"/>
                <a:cs typeface="Kanit" pitchFamily="34" charset="-120"/>
              </a:rPr>
              <a:t>System Compatibility Concerns</a:t>
            </a:r>
            <a:endParaRPr lang="en-US" sz="2185" dirty="0"/>
          </a:p>
        </p:txBody>
      </p:sp>
      <p:sp>
        <p:nvSpPr>
          <p:cNvPr id="11" name="Text 8"/>
          <p:cNvSpPr/>
          <p:nvPr/>
        </p:nvSpPr>
        <p:spPr>
          <a:xfrm>
            <a:off x="7656076" y="5893951"/>
            <a:ext cx="4706541" cy="1421606"/>
          </a:xfrm>
          <a:prstGeom prst="rect">
            <a:avLst/>
          </a:prstGeom>
          <a:noFill/>
        </p:spPr>
        <p:txBody>
          <a:bodyPr wrap="square" rtlCol="0" anchor="t"/>
          <a:lstStyle/>
          <a:p>
            <a:pPr marL="0" indent="0">
              <a:lnSpc>
                <a:spcPts val="2800"/>
              </a:lnSpc>
              <a:buNone/>
            </a:pPr>
            <a:r>
              <a:rPr lang="en-US" sz="1750" dirty="0">
                <a:solidFill>
                  <a:srgbClr val="2C3249"/>
                </a:solidFill>
                <a:latin typeface="Martel Sans" pitchFamily="34" charset="0"/>
                <a:ea typeface="Martel Sans" pitchFamily="34" charset="-122"/>
                <a:cs typeface="Martel Sans" pitchFamily="34" charset="-120"/>
              </a:rPr>
              <a:t>It is important to consider the limitations and challenges that may arise during the implementation and use of such a system, such as system compatibility concerns.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2091690"/>
            <a:ext cx="10554414" cy="1388745"/>
          </a:xfrm>
          <a:prstGeom prst="rect">
            <a:avLst/>
          </a:prstGeom>
          <a:noFill/>
        </p:spPr>
        <p:txBody>
          <a:bodyPr wrap="square" rtlCol="0" anchor="t"/>
          <a:lstStyle/>
          <a:p>
            <a:pPr marL="0" indent="0">
              <a:lnSpc>
                <a:spcPts val="5470"/>
              </a:lnSpc>
              <a:buNone/>
            </a:pPr>
            <a:r>
              <a:rPr lang="en-US" sz="4375" dirty="0">
                <a:solidFill>
                  <a:srgbClr val="272D45"/>
                </a:solidFill>
                <a:latin typeface="Kanit" pitchFamily="34" charset="0"/>
                <a:ea typeface="Kanit" pitchFamily="34" charset="-122"/>
                <a:cs typeface="Kanit" pitchFamily="34" charset="-120"/>
              </a:rPr>
              <a:t>Efficient Payment Methods and Customer Convenience</a:t>
            </a:r>
            <a:endParaRPr lang="en-US" sz="4375" dirty="0"/>
          </a:p>
        </p:txBody>
      </p:sp>
      <p:pic>
        <p:nvPicPr>
          <p:cNvPr id="5" name="Image 0" descr="preencoded.png"/>
          <p:cNvPicPr>
            <a:picLocks noChangeAspect="1"/>
          </p:cNvPicPr>
          <p:nvPr/>
        </p:nvPicPr>
        <p:blipFill>
          <a:blip r:embed="rId1"/>
          <a:stretch>
            <a:fillRect/>
          </a:stretch>
        </p:blipFill>
        <p:spPr>
          <a:xfrm>
            <a:off x="2037993" y="3924776"/>
            <a:ext cx="444341" cy="444341"/>
          </a:xfrm>
          <a:prstGeom prst="rect">
            <a:avLst/>
          </a:prstGeom>
        </p:spPr>
      </p:pic>
      <p:sp>
        <p:nvSpPr>
          <p:cNvPr id="6" name="Text 3"/>
          <p:cNvSpPr/>
          <p:nvPr/>
        </p:nvSpPr>
        <p:spPr>
          <a:xfrm>
            <a:off x="2037993" y="4591288"/>
            <a:ext cx="2777490" cy="347186"/>
          </a:xfrm>
          <a:prstGeom prst="rect">
            <a:avLst/>
          </a:prstGeom>
          <a:noFill/>
        </p:spPr>
        <p:txBody>
          <a:bodyPr wrap="none" rtlCol="0" anchor="t"/>
          <a:lstStyle/>
          <a:p>
            <a:pPr marL="0" indent="0" algn="l">
              <a:lnSpc>
                <a:spcPts val="2735"/>
              </a:lnSpc>
              <a:buNone/>
            </a:pPr>
            <a:r>
              <a:rPr lang="en-US" sz="2185" dirty="0">
                <a:solidFill>
                  <a:srgbClr val="272D45"/>
                </a:solidFill>
                <a:latin typeface="Kanit" pitchFamily="34" charset="0"/>
                <a:ea typeface="Kanit" pitchFamily="34" charset="-122"/>
                <a:cs typeface="Kanit" pitchFamily="34" charset="-120"/>
              </a:rPr>
              <a:t>Cashless Payment</a:t>
            </a:r>
            <a:endParaRPr lang="en-US" sz="2185" dirty="0"/>
          </a:p>
        </p:txBody>
      </p:sp>
      <p:sp>
        <p:nvSpPr>
          <p:cNvPr id="7" name="Text 4"/>
          <p:cNvSpPr/>
          <p:nvPr/>
        </p:nvSpPr>
        <p:spPr>
          <a:xfrm>
            <a:off x="2037993" y="5071705"/>
            <a:ext cx="5110520" cy="1066205"/>
          </a:xfrm>
          <a:prstGeom prst="rect">
            <a:avLst/>
          </a:prstGeom>
          <a:noFill/>
        </p:spPr>
        <p:txBody>
          <a:bodyPr wrap="square"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Providing customers with convenient and efficient payment options, reducing the need for cash transactions.</a:t>
            </a:r>
            <a:endParaRPr lang="en-US" sz="1750" dirty="0"/>
          </a:p>
        </p:txBody>
      </p:sp>
      <p:pic>
        <p:nvPicPr>
          <p:cNvPr id="8" name="Image 1" descr="preencoded.png"/>
          <p:cNvPicPr>
            <a:picLocks noChangeAspect="1"/>
          </p:cNvPicPr>
          <p:nvPr/>
        </p:nvPicPr>
        <p:blipFill>
          <a:blip r:embed="rId2"/>
          <a:stretch>
            <a:fillRect/>
          </a:stretch>
        </p:blipFill>
        <p:spPr>
          <a:xfrm>
            <a:off x="7481768" y="3924776"/>
            <a:ext cx="444341" cy="444341"/>
          </a:xfrm>
          <a:prstGeom prst="rect">
            <a:avLst/>
          </a:prstGeom>
        </p:spPr>
      </p:pic>
      <p:sp>
        <p:nvSpPr>
          <p:cNvPr id="9" name="Text 5"/>
          <p:cNvSpPr/>
          <p:nvPr/>
        </p:nvSpPr>
        <p:spPr>
          <a:xfrm>
            <a:off x="7481768" y="4591288"/>
            <a:ext cx="2777490" cy="347186"/>
          </a:xfrm>
          <a:prstGeom prst="rect">
            <a:avLst/>
          </a:prstGeom>
          <a:noFill/>
        </p:spPr>
        <p:txBody>
          <a:bodyPr wrap="none" rtlCol="0" anchor="t"/>
          <a:lstStyle/>
          <a:p>
            <a:pPr marL="0" indent="0" algn="l">
              <a:lnSpc>
                <a:spcPts val="2735"/>
              </a:lnSpc>
              <a:buNone/>
            </a:pPr>
            <a:r>
              <a:rPr lang="en-US" sz="2185" dirty="0">
                <a:solidFill>
                  <a:srgbClr val="272D45"/>
                </a:solidFill>
                <a:latin typeface="Kanit" pitchFamily="34" charset="0"/>
                <a:ea typeface="Kanit" pitchFamily="34" charset="-122"/>
                <a:cs typeface="Kanit" pitchFamily="34" charset="-120"/>
              </a:rPr>
              <a:t>Mobile Banking</a:t>
            </a:r>
            <a:endParaRPr lang="en-US" sz="2185" dirty="0"/>
          </a:p>
        </p:txBody>
      </p:sp>
      <p:sp>
        <p:nvSpPr>
          <p:cNvPr id="10" name="Text 6"/>
          <p:cNvSpPr/>
          <p:nvPr/>
        </p:nvSpPr>
        <p:spPr>
          <a:xfrm>
            <a:off x="7481768" y="5071705"/>
            <a:ext cx="5110639" cy="710803"/>
          </a:xfrm>
          <a:prstGeom prst="rect">
            <a:avLst/>
          </a:prstGeom>
          <a:noFill/>
        </p:spPr>
        <p:txBody>
          <a:bodyPr wrap="square"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Implementing an efficient payment method for customers, such as mobile banking.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6114</Words>
  <Application>WPS Presentation</Application>
  <PresentationFormat>On-screen Show (16:9)</PresentationFormat>
  <Paragraphs>184</Paragraphs>
  <Slides>11</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Kanit</vt:lpstr>
      <vt:lpstr>Liberation Mono</vt:lpstr>
      <vt:lpstr>Kanit</vt:lpstr>
      <vt:lpstr>Kanit</vt:lpstr>
      <vt:lpstr>Martel Sans</vt:lpstr>
      <vt:lpstr>Martel Sans</vt:lpstr>
      <vt:lpstr>Martel Sans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std</cp:lastModifiedBy>
  <cp:revision>7</cp:revision>
  <dcterms:created xsi:type="dcterms:W3CDTF">2024-03-07T19:12:00Z</dcterms:created>
  <dcterms:modified xsi:type="dcterms:W3CDTF">2024-03-07T19:51:39Z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58DB5DCB2DB441E7833EC6AA1A949F0D_13</vt:lpwstr>
  </property>
  <property fmtid="{D5CDD505-2E9C-101B-9397-08002B2CF9AE}" pid="3" name="KSOProductBuildVer">
    <vt:lpwstr>1033-12.2.0.13489</vt:lpwstr>
  </property>
</Properties>
</file>