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
  </p:notesMasterIdLst>
  <p:handoutMasterIdLst>
    <p:handoutMasterId r:id="rId3"/>
  </p:handout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pos="384" userDrawn="1">
          <p15:clr>
            <a:srgbClr val="A4A3A4"/>
          </p15:clr>
        </p15:guide>
        <p15:guide id="5" orient="horz" pos="504" userDrawn="1">
          <p15:clr>
            <a:srgbClr val="A4A3A4"/>
          </p15:clr>
        </p15:guide>
        <p15:guide id="6" orient="horz" pos="720" userDrawn="1">
          <p15:clr>
            <a:srgbClr val="A4A3A4"/>
          </p15:clr>
        </p15:guide>
        <p15:guide id="7" orient="horz" pos="374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4348"/>
    <a:srgbClr val="303C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57" autoAdjust="0"/>
    <p:restoredTop sz="85693" autoAdjust="0"/>
  </p:normalViewPr>
  <p:slideViewPr>
    <p:cSldViewPr snapToGrid="0" showGuides="1">
      <p:cViewPr varScale="1">
        <p:scale>
          <a:sx n="86" d="100"/>
          <a:sy n="86" d="100"/>
        </p:scale>
        <p:origin x="173" y="53"/>
      </p:cViewPr>
      <p:guideLst>
        <p:guide orient="horz" pos="2160"/>
        <p:guide pos="3840"/>
        <p:guide pos="7296"/>
        <p:guide pos="384"/>
        <p:guide orient="horz" pos="504"/>
        <p:guide orient="horz" pos="720"/>
        <p:guide orient="horz" pos="3744"/>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91" d="100"/>
          <a:sy n="91" d="100"/>
        </p:scale>
        <p:origin x="3000" y="66"/>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8" Type="http://schemas.openxmlformats.org/officeDocument/2006/relationships/slide" Target="slides/slide1.xml"/><Relationship Id="rId9"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7E019C2-4641-3F54-2B4E-36B7DD7F04F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53C6C3F-766A-6434-0436-0B48E51B6DC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B75674D-1C72-5443-BB59-383990E50BC1}" type="datetimeFigureOut">
              <a:rPr lang="en-US" smtClean="0"/>
              <a:t>4/8/2024</a:t>
            </a:fld>
            <a:endParaRPr lang="en-US"/>
          </a:p>
        </p:txBody>
      </p:sp>
      <p:sp>
        <p:nvSpPr>
          <p:cNvPr id="4" name="Footer Placeholder 3">
            <a:extLst>
              <a:ext uri="{FF2B5EF4-FFF2-40B4-BE49-F238E27FC236}">
                <a16:creationId xmlns:a16="http://schemas.microsoft.com/office/drawing/2014/main" id="{C0327133-A225-E64E-1BC2-73556F69C1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6EDF3AB-691E-D6A1-8E55-26829B793AB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9E7FB0-0A84-CE43-BA59-F16DFB5C2F2D}" type="slidenum">
              <a:rPr lang="en-US" smtClean="0"/>
              <a:t>‹#›</a:t>
            </a:fld>
            <a:endParaRPr lang="en-US"/>
          </a:p>
        </p:txBody>
      </p:sp>
    </p:spTree>
    <p:extLst>
      <p:ext uri="{BB962C8B-B14F-4D97-AF65-F5344CB8AC3E}">
        <p14:creationId xmlns:p14="http://schemas.microsoft.com/office/powerpoint/2010/main" val="287775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2B4FAE-0A65-4E77-8759-69D676CBEA77}" type="datetimeFigureOut">
              <a:rPr lang="en-ID" smtClean="0"/>
              <a:t>08/04/2024</a:t>
            </a:fld>
            <a:endParaRPr lang="en-ID"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227324-3899-4D4D-AD61-B3F74C3D6C20}" type="slidenum">
              <a:rPr lang="en-ID" smtClean="0"/>
              <a:t>‹#›</a:t>
            </a:fld>
            <a:endParaRPr lang="en-ID" dirty="0"/>
          </a:p>
        </p:txBody>
      </p:sp>
    </p:spTree>
    <p:extLst>
      <p:ext uri="{BB962C8B-B14F-4D97-AF65-F5344CB8AC3E}">
        <p14:creationId xmlns:p14="http://schemas.microsoft.com/office/powerpoint/2010/main" val="964665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matrix illustrates how well one column predicts another. It uses a Predictive Power Index (PPI) that can detect both linear and more complex relationships, expressed on a range from 0 (indicating failure to predict) to 100 (indicating perfect prediction).</a:t>
            </a:r>
          </a:p>
          <a:p>
            <a:r>
              <a:t>The strength indices work both ways. For example, the Product column can fully predict Topics classification for Product with a score of 100, but the Topics classification for Product column has less ability to predict Product with a reversed score of 89.</a:t>
            </a:r>
          </a:p>
          <a:p>
            <a:r>
              <a:t>The darker the square, the more meaningful the prediction. Darker squares thus tend to produce more meaningful charts. Moreover, the legend indicates both positive and negative correlations, whereas (dodgerblue-colored) shaded squares represent undetermined correlations due to unordered categories. Undetermined correlations usually occur if one of the columns has categories that have no logical order, such as, for example, Country, Gender, Eye color, and so on.</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 word cloud is a visual representation of text data where the size of each word indicates its frequency or importance. Significant words or phrases often appear larger and bolder. It provides quick way to perceive the most important words from comments and free text.</a:t>
            </a:r>
          </a:p>
          <a:p>
            <a:r>
              <a:t>For example, here for the question Product the most frequent word or phrases are Tablet, Keyboard, and Monitor</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bar chart shows the ten highest values of  Price Each which have been aggregated by Product by taking the average of of  Price Each for each group. For each Product. The bars are arranged from the highest to the lowest Price Each.</a:t>
            </a:r>
          </a:p>
          <a:p>
            <a:r>
              <a:t>For example, Printer has the highest value with 134.2.</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bar chart shows the eight highest values of  Price Each which have been aggregated by Topics classification for Product by taking the average of of  Price Each for each group. For each Topics classification for Product. The bars are arranged from the highest to the lowest Price Each.</a:t>
            </a:r>
          </a:p>
          <a:p>
            <a:r>
              <a:t>For example, Office Equipment has the highest value with 134.2.</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bar chart shows the ten highest values of  Price Each which have been aggregated by  Quantity Ordered by taking the average of of  Price Each for each group. For each  Quantity Ordered. The bars are arranged from the highest to the lowest Price Each.</a:t>
            </a:r>
          </a:p>
          <a:p>
            <a:r>
              <a:t>For example, 5 has the highest value with 139.0.</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slide">
    <p:spTree>
      <p:nvGrpSpPr>
        <p:cNvPr id="1" name=""/>
        <p:cNvGrpSpPr/>
        <p:nvPr/>
      </p:nvGrpSpPr>
      <p:grpSpPr>
        <a:xfrm>
          <a:off x="0" y="0"/>
          <a:ext cx="0" cy="0"/>
          <a:chOff x="0" y="0"/>
          <a:chExt cx="0" cy="0"/>
        </a:xfrm>
      </p:grpSpPr>
      <p:pic>
        <p:nvPicPr>
          <p:cNvPr id="9" name="Background picture">
            <a:extLst>
              <a:ext uri="{FF2B5EF4-FFF2-40B4-BE49-F238E27FC236}">
                <a16:creationId xmlns:a16="http://schemas.microsoft.com/office/drawing/2014/main" id="{CDFC92EF-2EC1-6B18-BA87-1EBBBAD7874B}"/>
              </a:ext>
            </a:extLst>
          </p:cNvPr>
          <p:cNvPicPr>
            <a:picLocks noChangeAspect="1"/>
          </p:cNvPicPr>
          <p:nvPr userDrawn="1"/>
        </p:nvPicPr>
        <p:blipFill>
          <a:blip r:embed="rId2">
            <a:duotone>
              <a:schemeClr val="accent1">
                <a:shade val="45000"/>
                <a:satMod val="135000"/>
              </a:schemeClr>
              <a:prstClr val="white"/>
            </a:duotone>
          </a:blip>
          <a:stretch>
            <a:fillRect/>
          </a:stretch>
        </p:blipFill>
        <p:spPr>
          <a:xfrm flipH="1">
            <a:off x="0" y="976679"/>
            <a:ext cx="11762641" cy="5881321"/>
          </a:xfrm>
          <a:prstGeom prst="rect">
            <a:avLst/>
          </a:prstGeom>
        </p:spPr>
      </p:pic>
      <p:sp>
        <p:nvSpPr>
          <p:cNvPr id="2" name="Title">
            <a:extLst>
              <a:ext uri="{FF2B5EF4-FFF2-40B4-BE49-F238E27FC236}">
                <a16:creationId xmlns:a16="http://schemas.microsoft.com/office/drawing/2014/main" id="{9FFC4C1C-6BB6-F5C2-89AB-E1A751450B81}"/>
              </a:ext>
            </a:extLst>
          </p:cNvPr>
          <p:cNvSpPr>
            <a:spLocks noGrp="1"/>
          </p:cNvSpPr>
          <p:nvPr>
            <p:ph type="title" hasCustomPrompt="1"/>
          </p:nvPr>
        </p:nvSpPr>
        <p:spPr>
          <a:xfrm>
            <a:off x="2663301" y="2103437"/>
            <a:ext cx="6871315" cy="1325563"/>
          </a:xfrm>
        </p:spPr>
        <p:txBody>
          <a:bodyPr>
            <a:noAutofit/>
          </a:bodyPr>
          <a:lstStyle>
            <a:lvl1pPr algn="ctr">
              <a:defRPr sz="4000" b="1">
                <a:solidFill>
                  <a:srgbClr val="3E4348"/>
                </a:solidFill>
                <a:latin typeface="Roboto" pitchFamily="2" charset="0"/>
                <a:ea typeface="Roboto" pitchFamily="2" charset="0"/>
                <a:cs typeface="Calibri" panose="020F0502020204030204" pitchFamily="34" charset="0"/>
              </a:defRPr>
            </a:lvl1pPr>
          </a:lstStyle>
          <a:p>
            <a:r>
              <a:rPr lang="en-GB" dirty="0"/>
              <a:t>Add project title</a:t>
            </a:r>
            <a:endParaRPr lang="en-US" dirty="0"/>
          </a:p>
        </p:txBody>
      </p:sp>
      <p:sp>
        <p:nvSpPr>
          <p:cNvPr id="5" name="Slide number">
            <a:extLst>
              <a:ext uri="{FF2B5EF4-FFF2-40B4-BE49-F238E27FC236}">
                <a16:creationId xmlns:a16="http://schemas.microsoft.com/office/drawing/2014/main" id="{953FD472-DF2C-3CC8-07FA-B24E7E039AD6}"/>
              </a:ext>
            </a:extLst>
          </p:cNvPr>
          <p:cNvSpPr>
            <a:spLocks noGrp="1"/>
          </p:cNvSpPr>
          <p:nvPr>
            <p:ph type="sldNum" sz="quarter" idx="12"/>
          </p:nvPr>
        </p:nvSpPr>
        <p:spPr/>
        <p:txBody>
          <a:bodyPr/>
          <a:lstStyle/>
          <a:p>
            <a:fld id="{0A931B7D-E39A-7743-BFBF-92692911CED3}" type="slidenum">
              <a:rPr lang="en-US" smtClean="0"/>
              <a:t>‹#›</a:t>
            </a:fld>
            <a:endParaRPr lang="en-US"/>
          </a:p>
        </p:txBody>
      </p:sp>
      <p:sp>
        <p:nvSpPr>
          <p:cNvPr id="7" name="Date">
            <a:extLst>
              <a:ext uri="{FF2B5EF4-FFF2-40B4-BE49-F238E27FC236}">
                <a16:creationId xmlns:a16="http://schemas.microsoft.com/office/drawing/2014/main" id="{E8D28A3F-DC9E-D77A-3447-0BA30E1FE3B5}"/>
              </a:ext>
            </a:extLst>
          </p:cNvPr>
          <p:cNvSpPr>
            <a:spLocks noGrp="1"/>
          </p:cNvSpPr>
          <p:nvPr>
            <p:ph type="body" sz="quarter" idx="13" hasCustomPrompt="1"/>
          </p:nvPr>
        </p:nvSpPr>
        <p:spPr>
          <a:xfrm>
            <a:off x="6510221" y="4792188"/>
            <a:ext cx="3024395" cy="498751"/>
          </a:xfrm>
          <a:prstGeom prst="rect">
            <a:avLst/>
          </a:prstGeom>
        </p:spPr>
        <p:txBody>
          <a:bodyPr anchor="ctr"/>
          <a:lstStyle>
            <a:lvl1pPr marL="0" indent="0" algn="r">
              <a:buNone/>
              <a:defRPr sz="2000">
                <a:latin typeface="Roboto Lt" pitchFamily="2" charset="0"/>
                <a:ea typeface="Roboto Lt" pitchFamily="2" charset="0"/>
              </a:defRPr>
            </a:lvl1pPr>
          </a:lstStyle>
          <a:p>
            <a:pPr lvl="0"/>
            <a:r>
              <a:rPr lang="es-ES" dirty="0"/>
              <a:t>Olaf Anderson</a:t>
            </a:r>
            <a:endParaRPr lang="en-GB" dirty="0"/>
          </a:p>
        </p:txBody>
      </p:sp>
    </p:spTree>
    <p:extLst>
      <p:ext uri="{BB962C8B-B14F-4D97-AF65-F5344CB8AC3E}">
        <p14:creationId xmlns:p14="http://schemas.microsoft.com/office/powerpoint/2010/main" val="4728222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just_insights">
    <p:spTree>
      <p:nvGrpSpPr>
        <p:cNvPr id="1" name=""/>
        <p:cNvGrpSpPr/>
        <p:nvPr/>
      </p:nvGrpSpPr>
      <p:grpSpPr>
        <a:xfrm>
          <a:off x="0" y="0"/>
          <a:ext cx="0" cy="0"/>
          <a:chOff x="0" y="0"/>
          <a:chExt cx="0" cy="0"/>
        </a:xfrm>
      </p:grpSpPr>
      <p:sp>
        <p:nvSpPr>
          <p:cNvPr id="3" name="Slide number">
            <a:extLst>
              <a:ext uri="{FF2B5EF4-FFF2-40B4-BE49-F238E27FC236}">
                <a16:creationId xmlns:a16="http://schemas.microsoft.com/office/drawing/2014/main" id="{970686FD-01CE-A561-7E00-F152B100DC5E}"/>
              </a:ext>
            </a:extLst>
          </p:cNvPr>
          <p:cNvSpPr>
            <a:spLocks noGrp="1"/>
          </p:cNvSpPr>
          <p:nvPr>
            <p:ph type="sldNum" sz="quarter" idx="12"/>
          </p:nvPr>
        </p:nvSpPr>
        <p:spPr/>
        <p:txBody>
          <a:bodyPr/>
          <a:lstStyle/>
          <a:p>
            <a:fld id="{0A931B7D-E39A-7743-BFBF-92692911CED3}" type="slidenum">
              <a:rPr lang="en-US" smtClean="0"/>
              <a:t>‹#›</a:t>
            </a:fld>
            <a:endParaRPr lang="en-US"/>
          </a:p>
        </p:txBody>
      </p:sp>
      <p:pic>
        <p:nvPicPr>
          <p:cNvPr id="4" name="Slide number arrow">
            <a:extLst>
              <a:ext uri="{FF2B5EF4-FFF2-40B4-BE49-F238E27FC236}">
                <a16:creationId xmlns:a16="http://schemas.microsoft.com/office/drawing/2014/main" id="{BA5139E9-6601-0EBD-E05B-66A87F19F964}"/>
              </a:ext>
            </a:extLst>
          </p:cNvPr>
          <p:cNvPicPr>
            <a:picLocks noChangeAspect="1"/>
          </p:cNvPicPr>
          <p:nvPr userDrawn="1"/>
        </p:nvPicPr>
        <p:blipFill>
          <a:blip r:embed="rId2">
            <a:grayscl/>
          </a:blip>
          <a:stretch>
            <a:fillRect/>
          </a:stretch>
        </p:blipFill>
        <p:spPr>
          <a:xfrm rot="10800000">
            <a:off x="328248" y="6551856"/>
            <a:ext cx="202222" cy="261204"/>
          </a:xfrm>
          <a:prstGeom prst="rect">
            <a:avLst/>
          </a:prstGeom>
        </p:spPr>
      </p:pic>
      <p:sp>
        <p:nvSpPr>
          <p:cNvPr id="6" name="Insight">
            <a:extLst>
              <a:ext uri="{FF2B5EF4-FFF2-40B4-BE49-F238E27FC236}">
                <a16:creationId xmlns:a16="http://schemas.microsoft.com/office/drawing/2014/main" id="{3FE2B5D1-174B-C02D-0B03-A1681BBC981D}"/>
              </a:ext>
            </a:extLst>
          </p:cNvPr>
          <p:cNvSpPr>
            <a:spLocks noGrp="1"/>
          </p:cNvSpPr>
          <p:nvPr>
            <p:ph type="body" sz="quarter" idx="26" hasCustomPrompt="1"/>
          </p:nvPr>
        </p:nvSpPr>
        <p:spPr>
          <a:xfrm>
            <a:off x="1019176" y="453702"/>
            <a:ext cx="10569849" cy="5813748"/>
          </a:xfrm>
          <a:prstGeom prst="rect">
            <a:avLst/>
          </a:prstGeom>
        </p:spPr>
        <p:txBody>
          <a:bodyPr anchor="t"/>
          <a:lstStyle>
            <a:lvl1pPr marL="180000" indent="-180000">
              <a:lnSpc>
                <a:spcPct val="120000"/>
              </a:lnSpc>
              <a:buClr>
                <a:schemeClr val="accent1">
                  <a:lumMod val="60000"/>
                  <a:lumOff val="40000"/>
                </a:schemeClr>
              </a:buClr>
              <a:buSzPct val="100000"/>
              <a:buFont typeface="Wingdings" panose="05000000000000000000" pitchFamily="2" charset="2"/>
              <a:buChar char="§"/>
              <a:defRPr sz="1400">
                <a:latin typeface="Roboto Light" panose="02000000000000000000" pitchFamily="2" charset="0"/>
                <a:ea typeface="Roboto Light" panose="02000000000000000000" pitchFamily="2" charset="0"/>
                <a:cs typeface="Roboto Light" panose="02000000000000000000" pitchFamily="2" charset="0"/>
              </a:defRPr>
            </a:lvl1pPr>
          </a:lstStyle>
          <a:p>
            <a:pPr lvl="0"/>
            <a:r>
              <a:rPr lang="en-US" dirty="0"/>
              <a:t>The following eight categories of Role were evaluated with regards to their trends over time across the date column registration date: Business Professional, Data Analyst, Journalist, None of your Business, Researcher, Rest (3 categories), Student, and Teacher </a:t>
            </a:r>
          </a:p>
          <a:p>
            <a:pPr lvl="0"/>
            <a:r>
              <a:rPr lang="en-US" dirty="0"/>
              <a:t>We didn't find any significant trends with regards to these categories.</a:t>
            </a:r>
          </a:p>
        </p:txBody>
      </p:sp>
      <p:cxnSp>
        <p:nvCxnSpPr>
          <p:cNvPr id="10" name="Title_border">
            <a:extLst>
              <a:ext uri="{FF2B5EF4-FFF2-40B4-BE49-F238E27FC236}">
                <a16:creationId xmlns:a16="http://schemas.microsoft.com/office/drawing/2014/main" id="{29985634-3C7A-59C0-CE97-860AAD6374E6}"/>
              </a:ext>
            </a:extLst>
          </p:cNvPr>
          <p:cNvCxnSpPr>
            <a:cxnSpLocks/>
          </p:cNvCxnSpPr>
          <p:nvPr userDrawn="1"/>
        </p:nvCxnSpPr>
        <p:spPr>
          <a:xfrm>
            <a:off x="734159" y="391353"/>
            <a:ext cx="0" cy="5984247"/>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5067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slide">
    <p:spTree>
      <p:nvGrpSpPr>
        <p:cNvPr id="1" name=""/>
        <p:cNvGrpSpPr/>
        <p:nvPr/>
      </p:nvGrpSpPr>
      <p:grpSpPr>
        <a:xfrm>
          <a:off x="0" y="0"/>
          <a:ext cx="0" cy="0"/>
          <a:chOff x="0" y="0"/>
          <a:chExt cx="0" cy="0"/>
        </a:xfrm>
      </p:grpSpPr>
      <p:sp>
        <p:nvSpPr>
          <p:cNvPr id="3" name="Slide number">
            <a:extLst>
              <a:ext uri="{FF2B5EF4-FFF2-40B4-BE49-F238E27FC236}">
                <a16:creationId xmlns:a16="http://schemas.microsoft.com/office/drawing/2014/main" id="{970686FD-01CE-A561-7E00-F152B100DC5E}"/>
              </a:ext>
            </a:extLst>
          </p:cNvPr>
          <p:cNvSpPr>
            <a:spLocks noGrp="1"/>
          </p:cNvSpPr>
          <p:nvPr>
            <p:ph type="sldNum" sz="quarter" idx="12"/>
          </p:nvPr>
        </p:nvSpPr>
        <p:spPr/>
        <p:txBody>
          <a:bodyPr/>
          <a:lstStyle/>
          <a:p>
            <a:fld id="{0A931B7D-E39A-7743-BFBF-92692911CED3}" type="slidenum">
              <a:rPr lang="en-US" smtClean="0"/>
              <a:t>‹#›</a:t>
            </a:fld>
            <a:endParaRPr lang="en-US"/>
          </a:p>
        </p:txBody>
      </p:sp>
      <p:pic>
        <p:nvPicPr>
          <p:cNvPr id="4" name="Slide number arrow">
            <a:extLst>
              <a:ext uri="{FF2B5EF4-FFF2-40B4-BE49-F238E27FC236}">
                <a16:creationId xmlns:a16="http://schemas.microsoft.com/office/drawing/2014/main" id="{BA5139E9-6601-0EBD-E05B-66A87F19F964}"/>
              </a:ext>
            </a:extLst>
          </p:cNvPr>
          <p:cNvPicPr>
            <a:picLocks noChangeAspect="1"/>
          </p:cNvPicPr>
          <p:nvPr userDrawn="1"/>
        </p:nvPicPr>
        <p:blipFill>
          <a:blip r:embed="rId2">
            <a:grayscl/>
          </a:blip>
          <a:stretch>
            <a:fillRect/>
          </a:stretch>
        </p:blipFill>
        <p:spPr>
          <a:xfrm rot="10800000">
            <a:off x="328248" y="6551856"/>
            <a:ext cx="202222" cy="261204"/>
          </a:xfrm>
          <a:prstGeom prst="rect">
            <a:avLst/>
          </a:prstGeom>
        </p:spPr>
      </p:pic>
      <p:cxnSp>
        <p:nvCxnSpPr>
          <p:cNvPr id="5" name="Title_border">
            <a:extLst>
              <a:ext uri="{FF2B5EF4-FFF2-40B4-BE49-F238E27FC236}">
                <a16:creationId xmlns:a16="http://schemas.microsoft.com/office/drawing/2014/main" id="{22AF8ACF-8F31-A7F6-705B-3B4B4D91DAEF}"/>
              </a:ext>
            </a:extLst>
          </p:cNvPr>
          <p:cNvCxnSpPr>
            <a:cxnSpLocks/>
          </p:cNvCxnSpPr>
          <p:nvPr userDrawn="1"/>
        </p:nvCxnSpPr>
        <p:spPr>
          <a:xfrm>
            <a:off x="734159" y="391353"/>
            <a:ext cx="0" cy="353812"/>
          </a:xfrm>
          <a:prstGeom prst="line">
            <a:avLst/>
          </a:prstGeom>
          <a:ln w="825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Insight">
            <a:extLst>
              <a:ext uri="{FF2B5EF4-FFF2-40B4-BE49-F238E27FC236}">
                <a16:creationId xmlns:a16="http://schemas.microsoft.com/office/drawing/2014/main" id="{4CBBEE1F-42B9-B0ED-7BD6-D1F952A73049}"/>
              </a:ext>
            </a:extLst>
          </p:cNvPr>
          <p:cNvSpPr>
            <a:spLocks noGrp="1"/>
          </p:cNvSpPr>
          <p:nvPr>
            <p:ph type="body" sz="quarter" idx="26" hasCustomPrompt="1"/>
          </p:nvPr>
        </p:nvSpPr>
        <p:spPr>
          <a:xfrm>
            <a:off x="616226" y="1110361"/>
            <a:ext cx="10972799" cy="5157089"/>
          </a:xfrm>
          <a:prstGeom prst="rect">
            <a:avLst/>
          </a:prstGeom>
        </p:spPr>
        <p:txBody>
          <a:bodyPr anchor="t"/>
          <a:lstStyle>
            <a:lvl1pPr marL="180000" indent="-180000">
              <a:lnSpc>
                <a:spcPct val="120000"/>
              </a:lnSpc>
              <a:buClr>
                <a:schemeClr val="accent1">
                  <a:lumMod val="60000"/>
                  <a:lumOff val="40000"/>
                </a:schemeClr>
              </a:buClr>
              <a:buSzPct val="100000"/>
              <a:buFont typeface="Wingdings" panose="05000000000000000000" pitchFamily="2" charset="2"/>
              <a:buChar char="§"/>
              <a:defRPr sz="1400">
                <a:latin typeface="Roboto Light" panose="02000000000000000000" pitchFamily="2" charset="0"/>
                <a:ea typeface="Roboto Light" panose="02000000000000000000" pitchFamily="2" charset="0"/>
                <a:cs typeface="Roboto Light" panose="02000000000000000000" pitchFamily="2" charset="0"/>
              </a:defRPr>
            </a:lvl1pPr>
          </a:lstStyle>
          <a:p>
            <a:pPr lvl="0"/>
            <a:r>
              <a:rPr lang="en-US" dirty="0"/>
              <a:t>The following eight categories of Role were evaluated with regards to their trends over time across the date column registration date: Business Professional, Data Analyst, Journalist, None of your Business, Researcher, Rest (3 categories), Student, and Teacher </a:t>
            </a:r>
          </a:p>
          <a:p>
            <a:pPr lvl="0"/>
            <a:r>
              <a:rPr lang="en-US" dirty="0"/>
              <a:t>We didn't find any significant trends with regards to these categories.</a:t>
            </a:r>
          </a:p>
        </p:txBody>
      </p:sp>
      <p:sp>
        <p:nvSpPr>
          <p:cNvPr id="7" name="Title">
            <a:extLst>
              <a:ext uri="{FF2B5EF4-FFF2-40B4-BE49-F238E27FC236}">
                <a16:creationId xmlns:a16="http://schemas.microsoft.com/office/drawing/2014/main" id="{9F70552E-4DFD-26B4-641E-1D24D07CB479}"/>
              </a:ext>
            </a:extLst>
          </p:cNvPr>
          <p:cNvSpPr>
            <a:spLocks noGrp="1"/>
          </p:cNvSpPr>
          <p:nvPr>
            <p:ph type="body" sz="quarter" idx="23" hasCustomPrompt="1"/>
          </p:nvPr>
        </p:nvSpPr>
        <p:spPr>
          <a:xfrm>
            <a:off x="786435" y="94938"/>
            <a:ext cx="7522011" cy="668649"/>
          </a:xfrm>
          <a:prstGeom prst="rect">
            <a:avLst/>
          </a:prstGeom>
        </p:spPr>
        <p:txBody>
          <a:bodyPr anchor="b"/>
          <a:lstStyle>
            <a:lvl1pPr marL="0" indent="0">
              <a:buNone/>
              <a:defRPr sz="2000" b="1" baseline="0">
                <a:latin typeface="Roboto" panose="02000000000000000000" pitchFamily="2" charset="0"/>
                <a:ea typeface="Roboto" panose="02000000000000000000" pitchFamily="2" charset="0"/>
                <a:cs typeface="Roboto" panose="02000000000000000000" pitchFamily="2" charset="0"/>
              </a:defRPr>
            </a:lvl1pPr>
            <a:lvl3pPr marL="914400" indent="0">
              <a:buNone/>
              <a:defRPr/>
            </a:lvl3pPr>
            <a:lvl4pPr marL="1371600" indent="0">
              <a:buNone/>
              <a:defRPr/>
            </a:lvl4pPr>
            <a:lvl5pPr marL="1828800" indent="0">
              <a:buNone/>
              <a:defRPr/>
            </a:lvl5pPr>
          </a:lstStyle>
          <a:p>
            <a:r>
              <a:t>Summary key insights</a:t>
            </a:r>
          </a:p>
        </p:txBody>
      </p:sp>
    </p:spTree>
    <p:extLst>
      <p:ext uri="{BB962C8B-B14F-4D97-AF65-F5344CB8AC3E}">
        <p14:creationId xmlns:p14="http://schemas.microsoft.com/office/powerpoint/2010/main" val="1336798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9" name="Thank You">
            <a:extLst>
              <a:ext uri="{FF2B5EF4-FFF2-40B4-BE49-F238E27FC236}">
                <a16:creationId xmlns:a16="http://schemas.microsoft.com/office/drawing/2014/main" id="{50FA4430-96DD-4FAF-92BE-365CB96C9661}"/>
              </a:ext>
            </a:extLst>
          </p:cNvPr>
          <p:cNvSpPr txBox="1"/>
          <p:nvPr userDrawn="1"/>
        </p:nvSpPr>
        <p:spPr>
          <a:xfrm>
            <a:off x="4173048" y="2708970"/>
            <a:ext cx="3767475" cy="830997"/>
          </a:xfrm>
          <a:prstGeom prst="rect">
            <a:avLst/>
          </a:prstGeom>
        </p:spPr>
        <p:txBody>
          <a:bodyPr vert="horz" wrap="square" lIns="0" tIns="0" rIns="0" bIns="0" rtlCol="0" anchor="ctr">
            <a:noAutofit/>
          </a:bodyPr>
          <a:lstStyle>
            <a:lvl1pPr>
              <a:lnSpc>
                <a:spcPct val="90000"/>
              </a:lnSpc>
              <a:spcBef>
                <a:spcPct val="0"/>
              </a:spcBef>
              <a:buNone/>
              <a:defRPr lang="en-ID" sz="4800">
                <a:solidFill>
                  <a:schemeClr val="bg1"/>
                </a:solidFill>
                <a:latin typeface="+mj-lt"/>
                <a:ea typeface="+mj-ea"/>
                <a:cs typeface="+mj-cs"/>
              </a:defRPr>
            </a:lvl1pPr>
          </a:lstStyle>
          <a:p>
            <a:r>
              <a:rPr lang="id-ID" sz="6000" dirty="0">
                <a:solidFill>
                  <a:schemeClr val="tx1">
                    <a:lumMod val="75000"/>
                    <a:lumOff val="25000"/>
                  </a:schemeClr>
                </a:solidFill>
                <a:latin typeface="Calibri" panose="020F0502020204030204" pitchFamily="34" charset="0"/>
                <a:ea typeface="Open Sans" panose="020B0606030504020204" pitchFamily="34" charset="0"/>
                <a:cs typeface="Calibri" panose="020F0502020204030204" pitchFamily="34" charset="0"/>
              </a:rPr>
              <a:t>Thank You</a:t>
            </a:r>
            <a:endParaRPr lang="en-ID" sz="6000" dirty="0">
              <a:solidFill>
                <a:schemeClr val="tx1">
                  <a:lumMod val="75000"/>
                  <a:lumOff val="25000"/>
                </a:schemeClr>
              </a:solidFill>
              <a:latin typeface="Calibri" panose="020F0502020204030204" pitchFamily="34" charset="0"/>
              <a:ea typeface="Open Sans" panose="020B0606030504020204" pitchFamily="34" charset="0"/>
              <a:cs typeface="Calibri" panose="020F0502020204030204" pitchFamily="34" charset="0"/>
            </a:endParaRPr>
          </a:p>
        </p:txBody>
      </p:sp>
      <p:pic>
        <p:nvPicPr>
          <p:cNvPr id="3" name="Background picture">
            <a:extLst>
              <a:ext uri="{FF2B5EF4-FFF2-40B4-BE49-F238E27FC236}">
                <a16:creationId xmlns:a16="http://schemas.microsoft.com/office/drawing/2014/main" id="{1D6CB497-58BF-97B9-FE35-6A8A45690F59}"/>
              </a:ext>
            </a:extLst>
          </p:cNvPr>
          <p:cNvPicPr>
            <a:picLocks noChangeAspect="1"/>
          </p:cNvPicPr>
          <p:nvPr userDrawn="1"/>
        </p:nvPicPr>
        <p:blipFill>
          <a:blip r:embed="rId2">
            <a:duotone>
              <a:schemeClr val="accent1">
                <a:shade val="45000"/>
                <a:satMod val="135000"/>
              </a:schemeClr>
              <a:prstClr val="white"/>
            </a:duotone>
          </a:blip>
          <a:stretch>
            <a:fillRect/>
          </a:stretch>
        </p:blipFill>
        <p:spPr>
          <a:xfrm flipH="1">
            <a:off x="0" y="976679"/>
            <a:ext cx="11762641" cy="5881321"/>
          </a:xfrm>
          <a:prstGeom prst="rect">
            <a:avLst/>
          </a:prstGeom>
        </p:spPr>
      </p:pic>
    </p:spTree>
    <p:extLst>
      <p:ext uri="{BB962C8B-B14F-4D97-AF65-F5344CB8AC3E}">
        <p14:creationId xmlns:p14="http://schemas.microsoft.com/office/powerpoint/2010/main" val="2254009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ft square chart">
    <p:spTree>
      <p:nvGrpSpPr>
        <p:cNvPr id="1" name=""/>
        <p:cNvGrpSpPr/>
        <p:nvPr/>
      </p:nvGrpSpPr>
      <p:grpSpPr>
        <a:xfrm>
          <a:off x="0" y="0"/>
          <a:ext cx="0" cy="0"/>
          <a:chOff x="0" y="0"/>
          <a:chExt cx="0" cy="0"/>
        </a:xfrm>
      </p:grpSpPr>
      <p:sp>
        <p:nvSpPr>
          <p:cNvPr id="7" name="Chart">
            <a:extLst>
              <a:ext uri="{FF2B5EF4-FFF2-40B4-BE49-F238E27FC236}">
                <a16:creationId xmlns:a16="http://schemas.microsoft.com/office/drawing/2014/main" id="{11563279-85F7-E30D-668F-07B822A09446}"/>
              </a:ext>
            </a:extLst>
          </p:cNvPr>
          <p:cNvSpPr>
            <a:spLocks noGrp="1" noChangeAspect="1"/>
          </p:cNvSpPr>
          <p:nvPr>
            <p:ph type="pic" sz="quarter" idx="15"/>
          </p:nvPr>
        </p:nvSpPr>
        <p:spPr>
          <a:xfrm>
            <a:off x="609596" y="1588368"/>
            <a:ext cx="4788000" cy="4788000"/>
          </a:xfrm>
          <a:prstGeom prst="rect">
            <a:avLst/>
          </a:prstGeom>
        </p:spPr>
        <p:txBody>
          <a:bodyPr anchor="ctr"/>
          <a:lstStyle>
            <a:lvl1pPr marL="0" indent="0">
              <a:buNone/>
              <a:defRPr/>
            </a:lvl1pPr>
          </a:lstStyle>
          <a:p>
            <a:endParaRPr lang="en-US" dirty="0"/>
          </a:p>
        </p:txBody>
      </p:sp>
      <p:sp>
        <p:nvSpPr>
          <p:cNvPr id="6" name="Slide number">
            <a:extLst>
              <a:ext uri="{FF2B5EF4-FFF2-40B4-BE49-F238E27FC236}">
                <a16:creationId xmlns:a16="http://schemas.microsoft.com/office/drawing/2014/main" id="{1E558434-CAE6-1D82-40FD-B480405BEA10}"/>
              </a:ext>
            </a:extLst>
          </p:cNvPr>
          <p:cNvSpPr>
            <a:spLocks noGrp="1"/>
          </p:cNvSpPr>
          <p:nvPr>
            <p:ph type="sldNum" sz="quarter" idx="17"/>
          </p:nvPr>
        </p:nvSpPr>
        <p:spPr/>
        <p:txBody>
          <a:bodyPr/>
          <a:lstStyle/>
          <a:p>
            <a:fld id="{0A931B7D-E39A-7743-BFBF-92692911CED3}" type="slidenum">
              <a:rPr lang="en-US" smtClean="0"/>
              <a:t>‹#›</a:t>
            </a:fld>
            <a:endParaRPr lang="en-US"/>
          </a:p>
        </p:txBody>
      </p:sp>
      <p:pic>
        <p:nvPicPr>
          <p:cNvPr id="8" name="Slide number arrow">
            <a:extLst>
              <a:ext uri="{FF2B5EF4-FFF2-40B4-BE49-F238E27FC236}">
                <a16:creationId xmlns:a16="http://schemas.microsoft.com/office/drawing/2014/main" id="{11C785B4-D9B3-75F0-5A7D-BC146D9822E6}"/>
              </a:ext>
            </a:extLst>
          </p:cNvPr>
          <p:cNvPicPr>
            <a:picLocks noChangeAspect="1"/>
          </p:cNvPicPr>
          <p:nvPr userDrawn="1"/>
        </p:nvPicPr>
        <p:blipFill>
          <a:blip r:embed="rId2">
            <a:grayscl/>
          </a:blip>
          <a:stretch>
            <a:fillRect/>
          </a:stretch>
        </p:blipFill>
        <p:spPr>
          <a:xfrm rot="10800000">
            <a:off x="328248" y="6551856"/>
            <a:ext cx="202222" cy="261204"/>
          </a:xfrm>
          <a:prstGeom prst="rect">
            <a:avLst/>
          </a:prstGeom>
        </p:spPr>
      </p:pic>
      <p:cxnSp>
        <p:nvCxnSpPr>
          <p:cNvPr id="2" name="Title_border">
            <a:extLst>
              <a:ext uri="{FF2B5EF4-FFF2-40B4-BE49-F238E27FC236}">
                <a16:creationId xmlns:a16="http://schemas.microsoft.com/office/drawing/2014/main" id="{D9D9C948-25FB-0955-4729-B4D1A9C75C8C}"/>
              </a:ext>
            </a:extLst>
          </p:cNvPr>
          <p:cNvCxnSpPr>
            <a:cxnSpLocks/>
          </p:cNvCxnSpPr>
          <p:nvPr userDrawn="1"/>
        </p:nvCxnSpPr>
        <p:spPr>
          <a:xfrm>
            <a:off x="734159" y="391353"/>
            <a:ext cx="0" cy="353812"/>
          </a:xfrm>
          <a:prstGeom prst="line">
            <a:avLst/>
          </a:prstGeom>
          <a:ln w="825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Title">
            <a:extLst>
              <a:ext uri="{FF2B5EF4-FFF2-40B4-BE49-F238E27FC236}">
                <a16:creationId xmlns:a16="http://schemas.microsoft.com/office/drawing/2014/main" id="{DEA15FC2-A507-96AA-57FA-B485552D9CB1}"/>
              </a:ext>
            </a:extLst>
          </p:cNvPr>
          <p:cNvSpPr>
            <a:spLocks noGrp="1"/>
          </p:cNvSpPr>
          <p:nvPr>
            <p:ph type="body" sz="quarter" idx="23" hasCustomPrompt="1"/>
          </p:nvPr>
        </p:nvSpPr>
        <p:spPr>
          <a:xfrm>
            <a:off x="786435" y="94938"/>
            <a:ext cx="10812463" cy="668649"/>
          </a:xfrm>
          <a:prstGeom prst="rect">
            <a:avLst/>
          </a:prstGeom>
        </p:spPr>
        <p:txBody>
          <a:bodyPr anchor="b"/>
          <a:lstStyle>
            <a:lvl1pPr marL="0" indent="0">
              <a:buNone/>
              <a:defRPr sz="2000" b="1" baseline="0">
                <a:latin typeface="Roboto" panose="02000000000000000000" pitchFamily="2" charset="0"/>
                <a:ea typeface="Roboto" panose="02000000000000000000" pitchFamily="2" charset="0"/>
                <a:cs typeface="Roboto" panose="02000000000000000000" pitchFamily="2" charset="0"/>
              </a:defRPr>
            </a:lvl1pPr>
            <a:lvl3pPr marL="914400" indent="0">
              <a:buNone/>
              <a:defRPr/>
            </a:lvl3pPr>
            <a:lvl4pPr marL="1371600" indent="0">
              <a:buNone/>
              <a:defRPr/>
            </a:lvl4pPr>
            <a:lvl5pPr marL="1828800" indent="0">
              <a:buNone/>
              <a:defRPr/>
            </a:lvl5pPr>
          </a:lstStyle>
          <a:p>
            <a:pPr lvl="0"/>
            <a:r>
              <a:rPr lang="en-US" dirty="0"/>
              <a:t>A good title is a good title</a:t>
            </a:r>
          </a:p>
        </p:txBody>
      </p:sp>
      <p:sp>
        <p:nvSpPr>
          <p:cNvPr id="12" name="Subtitle">
            <a:extLst>
              <a:ext uri="{FF2B5EF4-FFF2-40B4-BE49-F238E27FC236}">
                <a16:creationId xmlns:a16="http://schemas.microsoft.com/office/drawing/2014/main" id="{E430CFF7-A0A6-838F-41A2-5D9198E76FA9}"/>
              </a:ext>
            </a:extLst>
          </p:cNvPr>
          <p:cNvSpPr>
            <a:spLocks noGrp="1"/>
          </p:cNvSpPr>
          <p:nvPr>
            <p:ph type="body" sz="quarter" idx="24" hasCustomPrompt="1"/>
          </p:nvPr>
        </p:nvSpPr>
        <p:spPr>
          <a:xfrm>
            <a:off x="786435" y="801688"/>
            <a:ext cx="10812463"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The subtitle is one of the most informative texts there is on a Chart</a:t>
            </a:r>
          </a:p>
        </p:txBody>
      </p:sp>
      <p:sp>
        <p:nvSpPr>
          <p:cNvPr id="13" name="Subinfo">
            <a:extLst>
              <a:ext uri="{FF2B5EF4-FFF2-40B4-BE49-F238E27FC236}">
                <a16:creationId xmlns:a16="http://schemas.microsoft.com/office/drawing/2014/main" id="{BDE3E691-756E-F842-52DE-74E650DB4BAC}"/>
              </a:ext>
            </a:extLst>
          </p:cNvPr>
          <p:cNvSpPr>
            <a:spLocks noGrp="1"/>
          </p:cNvSpPr>
          <p:nvPr>
            <p:ph type="body" sz="quarter" idx="25" hasCustomPrompt="1"/>
          </p:nvPr>
        </p:nvSpPr>
        <p:spPr>
          <a:xfrm>
            <a:off x="786435" y="1053353"/>
            <a:ext cx="10812463"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Filtered by cherry blossoms and lots of sun</a:t>
            </a:r>
          </a:p>
        </p:txBody>
      </p:sp>
      <p:sp>
        <p:nvSpPr>
          <p:cNvPr id="14" name="Insight">
            <a:extLst>
              <a:ext uri="{FF2B5EF4-FFF2-40B4-BE49-F238E27FC236}">
                <a16:creationId xmlns:a16="http://schemas.microsoft.com/office/drawing/2014/main" id="{D763EA49-8275-068A-8DC1-231AB7664436}"/>
              </a:ext>
            </a:extLst>
          </p:cNvPr>
          <p:cNvSpPr>
            <a:spLocks noGrp="1"/>
          </p:cNvSpPr>
          <p:nvPr>
            <p:ph type="body" sz="quarter" idx="26" hasCustomPrompt="1"/>
          </p:nvPr>
        </p:nvSpPr>
        <p:spPr>
          <a:xfrm>
            <a:off x="5731152" y="1587500"/>
            <a:ext cx="5298798" cy="4788000"/>
          </a:xfrm>
          <a:prstGeom prst="rect">
            <a:avLst/>
          </a:prstGeom>
        </p:spPr>
        <p:txBody>
          <a:bodyPr anchor="ctr"/>
          <a:lstStyle>
            <a:lvl1pPr marL="180000" indent="-180000">
              <a:lnSpc>
                <a:spcPct val="120000"/>
              </a:lnSpc>
              <a:buClr>
                <a:schemeClr val="accent1">
                  <a:lumMod val="60000"/>
                  <a:lumOff val="40000"/>
                </a:schemeClr>
              </a:buClr>
              <a:buSzPct val="100000"/>
              <a:buFont typeface="Wingdings" panose="05000000000000000000" pitchFamily="2" charset="2"/>
              <a:buChar char="§"/>
              <a:defRPr sz="1400">
                <a:latin typeface="Roboto Light" panose="02000000000000000000" pitchFamily="2" charset="0"/>
                <a:ea typeface="Roboto Light" panose="02000000000000000000" pitchFamily="2" charset="0"/>
                <a:cs typeface="Roboto Light" panose="02000000000000000000" pitchFamily="2" charset="0"/>
              </a:defRPr>
            </a:lvl1pPr>
          </a:lstStyle>
          <a:p>
            <a:pPr lvl="0"/>
            <a:r>
              <a:rPr lang="en-US" dirty="0"/>
              <a:t>The following eight categories of Role were evaluated with regards to their trends over time across the date column registration date: Business Professional, Data Analyst, Journalist, None of your Business, Researcher, Rest (3 categories), Student, and Teacher </a:t>
            </a:r>
          </a:p>
          <a:p>
            <a:pPr lvl="0"/>
            <a:r>
              <a:rPr lang="en-US" dirty="0"/>
              <a:t>We didn't find any significant trends with regards to these categories.</a:t>
            </a:r>
          </a:p>
        </p:txBody>
      </p:sp>
    </p:spTree>
    <p:extLst>
      <p:ext uri="{BB962C8B-B14F-4D97-AF65-F5344CB8AC3E}">
        <p14:creationId xmlns:p14="http://schemas.microsoft.com/office/powerpoint/2010/main" val="407883003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ight square chart">
    <p:spTree>
      <p:nvGrpSpPr>
        <p:cNvPr id="1" name=""/>
        <p:cNvGrpSpPr/>
        <p:nvPr/>
      </p:nvGrpSpPr>
      <p:grpSpPr>
        <a:xfrm>
          <a:off x="0" y="0"/>
          <a:ext cx="0" cy="0"/>
          <a:chOff x="0" y="0"/>
          <a:chExt cx="0" cy="0"/>
        </a:xfrm>
      </p:grpSpPr>
      <p:sp>
        <p:nvSpPr>
          <p:cNvPr id="9" name="Chart">
            <a:extLst>
              <a:ext uri="{FF2B5EF4-FFF2-40B4-BE49-F238E27FC236}">
                <a16:creationId xmlns:a16="http://schemas.microsoft.com/office/drawing/2014/main" id="{C4CE3BB3-A56A-6C2D-45F0-3D1B9E7753A6}"/>
              </a:ext>
            </a:extLst>
          </p:cNvPr>
          <p:cNvSpPr>
            <a:spLocks noGrp="1" noChangeAspect="1"/>
          </p:cNvSpPr>
          <p:nvPr>
            <p:ph type="pic" sz="quarter" idx="15"/>
          </p:nvPr>
        </p:nvSpPr>
        <p:spPr>
          <a:xfrm>
            <a:off x="6794396" y="1587600"/>
            <a:ext cx="4788000" cy="4788000"/>
          </a:xfrm>
          <a:prstGeom prst="rect">
            <a:avLst/>
          </a:prstGeom>
        </p:spPr>
        <p:txBody>
          <a:bodyPr anchor="ctr"/>
          <a:lstStyle>
            <a:lvl1pPr marL="0" indent="0" algn="r">
              <a:buNone/>
              <a:defRPr/>
            </a:lvl1pPr>
          </a:lstStyle>
          <a:p>
            <a:endParaRPr lang="en-US" dirty="0"/>
          </a:p>
        </p:txBody>
      </p:sp>
      <p:sp>
        <p:nvSpPr>
          <p:cNvPr id="4" name="Slide number">
            <a:extLst>
              <a:ext uri="{FF2B5EF4-FFF2-40B4-BE49-F238E27FC236}">
                <a16:creationId xmlns:a16="http://schemas.microsoft.com/office/drawing/2014/main" id="{B92A7C3A-B200-3D1A-731B-C8C3F22A1CC8}"/>
              </a:ext>
            </a:extLst>
          </p:cNvPr>
          <p:cNvSpPr>
            <a:spLocks noGrp="1"/>
          </p:cNvSpPr>
          <p:nvPr>
            <p:ph type="sldNum" sz="quarter" idx="17"/>
          </p:nvPr>
        </p:nvSpPr>
        <p:spPr/>
        <p:txBody>
          <a:bodyPr/>
          <a:lstStyle/>
          <a:p>
            <a:fld id="{0A931B7D-E39A-7743-BFBF-92692911CED3}" type="slidenum">
              <a:rPr lang="en-US" smtClean="0"/>
              <a:t>‹#›</a:t>
            </a:fld>
            <a:endParaRPr lang="en-US"/>
          </a:p>
        </p:txBody>
      </p:sp>
      <p:pic>
        <p:nvPicPr>
          <p:cNvPr id="6" name="Slide number arrow">
            <a:extLst>
              <a:ext uri="{FF2B5EF4-FFF2-40B4-BE49-F238E27FC236}">
                <a16:creationId xmlns:a16="http://schemas.microsoft.com/office/drawing/2014/main" id="{BBC503F0-4452-B603-7334-D17E3940C2E4}"/>
              </a:ext>
            </a:extLst>
          </p:cNvPr>
          <p:cNvPicPr>
            <a:picLocks noChangeAspect="1"/>
          </p:cNvPicPr>
          <p:nvPr userDrawn="1"/>
        </p:nvPicPr>
        <p:blipFill>
          <a:blip r:embed="rId2">
            <a:grayscl/>
          </a:blip>
          <a:stretch>
            <a:fillRect/>
          </a:stretch>
        </p:blipFill>
        <p:spPr>
          <a:xfrm rot="10800000">
            <a:off x="328248" y="6551856"/>
            <a:ext cx="202222" cy="261204"/>
          </a:xfrm>
          <a:prstGeom prst="rect">
            <a:avLst/>
          </a:prstGeom>
        </p:spPr>
      </p:pic>
      <p:cxnSp>
        <p:nvCxnSpPr>
          <p:cNvPr id="3" name="Title_border">
            <a:extLst>
              <a:ext uri="{FF2B5EF4-FFF2-40B4-BE49-F238E27FC236}">
                <a16:creationId xmlns:a16="http://schemas.microsoft.com/office/drawing/2014/main" id="{12E81FC4-FCA9-5258-1073-A73D9F9844BF}"/>
              </a:ext>
            </a:extLst>
          </p:cNvPr>
          <p:cNvCxnSpPr>
            <a:cxnSpLocks/>
          </p:cNvCxnSpPr>
          <p:nvPr userDrawn="1"/>
        </p:nvCxnSpPr>
        <p:spPr>
          <a:xfrm>
            <a:off x="734159" y="391353"/>
            <a:ext cx="0" cy="353812"/>
          </a:xfrm>
          <a:prstGeom prst="line">
            <a:avLst/>
          </a:prstGeom>
          <a:ln w="825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Title">
            <a:extLst>
              <a:ext uri="{FF2B5EF4-FFF2-40B4-BE49-F238E27FC236}">
                <a16:creationId xmlns:a16="http://schemas.microsoft.com/office/drawing/2014/main" id="{D364C5A2-4F76-8589-7C0E-ADFAD4D81C74}"/>
              </a:ext>
            </a:extLst>
          </p:cNvPr>
          <p:cNvSpPr>
            <a:spLocks noGrp="1"/>
          </p:cNvSpPr>
          <p:nvPr>
            <p:ph type="body" sz="quarter" idx="23" hasCustomPrompt="1"/>
          </p:nvPr>
        </p:nvSpPr>
        <p:spPr>
          <a:xfrm>
            <a:off x="786435" y="94938"/>
            <a:ext cx="10812463" cy="668649"/>
          </a:xfrm>
          <a:prstGeom prst="rect">
            <a:avLst/>
          </a:prstGeom>
        </p:spPr>
        <p:txBody>
          <a:bodyPr anchor="b"/>
          <a:lstStyle>
            <a:lvl1pPr marL="0" indent="0">
              <a:buNone/>
              <a:defRPr sz="2000" b="1" baseline="0">
                <a:latin typeface="Roboto" panose="02000000000000000000" pitchFamily="2" charset="0"/>
                <a:ea typeface="Roboto" panose="02000000000000000000" pitchFamily="2" charset="0"/>
                <a:cs typeface="Roboto" panose="02000000000000000000" pitchFamily="2" charset="0"/>
              </a:defRPr>
            </a:lvl1pPr>
            <a:lvl3pPr marL="914400" indent="0">
              <a:buNone/>
              <a:defRPr/>
            </a:lvl3pPr>
            <a:lvl4pPr marL="1371600" indent="0">
              <a:buNone/>
              <a:defRPr/>
            </a:lvl4pPr>
            <a:lvl5pPr marL="1828800" indent="0">
              <a:buNone/>
              <a:defRPr/>
            </a:lvl5pPr>
          </a:lstStyle>
          <a:p>
            <a:pPr lvl="0"/>
            <a:r>
              <a:rPr lang="en-US" dirty="0"/>
              <a:t>A good title is a good title</a:t>
            </a:r>
          </a:p>
        </p:txBody>
      </p:sp>
      <p:sp>
        <p:nvSpPr>
          <p:cNvPr id="5" name="Subtitle">
            <a:extLst>
              <a:ext uri="{FF2B5EF4-FFF2-40B4-BE49-F238E27FC236}">
                <a16:creationId xmlns:a16="http://schemas.microsoft.com/office/drawing/2014/main" id="{C31F1208-8723-4104-5883-02206D39D42E}"/>
              </a:ext>
            </a:extLst>
          </p:cNvPr>
          <p:cNvSpPr>
            <a:spLocks noGrp="1"/>
          </p:cNvSpPr>
          <p:nvPr>
            <p:ph type="body" sz="quarter" idx="24" hasCustomPrompt="1"/>
          </p:nvPr>
        </p:nvSpPr>
        <p:spPr>
          <a:xfrm>
            <a:off x="786435" y="801688"/>
            <a:ext cx="10812463"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The subtitle is one of the most informative texts there is on a Chart</a:t>
            </a:r>
          </a:p>
        </p:txBody>
      </p:sp>
      <p:sp>
        <p:nvSpPr>
          <p:cNvPr id="8" name="Subinfo">
            <a:extLst>
              <a:ext uri="{FF2B5EF4-FFF2-40B4-BE49-F238E27FC236}">
                <a16:creationId xmlns:a16="http://schemas.microsoft.com/office/drawing/2014/main" id="{28F38160-0C40-A865-2592-FC72329875B4}"/>
              </a:ext>
            </a:extLst>
          </p:cNvPr>
          <p:cNvSpPr>
            <a:spLocks noGrp="1"/>
          </p:cNvSpPr>
          <p:nvPr>
            <p:ph type="body" sz="quarter" idx="25" hasCustomPrompt="1"/>
          </p:nvPr>
        </p:nvSpPr>
        <p:spPr>
          <a:xfrm>
            <a:off x="786435" y="1053353"/>
            <a:ext cx="10812463"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Filtered by cherry blossoms and lots of sun</a:t>
            </a:r>
          </a:p>
        </p:txBody>
      </p:sp>
      <p:sp>
        <p:nvSpPr>
          <p:cNvPr id="14" name="Insight">
            <a:extLst>
              <a:ext uri="{FF2B5EF4-FFF2-40B4-BE49-F238E27FC236}">
                <a16:creationId xmlns:a16="http://schemas.microsoft.com/office/drawing/2014/main" id="{0F9643D2-A6B9-B09A-BEB9-E16F0B3EB2A2}"/>
              </a:ext>
            </a:extLst>
          </p:cNvPr>
          <p:cNvSpPr>
            <a:spLocks noGrp="1"/>
          </p:cNvSpPr>
          <p:nvPr>
            <p:ph type="body" sz="quarter" idx="26" hasCustomPrompt="1"/>
          </p:nvPr>
        </p:nvSpPr>
        <p:spPr>
          <a:xfrm>
            <a:off x="616227" y="1587500"/>
            <a:ext cx="5298798" cy="4788000"/>
          </a:xfrm>
          <a:prstGeom prst="rect">
            <a:avLst/>
          </a:prstGeom>
        </p:spPr>
        <p:txBody>
          <a:bodyPr anchor="ctr"/>
          <a:lstStyle>
            <a:lvl1pPr marL="180000" indent="-180000">
              <a:lnSpc>
                <a:spcPct val="120000"/>
              </a:lnSpc>
              <a:buClr>
                <a:schemeClr val="accent1">
                  <a:lumMod val="60000"/>
                  <a:lumOff val="40000"/>
                </a:schemeClr>
              </a:buClr>
              <a:buSzPct val="100000"/>
              <a:buFont typeface="Wingdings" panose="05000000000000000000" pitchFamily="2" charset="2"/>
              <a:buChar char="§"/>
              <a:defRPr sz="1400">
                <a:latin typeface="Roboto Light" panose="02000000000000000000" pitchFamily="2" charset="0"/>
                <a:ea typeface="Roboto Light" panose="02000000000000000000" pitchFamily="2" charset="0"/>
                <a:cs typeface="Roboto Light" panose="02000000000000000000" pitchFamily="2" charset="0"/>
              </a:defRPr>
            </a:lvl1pPr>
          </a:lstStyle>
          <a:p>
            <a:pPr lvl="0"/>
            <a:r>
              <a:rPr lang="en-US" dirty="0"/>
              <a:t>The following eight categories of Role were evaluated with regards to their trends over time across the date column registration date: Business Professional, Data Analyst, Journalist, None of your Business, Researcher, Rest (3 categories), Student, and Teacher </a:t>
            </a:r>
          </a:p>
          <a:p>
            <a:pPr lvl="0"/>
            <a:r>
              <a:rPr lang="en-US" dirty="0"/>
              <a:t>We didn't find any significant trends with regards to these categories.</a:t>
            </a:r>
          </a:p>
        </p:txBody>
      </p:sp>
    </p:spTree>
    <p:extLst>
      <p:ext uri="{BB962C8B-B14F-4D97-AF65-F5344CB8AC3E}">
        <p14:creationId xmlns:p14="http://schemas.microsoft.com/office/powerpoint/2010/main" val="36923993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quare_legend">
    <p:spTree>
      <p:nvGrpSpPr>
        <p:cNvPr id="1" name=""/>
        <p:cNvGrpSpPr/>
        <p:nvPr/>
      </p:nvGrpSpPr>
      <p:grpSpPr>
        <a:xfrm>
          <a:off x="0" y="0"/>
          <a:ext cx="0" cy="0"/>
          <a:chOff x="0" y="0"/>
          <a:chExt cx="0" cy="0"/>
        </a:xfrm>
      </p:grpSpPr>
      <p:sp>
        <p:nvSpPr>
          <p:cNvPr id="5" name="Chart">
            <a:extLst>
              <a:ext uri="{FF2B5EF4-FFF2-40B4-BE49-F238E27FC236}">
                <a16:creationId xmlns:a16="http://schemas.microsoft.com/office/drawing/2014/main" id="{2B11CB87-0CDB-7F00-3D11-BD65324279AA}"/>
              </a:ext>
            </a:extLst>
          </p:cNvPr>
          <p:cNvSpPr>
            <a:spLocks noGrp="1"/>
          </p:cNvSpPr>
          <p:nvPr>
            <p:ph type="pic" sz="quarter" idx="15"/>
          </p:nvPr>
        </p:nvSpPr>
        <p:spPr>
          <a:xfrm>
            <a:off x="609598" y="1587598"/>
            <a:ext cx="4399282" cy="3960000"/>
          </a:xfrm>
          <a:prstGeom prst="rect">
            <a:avLst/>
          </a:prstGeom>
        </p:spPr>
        <p:txBody>
          <a:bodyPr anchor="ctr"/>
          <a:lstStyle>
            <a:lvl1pPr marL="0" indent="0" algn="l">
              <a:buNone/>
              <a:defRPr/>
            </a:lvl1pPr>
          </a:lstStyle>
          <a:p>
            <a:endParaRPr lang="en-US" dirty="0"/>
          </a:p>
        </p:txBody>
      </p:sp>
      <p:sp>
        <p:nvSpPr>
          <p:cNvPr id="4" name="Slide number">
            <a:extLst>
              <a:ext uri="{FF2B5EF4-FFF2-40B4-BE49-F238E27FC236}">
                <a16:creationId xmlns:a16="http://schemas.microsoft.com/office/drawing/2014/main" id="{570B1079-09DE-770E-2F9A-5440EA839AAB}"/>
              </a:ext>
            </a:extLst>
          </p:cNvPr>
          <p:cNvSpPr>
            <a:spLocks noGrp="1"/>
          </p:cNvSpPr>
          <p:nvPr>
            <p:ph type="sldNum" sz="quarter" idx="17"/>
          </p:nvPr>
        </p:nvSpPr>
        <p:spPr/>
        <p:txBody>
          <a:bodyPr/>
          <a:lstStyle/>
          <a:p>
            <a:fld id="{0A931B7D-E39A-7743-BFBF-92692911CED3}" type="slidenum">
              <a:rPr lang="en-US" smtClean="0"/>
              <a:t>‹#›</a:t>
            </a:fld>
            <a:endParaRPr lang="en-US"/>
          </a:p>
        </p:txBody>
      </p:sp>
      <p:pic>
        <p:nvPicPr>
          <p:cNvPr id="6" name="Slide number arrow">
            <a:extLst>
              <a:ext uri="{FF2B5EF4-FFF2-40B4-BE49-F238E27FC236}">
                <a16:creationId xmlns:a16="http://schemas.microsoft.com/office/drawing/2014/main" id="{D937C100-8149-7EEC-9C39-DC37CF1CEFE4}"/>
              </a:ext>
            </a:extLst>
          </p:cNvPr>
          <p:cNvPicPr>
            <a:picLocks noChangeAspect="1"/>
          </p:cNvPicPr>
          <p:nvPr userDrawn="1"/>
        </p:nvPicPr>
        <p:blipFill>
          <a:blip r:embed="rId2">
            <a:grayscl/>
          </a:blip>
          <a:stretch>
            <a:fillRect/>
          </a:stretch>
        </p:blipFill>
        <p:spPr>
          <a:xfrm rot="10800000">
            <a:off x="328248" y="6551856"/>
            <a:ext cx="202222" cy="261204"/>
          </a:xfrm>
          <a:prstGeom prst="rect">
            <a:avLst/>
          </a:prstGeom>
        </p:spPr>
      </p:pic>
      <p:sp>
        <p:nvSpPr>
          <p:cNvPr id="7" name="LegendTable">
            <a:extLst>
              <a:ext uri="{FF2B5EF4-FFF2-40B4-BE49-F238E27FC236}">
                <a16:creationId xmlns:a16="http://schemas.microsoft.com/office/drawing/2014/main" id="{1B93EA45-6A05-C708-D551-C47F3213D781}"/>
              </a:ext>
            </a:extLst>
          </p:cNvPr>
          <p:cNvSpPr>
            <a:spLocks noGrp="1"/>
          </p:cNvSpPr>
          <p:nvPr>
            <p:ph type="tbl" sz="quarter" idx="19"/>
          </p:nvPr>
        </p:nvSpPr>
        <p:spPr>
          <a:xfrm>
            <a:off x="609599" y="5632600"/>
            <a:ext cx="5006009" cy="635000"/>
          </a:xfrm>
          <a:prstGeom prst="rect">
            <a:avLst/>
          </a:prstGeom>
        </p:spPr>
        <p:txBody>
          <a:bodyPr>
            <a:normAutofit/>
          </a:bodyPr>
          <a:lstStyle>
            <a:lvl1pPr marL="0" indent="0">
              <a:buNone/>
              <a:defRPr sz="1100">
                <a:latin typeface="Verdana" panose="020B0604030504040204" pitchFamily="34" charset="0"/>
                <a:ea typeface="Verdana" panose="020B0604030504040204" pitchFamily="34" charset="0"/>
              </a:defRPr>
            </a:lvl1pPr>
          </a:lstStyle>
          <a:p>
            <a:endParaRPr lang="en-GB" dirty="0"/>
          </a:p>
        </p:txBody>
      </p:sp>
      <p:cxnSp>
        <p:nvCxnSpPr>
          <p:cNvPr id="2" name="Title_border">
            <a:extLst>
              <a:ext uri="{FF2B5EF4-FFF2-40B4-BE49-F238E27FC236}">
                <a16:creationId xmlns:a16="http://schemas.microsoft.com/office/drawing/2014/main" id="{5271E593-C6EE-484D-2038-5A2884B4D00B}"/>
              </a:ext>
            </a:extLst>
          </p:cNvPr>
          <p:cNvCxnSpPr>
            <a:cxnSpLocks/>
          </p:cNvCxnSpPr>
          <p:nvPr userDrawn="1"/>
        </p:nvCxnSpPr>
        <p:spPr>
          <a:xfrm>
            <a:off x="734159" y="391353"/>
            <a:ext cx="0" cy="353812"/>
          </a:xfrm>
          <a:prstGeom prst="line">
            <a:avLst/>
          </a:prstGeom>
          <a:ln w="825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Title">
            <a:extLst>
              <a:ext uri="{FF2B5EF4-FFF2-40B4-BE49-F238E27FC236}">
                <a16:creationId xmlns:a16="http://schemas.microsoft.com/office/drawing/2014/main" id="{E03661FD-2DF9-92CE-5E84-0345A84DB1B5}"/>
              </a:ext>
            </a:extLst>
          </p:cNvPr>
          <p:cNvSpPr>
            <a:spLocks noGrp="1"/>
          </p:cNvSpPr>
          <p:nvPr>
            <p:ph type="body" sz="quarter" idx="23" hasCustomPrompt="1"/>
          </p:nvPr>
        </p:nvSpPr>
        <p:spPr>
          <a:xfrm>
            <a:off x="786435" y="94938"/>
            <a:ext cx="10812463" cy="668649"/>
          </a:xfrm>
          <a:prstGeom prst="rect">
            <a:avLst/>
          </a:prstGeom>
        </p:spPr>
        <p:txBody>
          <a:bodyPr anchor="b"/>
          <a:lstStyle>
            <a:lvl1pPr marL="0" indent="0">
              <a:buNone/>
              <a:defRPr sz="2000" b="1" baseline="0">
                <a:latin typeface="Roboto" panose="02000000000000000000" pitchFamily="2" charset="0"/>
                <a:ea typeface="Roboto" panose="02000000000000000000" pitchFamily="2" charset="0"/>
                <a:cs typeface="Roboto" panose="02000000000000000000" pitchFamily="2" charset="0"/>
              </a:defRPr>
            </a:lvl1pPr>
            <a:lvl3pPr marL="914400" indent="0">
              <a:buNone/>
              <a:defRPr/>
            </a:lvl3pPr>
            <a:lvl4pPr marL="1371600" indent="0">
              <a:buNone/>
              <a:defRPr/>
            </a:lvl4pPr>
            <a:lvl5pPr marL="1828800" indent="0">
              <a:buNone/>
              <a:defRPr/>
            </a:lvl5pPr>
          </a:lstStyle>
          <a:p>
            <a:pPr lvl="0"/>
            <a:r>
              <a:rPr lang="en-US" dirty="0"/>
              <a:t>A good title is a good title</a:t>
            </a:r>
          </a:p>
        </p:txBody>
      </p:sp>
      <p:sp>
        <p:nvSpPr>
          <p:cNvPr id="8" name="Subtitle">
            <a:extLst>
              <a:ext uri="{FF2B5EF4-FFF2-40B4-BE49-F238E27FC236}">
                <a16:creationId xmlns:a16="http://schemas.microsoft.com/office/drawing/2014/main" id="{4ACF1A29-5CED-771A-465F-B86CC5B7026A}"/>
              </a:ext>
            </a:extLst>
          </p:cNvPr>
          <p:cNvSpPr>
            <a:spLocks noGrp="1"/>
          </p:cNvSpPr>
          <p:nvPr>
            <p:ph type="body" sz="quarter" idx="24" hasCustomPrompt="1"/>
          </p:nvPr>
        </p:nvSpPr>
        <p:spPr>
          <a:xfrm>
            <a:off x="786435" y="801688"/>
            <a:ext cx="10812463"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The subtitle is one of the most informative texts there is on a Chart</a:t>
            </a:r>
          </a:p>
        </p:txBody>
      </p:sp>
      <p:sp>
        <p:nvSpPr>
          <p:cNvPr id="9" name="Subinfo">
            <a:extLst>
              <a:ext uri="{FF2B5EF4-FFF2-40B4-BE49-F238E27FC236}">
                <a16:creationId xmlns:a16="http://schemas.microsoft.com/office/drawing/2014/main" id="{5DA10ED5-2384-CA2D-AF86-13318F38804C}"/>
              </a:ext>
            </a:extLst>
          </p:cNvPr>
          <p:cNvSpPr>
            <a:spLocks noGrp="1"/>
          </p:cNvSpPr>
          <p:nvPr>
            <p:ph type="body" sz="quarter" idx="25" hasCustomPrompt="1"/>
          </p:nvPr>
        </p:nvSpPr>
        <p:spPr>
          <a:xfrm>
            <a:off x="786435" y="1053353"/>
            <a:ext cx="10812463"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Filtered by cherry blossoms and lots of sun</a:t>
            </a:r>
          </a:p>
        </p:txBody>
      </p:sp>
      <p:sp>
        <p:nvSpPr>
          <p:cNvPr id="15" name="Insight">
            <a:extLst>
              <a:ext uri="{FF2B5EF4-FFF2-40B4-BE49-F238E27FC236}">
                <a16:creationId xmlns:a16="http://schemas.microsoft.com/office/drawing/2014/main" id="{18B6C84A-4D0E-19A3-C778-A998F5963087}"/>
              </a:ext>
            </a:extLst>
          </p:cNvPr>
          <p:cNvSpPr>
            <a:spLocks noGrp="1"/>
          </p:cNvSpPr>
          <p:nvPr>
            <p:ph type="body" sz="quarter" idx="26" hasCustomPrompt="1"/>
          </p:nvPr>
        </p:nvSpPr>
        <p:spPr>
          <a:xfrm>
            <a:off x="5721626" y="1587500"/>
            <a:ext cx="5856299" cy="4679950"/>
          </a:xfrm>
          <a:prstGeom prst="rect">
            <a:avLst/>
          </a:prstGeom>
        </p:spPr>
        <p:txBody>
          <a:bodyPr anchor="ctr"/>
          <a:lstStyle>
            <a:lvl1pPr marL="180000" indent="-180000">
              <a:lnSpc>
                <a:spcPct val="120000"/>
              </a:lnSpc>
              <a:buClr>
                <a:schemeClr val="accent1">
                  <a:lumMod val="60000"/>
                  <a:lumOff val="40000"/>
                </a:schemeClr>
              </a:buClr>
              <a:buSzPct val="100000"/>
              <a:buFont typeface="Wingdings" panose="05000000000000000000" pitchFamily="2" charset="2"/>
              <a:buChar char="§"/>
              <a:defRPr sz="1400">
                <a:latin typeface="Roboto Light" panose="02000000000000000000" pitchFamily="2" charset="0"/>
                <a:ea typeface="Roboto Light" panose="02000000000000000000" pitchFamily="2" charset="0"/>
                <a:cs typeface="Roboto Light" panose="02000000000000000000" pitchFamily="2" charset="0"/>
              </a:defRPr>
            </a:lvl1pPr>
          </a:lstStyle>
          <a:p>
            <a:pPr lvl="0"/>
            <a:r>
              <a:rPr lang="en-US" dirty="0"/>
              <a:t>The following eight categories of Role were evaluated with regards to their trends over time across the date column registration date: Business Professional, Data Analyst, Journalist, None of your Business, Researcher, Rest (3 categories), Student, and Teacher </a:t>
            </a:r>
          </a:p>
          <a:p>
            <a:pPr lvl="0"/>
            <a:r>
              <a:rPr lang="en-US" dirty="0"/>
              <a:t>We didn't find any significant trends with regards to these categories.</a:t>
            </a:r>
          </a:p>
        </p:txBody>
      </p:sp>
    </p:spTree>
    <p:extLst>
      <p:ext uri="{BB962C8B-B14F-4D97-AF65-F5344CB8AC3E}">
        <p14:creationId xmlns:p14="http://schemas.microsoft.com/office/powerpoint/2010/main" val="18010385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quare_legend_rev">
    <p:spTree>
      <p:nvGrpSpPr>
        <p:cNvPr id="1" name=""/>
        <p:cNvGrpSpPr/>
        <p:nvPr/>
      </p:nvGrpSpPr>
      <p:grpSpPr>
        <a:xfrm>
          <a:off x="0" y="0"/>
          <a:ext cx="0" cy="0"/>
          <a:chOff x="0" y="0"/>
          <a:chExt cx="0" cy="0"/>
        </a:xfrm>
      </p:grpSpPr>
      <p:sp>
        <p:nvSpPr>
          <p:cNvPr id="4" name="Slide number">
            <a:extLst>
              <a:ext uri="{FF2B5EF4-FFF2-40B4-BE49-F238E27FC236}">
                <a16:creationId xmlns:a16="http://schemas.microsoft.com/office/drawing/2014/main" id="{570B1079-09DE-770E-2F9A-5440EA839AAB}"/>
              </a:ext>
            </a:extLst>
          </p:cNvPr>
          <p:cNvSpPr>
            <a:spLocks noGrp="1"/>
          </p:cNvSpPr>
          <p:nvPr>
            <p:ph type="sldNum" sz="quarter" idx="17"/>
          </p:nvPr>
        </p:nvSpPr>
        <p:spPr/>
        <p:txBody>
          <a:bodyPr/>
          <a:lstStyle/>
          <a:p>
            <a:fld id="{0A931B7D-E39A-7743-BFBF-92692911CED3}" type="slidenum">
              <a:rPr lang="en-US" smtClean="0"/>
              <a:t>‹#›</a:t>
            </a:fld>
            <a:endParaRPr lang="en-US"/>
          </a:p>
        </p:txBody>
      </p:sp>
      <p:pic>
        <p:nvPicPr>
          <p:cNvPr id="6" name="Slide number arrow">
            <a:extLst>
              <a:ext uri="{FF2B5EF4-FFF2-40B4-BE49-F238E27FC236}">
                <a16:creationId xmlns:a16="http://schemas.microsoft.com/office/drawing/2014/main" id="{D937C100-8149-7EEC-9C39-DC37CF1CEFE4}"/>
              </a:ext>
            </a:extLst>
          </p:cNvPr>
          <p:cNvPicPr>
            <a:picLocks noChangeAspect="1"/>
          </p:cNvPicPr>
          <p:nvPr userDrawn="1"/>
        </p:nvPicPr>
        <p:blipFill>
          <a:blip r:embed="rId2">
            <a:grayscl/>
          </a:blip>
          <a:stretch>
            <a:fillRect/>
          </a:stretch>
        </p:blipFill>
        <p:spPr>
          <a:xfrm rot="10800000">
            <a:off x="328248" y="6551856"/>
            <a:ext cx="202222" cy="261204"/>
          </a:xfrm>
          <a:prstGeom prst="rect">
            <a:avLst/>
          </a:prstGeom>
        </p:spPr>
      </p:pic>
      <p:sp>
        <p:nvSpPr>
          <p:cNvPr id="7" name="LegendTable">
            <a:extLst>
              <a:ext uri="{FF2B5EF4-FFF2-40B4-BE49-F238E27FC236}">
                <a16:creationId xmlns:a16="http://schemas.microsoft.com/office/drawing/2014/main" id="{1B93EA45-6A05-C708-D551-C47F3213D781}"/>
              </a:ext>
            </a:extLst>
          </p:cNvPr>
          <p:cNvSpPr>
            <a:spLocks noGrp="1"/>
          </p:cNvSpPr>
          <p:nvPr>
            <p:ph type="tbl" sz="quarter" idx="19"/>
          </p:nvPr>
        </p:nvSpPr>
        <p:spPr>
          <a:xfrm>
            <a:off x="6565268" y="5632600"/>
            <a:ext cx="5133498" cy="635000"/>
          </a:xfrm>
          <a:prstGeom prst="rect">
            <a:avLst/>
          </a:prstGeom>
        </p:spPr>
        <p:txBody>
          <a:bodyPr>
            <a:normAutofit/>
          </a:bodyPr>
          <a:lstStyle>
            <a:lvl1pPr marL="0" indent="0">
              <a:buNone/>
              <a:defRPr sz="1100">
                <a:latin typeface="Verdana" panose="020B0604030504040204" pitchFamily="34" charset="0"/>
                <a:ea typeface="Verdana" panose="020B0604030504040204" pitchFamily="34" charset="0"/>
              </a:defRPr>
            </a:lvl1pPr>
          </a:lstStyle>
          <a:p>
            <a:endParaRPr lang="en-GB" dirty="0"/>
          </a:p>
        </p:txBody>
      </p:sp>
      <p:cxnSp>
        <p:nvCxnSpPr>
          <p:cNvPr id="2" name="Title_border">
            <a:extLst>
              <a:ext uri="{FF2B5EF4-FFF2-40B4-BE49-F238E27FC236}">
                <a16:creationId xmlns:a16="http://schemas.microsoft.com/office/drawing/2014/main" id="{6E5F5804-6DEB-8CFA-BAAA-7E490D824FD8}"/>
              </a:ext>
            </a:extLst>
          </p:cNvPr>
          <p:cNvCxnSpPr>
            <a:cxnSpLocks/>
          </p:cNvCxnSpPr>
          <p:nvPr userDrawn="1"/>
        </p:nvCxnSpPr>
        <p:spPr>
          <a:xfrm>
            <a:off x="734159" y="371475"/>
            <a:ext cx="0" cy="353812"/>
          </a:xfrm>
          <a:prstGeom prst="line">
            <a:avLst/>
          </a:prstGeom>
          <a:ln w="825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Subinfo">
            <a:extLst>
              <a:ext uri="{FF2B5EF4-FFF2-40B4-BE49-F238E27FC236}">
                <a16:creationId xmlns:a16="http://schemas.microsoft.com/office/drawing/2014/main" id="{BCCCFC2F-BAA7-646A-FF8C-83C5726E17E0}"/>
              </a:ext>
            </a:extLst>
          </p:cNvPr>
          <p:cNvSpPr txBox="1">
            <a:spLocks/>
          </p:cNvSpPr>
          <p:nvPr userDrawn="1"/>
        </p:nvSpPr>
        <p:spPr>
          <a:xfrm>
            <a:off x="885823" y="1040985"/>
            <a:ext cx="10639407" cy="292317"/>
          </a:xfrm>
          <a:prstGeom prst="rect">
            <a:avLst/>
          </a:prstGeom>
        </p:spPr>
        <p:txBody>
          <a:bodyPr lIns="0" tIns="0" rIns="0" bIns="0" anchor="t" anchorCtr="0"/>
          <a:lstStyle>
            <a:lvl1pPr marL="0" indent="0" algn="l" defTabSz="914400" rtl="0" eaLnBrk="1" latinLnBrk="0" hangingPunct="1">
              <a:lnSpc>
                <a:spcPct val="100000"/>
              </a:lnSpc>
              <a:spcBef>
                <a:spcPts val="0"/>
              </a:spcBef>
              <a:buFont typeface="Arial" panose="020B0604020202020204" pitchFamily="34" charset="0"/>
              <a:buNone/>
              <a:defRPr sz="1600" kern="1200">
                <a:solidFill>
                  <a:srgbClr val="3E4348"/>
                </a:solidFill>
                <a:latin typeface="+mn-lt"/>
                <a:ea typeface="Open Sans" panose="020B0606030504020204" pitchFamily="34" charset="0"/>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400" dirty="0">
              <a:latin typeface="Roboto Lt" pitchFamily="2" charset="0"/>
              <a:ea typeface="Roboto Lt" pitchFamily="2" charset="0"/>
            </a:endParaRPr>
          </a:p>
        </p:txBody>
      </p:sp>
      <p:sp>
        <p:nvSpPr>
          <p:cNvPr id="12" name="Subtitle">
            <a:extLst>
              <a:ext uri="{FF2B5EF4-FFF2-40B4-BE49-F238E27FC236}">
                <a16:creationId xmlns:a16="http://schemas.microsoft.com/office/drawing/2014/main" id="{6B43A24D-1DA7-55F4-50BA-D1A0BF156C91}"/>
              </a:ext>
            </a:extLst>
          </p:cNvPr>
          <p:cNvSpPr txBox="1">
            <a:spLocks/>
          </p:cNvSpPr>
          <p:nvPr userDrawn="1"/>
        </p:nvSpPr>
        <p:spPr>
          <a:xfrm>
            <a:off x="885823" y="801555"/>
            <a:ext cx="10639407" cy="292317"/>
          </a:xfrm>
          <a:prstGeom prst="rect">
            <a:avLst/>
          </a:prstGeom>
        </p:spPr>
        <p:txBody>
          <a:bodyPr lIns="0" tIns="0" rIns="0" bIns="0" anchor="t" anchorCtr="0"/>
          <a:lstStyle>
            <a:lvl1pPr marL="0" indent="0" algn="l" defTabSz="914400" rtl="0" eaLnBrk="1" latinLnBrk="0" hangingPunct="1">
              <a:lnSpc>
                <a:spcPct val="100000"/>
              </a:lnSpc>
              <a:spcBef>
                <a:spcPts val="0"/>
              </a:spcBef>
              <a:buFont typeface="Arial" panose="020B0604020202020204" pitchFamily="34" charset="0"/>
              <a:buNone/>
              <a:defRPr sz="1600" kern="1200">
                <a:solidFill>
                  <a:srgbClr val="3E4348"/>
                </a:solidFill>
                <a:latin typeface="+mn-lt"/>
                <a:ea typeface="Open Sans" panose="020B0606030504020204" pitchFamily="34" charset="0"/>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400" dirty="0">
              <a:latin typeface="Roboto Lt" pitchFamily="2" charset="0"/>
              <a:ea typeface="Roboto Lt" pitchFamily="2" charset="0"/>
            </a:endParaRPr>
          </a:p>
        </p:txBody>
      </p:sp>
      <p:sp>
        <p:nvSpPr>
          <p:cNvPr id="13" name="Chart">
            <a:extLst>
              <a:ext uri="{FF2B5EF4-FFF2-40B4-BE49-F238E27FC236}">
                <a16:creationId xmlns:a16="http://schemas.microsoft.com/office/drawing/2014/main" id="{3CC560C7-B39A-3BF7-8F27-0E7ECEDEB628}"/>
              </a:ext>
            </a:extLst>
          </p:cNvPr>
          <p:cNvSpPr>
            <a:spLocks noGrp="1"/>
          </p:cNvSpPr>
          <p:nvPr>
            <p:ph type="pic" sz="quarter" idx="21"/>
          </p:nvPr>
        </p:nvSpPr>
        <p:spPr>
          <a:xfrm>
            <a:off x="6565268" y="1587598"/>
            <a:ext cx="4399282" cy="3960000"/>
          </a:xfrm>
          <a:prstGeom prst="rect">
            <a:avLst/>
          </a:prstGeom>
        </p:spPr>
        <p:txBody>
          <a:bodyPr anchor="ctr"/>
          <a:lstStyle>
            <a:lvl1pPr marL="0" indent="0" algn="l">
              <a:buNone/>
              <a:defRPr/>
            </a:lvl1pPr>
          </a:lstStyle>
          <a:p>
            <a:endParaRPr lang="en-US" dirty="0"/>
          </a:p>
        </p:txBody>
      </p:sp>
      <p:sp>
        <p:nvSpPr>
          <p:cNvPr id="5" name="Title">
            <a:extLst>
              <a:ext uri="{FF2B5EF4-FFF2-40B4-BE49-F238E27FC236}">
                <a16:creationId xmlns:a16="http://schemas.microsoft.com/office/drawing/2014/main" id="{E73AD24E-2450-B6FF-F001-9573F5F868FD}"/>
              </a:ext>
            </a:extLst>
          </p:cNvPr>
          <p:cNvSpPr>
            <a:spLocks noGrp="1"/>
          </p:cNvSpPr>
          <p:nvPr>
            <p:ph type="body" sz="quarter" idx="23" hasCustomPrompt="1"/>
          </p:nvPr>
        </p:nvSpPr>
        <p:spPr>
          <a:xfrm>
            <a:off x="786435" y="94938"/>
            <a:ext cx="10812463" cy="668649"/>
          </a:xfrm>
          <a:prstGeom prst="rect">
            <a:avLst/>
          </a:prstGeom>
        </p:spPr>
        <p:txBody>
          <a:bodyPr anchor="b"/>
          <a:lstStyle>
            <a:lvl1pPr marL="0" indent="0">
              <a:buNone/>
              <a:defRPr sz="2000" b="1" baseline="0">
                <a:latin typeface="Roboto" panose="02000000000000000000" pitchFamily="2" charset="0"/>
                <a:ea typeface="Roboto" panose="02000000000000000000" pitchFamily="2" charset="0"/>
                <a:cs typeface="Roboto" panose="02000000000000000000" pitchFamily="2" charset="0"/>
              </a:defRPr>
            </a:lvl1pPr>
            <a:lvl3pPr marL="914400" indent="0">
              <a:buNone/>
              <a:defRPr/>
            </a:lvl3pPr>
            <a:lvl4pPr marL="1371600" indent="0">
              <a:buNone/>
              <a:defRPr/>
            </a:lvl4pPr>
            <a:lvl5pPr marL="1828800" indent="0">
              <a:buNone/>
              <a:defRPr/>
            </a:lvl5pPr>
          </a:lstStyle>
          <a:p>
            <a:pPr lvl="0"/>
            <a:r>
              <a:rPr lang="en-US" dirty="0"/>
              <a:t>A good title is a good title</a:t>
            </a:r>
          </a:p>
        </p:txBody>
      </p:sp>
      <p:sp>
        <p:nvSpPr>
          <p:cNvPr id="9" name="Subtitle">
            <a:extLst>
              <a:ext uri="{FF2B5EF4-FFF2-40B4-BE49-F238E27FC236}">
                <a16:creationId xmlns:a16="http://schemas.microsoft.com/office/drawing/2014/main" id="{A72D4E6C-7BFB-0BDC-6F48-C0F9C631B0AA}"/>
              </a:ext>
            </a:extLst>
          </p:cNvPr>
          <p:cNvSpPr>
            <a:spLocks noGrp="1"/>
          </p:cNvSpPr>
          <p:nvPr>
            <p:ph type="body" sz="quarter" idx="24" hasCustomPrompt="1"/>
          </p:nvPr>
        </p:nvSpPr>
        <p:spPr>
          <a:xfrm>
            <a:off x="786435" y="801688"/>
            <a:ext cx="10812463"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The subtitle is one of the most informative texts there is on a Chart</a:t>
            </a:r>
          </a:p>
        </p:txBody>
      </p:sp>
      <p:sp>
        <p:nvSpPr>
          <p:cNvPr id="17" name="Subinfo">
            <a:extLst>
              <a:ext uri="{FF2B5EF4-FFF2-40B4-BE49-F238E27FC236}">
                <a16:creationId xmlns:a16="http://schemas.microsoft.com/office/drawing/2014/main" id="{3C2137C7-466F-56AE-9B07-4937D21653FC}"/>
              </a:ext>
            </a:extLst>
          </p:cNvPr>
          <p:cNvSpPr>
            <a:spLocks noGrp="1"/>
          </p:cNvSpPr>
          <p:nvPr>
            <p:ph type="body" sz="quarter" idx="25" hasCustomPrompt="1"/>
          </p:nvPr>
        </p:nvSpPr>
        <p:spPr>
          <a:xfrm>
            <a:off x="786435" y="1053353"/>
            <a:ext cx="10812463"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Filtered by cherry blossoms and lots of sun</a:t>
            </a:r>
          </a:p>
        </p:txBody>
      </p:sp>
      <p:sp>
        <p:nvSpPr>
          <p:cNvPr id="19" name="Insight">
            <a:extLst>
              <a:ext uri="{FF2B5EF4-FFF2-40B4-BE49-F238E27FC236}">
                <a16:creationId xmlns:a16="http://schemas.microsoft.com/office/drawing/2014/main" id="{2E5899CC-60A6-AB70-F859-F38468AF3C75}"/>
              </a:ext>
            </a:extLst>
          </p:cNvPr>
          <p:cNvSpPr>
            <a:spLocks noGrp="1"/>
          </p:cNvSpPr>
          <p:nvPr>
            <p:ph type="body" sz="quarter" idx="26" hasCustomPrompt="1"/>
          </p:nvPr>
        </p:nvSpPr>
        <p:spPr>
          <a:xfrm>
            <a:off x="616227" y="1587500"/>
            <a:ext cx="5298798" cy="4679950"/>
          </a:xfrm>
          <a:prstGeom prst="rect">
            <a:avLst/>
          </a:prstGeom>
        </p:spPr>
        <p:txBody>
          <a:bodyPr anchor="ctr"/>
          <a:lstStyle>
            <a:lvl1pPr marL="180000" indent="-180000">
              <a:lnSpc>
                <a:spcPct val="120000"/>
              </a:lnSpc>
              <a:buClr>
                <a:schemeClr val="accent1">
                  <a:lumMod val="60000"/>
                  <a:lumOff val="40000"/>
                </a:schemeClr>
              </a:buClr>
              <a:buSzPct val="100000"/>
              <a:buFont typeface="Wingdings" panose="05000000000000000000" pitchFamily="2" charset="2"/>
              <a:buChar char="§"/>
              <a:defRPr sz="1400">
                <a:latin typeface="Roboto Light" panose="02000000000000000000" pitchFamily="2" charset="0"/>
                <a:ea typeface="Roboto Light" panose="02000000000000000000" pitchFamily="2" charset="0"/>
                <a:cs typeface="Roboto Light" panose="02000000000000000000" pitchFamily="2" charset="0"/>
              </a:defRPr>
            </a:lvl1pPr>
          </a:lstStyle>
          <a:p>
            <a:pPr lvl="0"/>
            <a:r>
              <a:rPr lang="en-US" dirty="0"/>
              <a:t>The following eight categories of Role were evaluated with regards to their trends over time across the date column registration date: Business Professional, Data Analyst, Journalist, None of your Business, Researcher, Rest (3 categories), Student, and Teacher </a:t>
            </a:r>
          </a:p>
          <a:p>
            <a:pPr lvl="0"/>
            <a:r>
              <a:rPr lang="en-US" dirty="0"/>
              <a:t>We didn't find any significant trends with regards to these categories.</a:t>
            </a:r>
          </a:p>
        </p:txBody>
      </p:sp>
    </p:spTree>
    <p:extLst>
      <p:ext uri="{BB962C8B-B14F-4D97-AF65-F5344CB8AC3E}">
        <p14:creationId xmlns:p14="http://schemas.microsoft.com/office/powerpoint/2010/main" val="233454328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ide_legend">
    <p:spTree>
      <p:nvGrpSpPr>
        <p:cNvPr id="1" name=""/>
        <p:cNvGrpSpPr/>
        <p:nvPr/>
      </p:nvGrpSpPr>
      <p:grpSpPr>
        <a:xfrm>
          <a:off x="0" y="0"/>
          <a:ext cx="0" cy="0"/>
          <a:chOff x="0" y="0"/>
          <a:chExt cx="0" cy="0"/>
        </a:xfrm>
      </p:grpSpPr>
      <p:sp>
        <p:nvSpPr>
          <p:cNvPr id="4" name="Slide number">
            <a:extLst>
              <a:ext uri="{FF2B5EF4-FFF2-40B4-BE49-F238E27FC236}">
                <a16:creationId xmlns:a16="http://schemas.microsoft.com/office/drawing/2014/main" id="{570B1079-09DE-770E-2F9A-5440EA839AAB}"/>
              </a:ext>
            </a:extLst>
          </p:cNvPr>
          <p:cNvSpPr>
            <a:spLocks noGrp="1"/>
          </p:cNvSpPr>
          <p:nvPr>
            <p:ph type="sldNum" sz="quarter" idx="17"/>
          </p:nvPr>
        </p:nvSpPr>
        <p:spPr/>
        <p:txBody>
          <a:bodyPr/>
          <a:lstStyle/>
          <a:p>
            <a:fld id="{0A931B7D-E39A-7743-BFBF-92692911CED3}" type="slidenum">
              <a:rPr lang="en-US" smtClean="0"/>
              <a:t>‹#›</a:t>
            </a:fld>
            <a:endParaRPr lang="en-US"/>
          </a:p>
        </p:txBody>
      </p:sp>
      <p:pic>
        <p:nvPicPr>
          <p:cNvPr id="6" name="Slide number arrow">
            <a:extLst>
              <a:ext uri="{FF2B5EF4-FFF2-40B4-BE49-F238E27FC236}">
                <a16:creationId xmlns:a16="http://schemas.microsoft.com/office/drawing/2014/main" id="{D937C100-8149-7EEC-9C39-DC37CF1CEFE4}"/>
              </a:ext>
            </a:extLst>
          </p:cNvPr>
          <p:cNvPicPr>
            <a:picLocks noChangeAspect="1"/>
          </p:cNvPicPr>
          <p:nvPr userDrawn="1"/>
        </p:nvPicPr>
        <p:blipFill>
          <a:blip r:embed="rId2">
            <a:grayscl/>
          </a:blip>
          <a:stretch>
            <a:fillRect/>
          </a:stretch>
        </p:blipFill>
        <p:spPr>
          <a:xfrm rot="10800000">
            <a:off x="328248" y="6551856"/>
            <a:ext cx="202222" cy="261204"/>
          </a:xfrm>
          <a:prstGeom prst="rect">
            <a:avLst/>
          </a:prstGeom>
        </p:spPr>
      </p:pic>
      <p:sp>
        <p:nvSpPr>
          <p:cNvPr id="7" name="LegendTable">
            <a:extLst>
              <a:ext uri="{FF2B5EF4-FFF2-40B4-BE49-F238E27FC236}">
                <a16:creationId xmlns:a16="http://schemas.microsoft.com/office/drawing/2014/main" id="{1B93EA45-6A05-C708-D551-C47F3213D781}"/>
              </a:ext>
            </a:extLst>
          </p:cNvPr>
          <p:cNvSpPr>
            <a:spLocks noGrp="1"/>
          </p:cNvSpPr>
          <p:nvPr>
            <p:ph type="tbl" sz="quarter" idx="19"/>
          </p:nvPr>
        </p:nvSpPr>
        <p:spPr>
          <a:xfrm>
            <a:off x="609600" y="5642724"/>
            <a:ext cx="5939998" cy="635000"/>
          </a:xfrm>
          <a:prstGeom prst="rect">
            <a:avLst/>
          </a:prstGeom>
        </p:spPr>
        <p:txBody>
          <a:bodyPr>
            <a:normAutofit/>
          </a:bodyPr>
          <a:lstStyle>
            <a:lvl1pPr marL="0" indent="0">
              <a:buNone/>
              <a:defRPr sz="1100">
                <a:latin typeface="Verdana" panose="020B0604030504040204" pitchFamily="34" charset="0"/>
                <a:ea typeface="Verdana" panose="020B0604030504040204" pitchFamily="34" charset="0"/>
              </a:defRPr>
            </a:lvl1pPr>
          </a:lstStyle>
          <a:p>
            <a:endParaRPr lang="en-GB" dirty="0"/>
          </a:p>
        </p:txBody>
      </p:sp>
      <p:cxnSp>
        <p:nvCxnSpPr>
          <p:cNvPr id="2" name="Title_border">
            <a:extLst>
              <a:ext uri="{FF2B5EF4-FFF2-40B4-BE49-F238E27FC236}">
                <a16:creationId xmlns:a16="http://schemas.microsoft.com/office/drawing/2014/main" id="{D3090FB3-CE0E-3A1E-4C08-B3CE71DD4848}"/>
              </a:ext>
            </a:extLst>
          </p:cNvPr>
          <p:cNvCxnSpPr>
            <a:cxnSpLocks/>
          </p:cNvCxnSpPr>
          <p:nvPr userDrawn="1"/>
        </p:nvCxnSpPr>
        <p:spPr>
          <a:xfrm>
            <a:off x="734159" y="391353"/>
            <a:ext cx="0" cy="353812"/>
          </a:xfrm>
          <a:prstGeom prst="line">
            <a:avLst/>
          </a:prstGeom>
          <a:ln w="825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 name="Chart">
            <a:extLst>
              <a:ext uri="{FF2B5EF4-FFF2-40B4-BE49-F238E27FC236}">
                <a16:creationId xmlns:a16="http://schemas.microsoft.com/office/drawing/2014/main" id="{28AE314E-18B2-BC30-9E29-55C49042F89E}"/>
              </a:ext>
            </a:extLst>
          </p:cNvPr>
          <p:cNvSpPr>
            <a:spLocks noGrp="1"/>
          </p:cNvSpPr>
          <p:nvPr>
            <p:ph type="pic" sz="quarter" idx="21"/>
          </p:nvPr>
        </p:nvSpPr>
        <p:spPr>
          <a:xfrm>
            <a:off x="609597" y="1587598"/>
            <a:ext cx="5939993" cy="3960000"/>
          </a:xfrm>
          <a:prstGeom prst="rect">
            <a:avLst/>
          </a:prstGeom>
        </p:spPr>
        <p:txBody>
          <a:bodyPr anchor="ctr"/>
          <a:lstStyle>
            <a:lvl1pPr marL="0" indent="0" algn="l">
              <a:buNone/>
              <a:defRPr/>
            </a:lvl1pPr>
          </a:lstStyle>
          <a:p>
            <a:endParaRPr lang="en-US" dirty="0"/>
          </a:p>
        </p:txBody>
      </p:sp>
      <p:sp>
        <p:nvSpPr>
          <p:cNvPr id="3" name="Title">
            <a:extLst>
              <a:ext uri="{FF2B5EF4-FFF2-40B4-BE49-F238E27FC236}">
                <a16:creationId xmlns:a16="http://schemas.microsoft.com/office/drawing/2014/main" id="{2EFF4F33-9813-9DAF-0DFC-E710C835995F}"/>
              </a:ext>
            </a:extLst>
          </p:cNvPr>
          <p:cNvSpPr>
            <a:spLocks noGrp="1"/>
          </p:cNvSpPr>
          <p:nvPr>
            <p:ph type="body" sz="quarter" idx="23" hasCustomPrompt="1"/>
          </p:nvPr>
        </p:nvSpPr>
        <p:spPr>
          <a:xfrm>
            <a:off x="786435" y="94938"/>
            <a:ext cx="10812463" cy="668649"/>
          </a:xfrm>
          <a:prstGeom prst="rect">
            <a:avLst/>
          </a:prstGeom>
        </p:spPr>
        <p:txBody>
          <a:bodyPr anchor="b"/>
          <a:lstStyle>
            <a:lvl1pPr marL="0" indent="0">
              <a:buNone/>
              <a:defRPr sz="2000" b="1" baseline="0">
                <a:latin typeface="Roboto" panose="02000000000000000000" pitchFamily="2" charset="0"/>
                <a:ea typeface="Roboto" panose="02000000000000000000" pitchFamily="2" charset="0"/>
                <a:cs typeface="Roboto" panose="02000000000000000000" pitchFamily="2" charset="0"/>
              </a:defRPr>
            </a:lvl1pPr>
            <a:lvl3pPr marL="914400" indent="0">
              <a:buNone/>
              <a:defRPr/>
            </a:lvl3pPr>
            <a:lvl4pPr marL="1371600" indent="0">
              <a:buNone/>
              <a:defRPr/>
            </a:lvl4pPr>
            <a:lvl5pPr marL="1828800" indent="0">
              <a:buNone/>
              <a:defRPr/>
            </a:lvl5pPr>
          </a:lstStyle>
          <a:p>
            <a:pPr lvl="0"/>
            <a:r>
              <a:rPr lang="en-US" dirty="0"/>
              <a:t>A good title is a good title</a:t>
            </a:r>
          </a:p>
        </p:txBody>
      </p:sp>
      <p:sp>
        <p:nvSpPr>
          <p:cNvPr id="5" name="Subtitle">
            <a:extLst>
              <a:ext uri="{FF2B5EF4-FFF2-40B4-BE49-F238E27FC236}">
                <a16:creationId xmlns:a16="http://schemas.microsoft.com/office/drawing/2014/main" id="{E9A5DB0F-8361-5618-9BC5-76DAE75D6084}"/>
              </a:ext>
            </a:extLst>
          </p:cNvPr>
          <p:cNvSpPr>
            <a:spLocks noGrp="1"/>
          </p:cNvSpPr>
          <p:nvPr>
            <p:ph type="body" sz="quarter" idx="24" hasCustomPrompt="1"/>
          </p:nvPr>
        </p:nvSpPr>
        <p:spPr>
          <a:xfrm>
            <a:off x="786435" y="801688"/>
            <a:ext cx="10812463"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The subtitle is one of the most informative texts there is on a Chart</a:t>
            </a:r>
          </a:p>
        </p:txBody>
      </p:sp>
      <p:sp>
        <p:nvSpPr>
          <p:cNvPr id="8" name="Subinfo">
            <a:extLst>
              <a:ext uri="{FF2B5EF4-FFF2-40B4-BE49-F238E27FC236}">
                <a16:creationId xmlns:a16="http://schemas.microsoft.com/office/drawing/2014/main" id="{94C494FD-F2AA-E398-6B15-CE52A6EF74AE}"/>
              </a:ext>
            </a:extLst>
          </p:cNvPr>
          <p:cNvSpPr>
            <a:spLocks noGrp="1"/>
          </p:cNvSpPr>
          <p:nvPr>
            <p:ph type="body" sz="quarter" idx="25" hasCustomPrompt="1"/>
          </p:nvPr>
        </p:nvSpPr>
        <p:spPr>
          <a:xfrm>
            <a:off x="786435" y="1053353"/>
            <a:ext cx="10812463"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Filtered by cherry blossoms and lots of sun</a:t>
            </a:r>
          </a:p>
        </p:txBody>
      </p:sp>
      <p:sp>
        <p:nvSpPr>
          <p:cNvPr id="9" name="Insight">
            <a:extLst>
              <a:ext uri="{FF2B5EF4-FFF2-40B4-BE49-F238E27FC236}">
                <a16:creationId xmlns:a16="http://schemas.microsoft.com/office/drawing/2014/main" id="{6ACD7E30-E20A-5F71-F009-AAA08FB04A99}"/>
              </a:ext>
            </a:extLst>
          </p:cNvPr>
          <p:cNvSpPr>
            <a:spLocks noGrp="1"/>
          </p:cNvSpPr>
          <p:nvPr>
            <p:ph type="body" sz="quarter" idx="26" hasCustomPrompt="1"/>
          </p:nvPr>
        </p:nvSpPr>
        <p:spPr>
          <a:xfrm>
            <a:off x="6683652" y="1587500"/>
            <a:ext cx="4915246" cy="4679950"/>
          </a:xfrm>
          <a:prstGeom prst="rect">
            <a:avLst/>
          </a:prstGeom>
        </p:spPr>
        <p:txBody>
          <a:bodyPr anchor="ctr"/>
          <a:lstStyle>
            <a:lvl1pPr marL="180000" indent="-180000">
              <a:lnSpc>
                <a:spcPct val="120000"/>
              </a:lnSpc>
              <a:buClr>
                <a:schemeClr val="accent1">
                  <a:lumMod val="60000"/>
                  <a:lumOff val="40000"/>
                </a:schemeClr>
              </a:buClr>
              <a:buSzPct val="100000"/>
              <a:buFont typeface="Wingdings" panose="05000000000000000000" pitchFamily="2" charset="2"/>
              <a:buChar char="§"/>
              <a:defRPr sz="1400">
                <a:latin typeface="Roboto Light" panose="02000000000000000000" pitchFamily="2" charset="0"/>
                <a:ea typeface="Roboto Light" panose="02000000000000000000" pitchFamily="2" charset="0"/>
                <a:cs typeface="Roboto Light" panose="02000000000000000000" pitchFamily="2" charset="0"/>
              </a:defRPr>
            </a:lvl1pPr>
          </a:lstStyle>
          <a:p>
            <a:pPr lvl="0"/>
            <a:r>
              <a:rPr lang="en-US" dirty="0"/>
              <a:t>The following eight categories of Role were evaluated with regards to their trends over time across the date column registration date: Business Professional, Data Analyst, Journalist, None of your Business, Researcher, Rest (3 categories), Student, and Teacher </a:t>
            </a:r>
          </a:p>
          <a:p>
            <a:pPr lvl="0"/>
            <a:r>
              <a:rPr lang="en-US" dirty="0"/>
              <a:t>We didn't find any significant trends with regards to these categories.</a:t>
            </a:r>
          </a:p>
        </p:txBody>
      </p:sp>
    </p:spTree>
    <p:extLst>
      <p:ext uri="{BB962C8B-B14F-4D97-AF65-F5344CB8AC3E}">
        <p14:creationId xmlns:p14="http://schemas.microsoft.com/office/powerpoint/2010/main" val="289343405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xtra_wide_legend">
    <p:spTree>
      <p:nvGrpSpPr>
        <p:cNvPr id="1" name=""/>
        <p:cNvGrpSpPr/>
        <p:nvPr/>
      </p:nvGrpSpPr>
      <p:grpSpPr>
        <a:xfrm>
          <a:off x="0" y="0"/>
          <a:ext cx="0" cy="0"/>
          <a:chOff x="0" y="0"/>
          <a:chExt cx="0" cy="0"/>
        </a:xfrm>
      </p:grpSpPr>
      <p:sp>
        <p:nvSpPr>
          <p:cNvPr id="4" name="Slide number">
            <a:extLst>
              <a:ext uri="{FF2B5EF4-FFF2-40B4-BE49-F238E27FC236}">
                <a16:creationId xmlns:a16="http://schemas.microsoft.com/office/drawing/2014/main" id="{570B1079-09DE-770E-2F9A-5440EA839AAB}"/>
              </a:ext>
            </a:extLst>
          </p:cNvPr>
          <p:cNvSpPr>
            <a:spLocks noGrp="1"/>
          </p:cNvSpPr>
          <p:nvPr>
            <p:ph type="sldNum" sz="quarter" idx="17"/>
          </p:nvPr>
        </p:nvSpPr>
        <p:spPr/>
        <p:txBody>
          <a:bodyPr/>
          <a:lstStyle/>
          <a:p>
            <a:fld id="{0A931B7D-E39A-7743-BFBF-92692911CED3}" type="slidenum">
              <a:rPr lang="en-US" smtClean="0"/>
              <a:t>‹#›</a:t>
            </a:fld>
            <a:endParaRPr lang="en-US"/>
          </a:p>
        </p:txBody>
      </p:sp>
      <p:pic>
        <p:nvPicPr>
          <p:cNvPr id="6" name="Slide number arrow">
            <a:extLst>
              <a:ext uri="{FF2B5EF4-FFF2-40B4-BE49-F238E27FC236}">
                <a16:creationId xmlns:a16="http://schemas.microsoft.com/office/drawing/2014/main" id="{D937C100-8149-7EEC-9C39-DC37CF1CEFE4}"/>
              </a:ext>
            </a:extLst>
          </p:cNvPr>
          <p:cNvPicPr>
            <a:picLocks noChangeAspect="1"/>
          </p:cNvPicPr>
          <p:nvPr userDrawn="1"/>
        </p:nvPicPr>
        <p:blipFill>
          <a:blip r:embed="rId2">
            <a:grayscl/>
          </a:blip>
          <a:stretch>
            <a:fillRect/>
          </a:stretch>
        </p:blipFill>
        <p:spPr>
          <a:xfrm rot="10800000">
            <a:off x="328248" y="6551856"/>
            <a:ext cx="202222" cy="261204"/>
          </a:xfrm>
          <a:prstGeom prst="rect">
            <a:avLst/>
          </a:prstGeom>
        </p:spPr>
      </p:pic>
      <p:sp>
        <p:nvSpPr>
          <p:cNvPr id="7" name="LegendTable">
            <a:extLst>
              <a:ext uri="{FF2B5EF4-FFF2-40B4-BE49-F238E27FC236}">
                <a16:creationId xmlns:a16="http://schemas.microsoft.com/office/drawing/2014/main" id="{1B93EA45-6A05-C708-D551-C47F3213D781}"/>
              </a:ext>
            </a:extLst>
          </p:cNvPr>
          <p:cNvSpPr>
            <a:spLocks noGrp="1"/>
          </p:cNvSpPr>
          <p:nvPr>
            <p:ph type="tbl" sz="quarter" idx="19"/>
          </p:nvPr>
        </p:nvSpPr>
        <p:spPr>
          <a:xfrm>
            <a:off x="609600" y="5642724"/>
            <a:ext cx="6479996" cy="635000"/>
          </a:xfrm>
          <a:prstGeom prst="rect">
            <a:avLst/>
          </a:prstGeom>
        </p:spPr>
        <p:txBody>
          <a:bodyPr>
            <a:normAutofit/>
          </a:bodyPr>
          <a:lstStyle>
            <a:lvl1pPr marL="0" indent="0">
              <a:buNone/>
              <a:defRPr sz="1100">
                <a:latin typeface="Verdana" panose="020B0604030504040204" pitchFamily="34" charset="0"/>
                <a:ea typeface="Verdana" panose="020B0604030504040204" pitchFamily="34" charset="0"/>
              </a:defRPr>
            </a:lvl1pPr>
          </a:lstStyle>
          <a:p>
            <a:endParaRPr lang="en-GB" dirty="0"/>
          </a:p>
        </p:txBody>
      </p:sp>
      <p:cxnSp>
        <p:nvCxnSpPr>
          <p:cNvPr id="2" name="Title_border">
            <a:extLst>
              <a:ext uri="{FF2B5EF4-FFF2-40B4-BE49-F238E27FC236}">
                <a16:creationId xmlns:a16="http://schemas.microsoft.com/office/drawing/2014/main" id="{D3090FB3-CE0E-3A1E-4C08-B3CE71DD4848}"/>
              </a:ext>
            </a:extLst>
          </p:cNvPr>
          <p:cNvCxnSpPr>
            <a:cxnSpLocks/>
          </p:cNvCxnSpPr>
          <p:nvPr userDrawn="1"/>
        </p:nvCxnSpPr>
        <p:spPr>
          <a:xfrm>
            <a:off x="734159" y="391353"/>
            <a:ext cx="0" cy="353812"/>
          </a:xfrm>
          <a:prstGeom prst="line">
            <a:avLst/>
          </a:prstGeom>
          <a:ln w="825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 name="Chart">
            <a:extLst>
              <a:ext uri="{FF2B5EF4-FFF2-40B4-BE49-F238E27FC236}">
                <a16:creationId xmlns:a16="http://schemas.microsoft.com/office/drawing/2014/main" id="{28AE314E-18B2-BC30-9E29-55C49042F89E}"/>
              </a:ext>
            </a:extLst>
          </p:cNvPr>
          <p:cNvSpPr>
            <a:spLocks noGrp="1"/>
          </p:cNvSpPr>
          <p:nvPr>
            <p:ph type="pic" sz="quarter" idx="21"/>
          </p:nvPr>
        </p:nvSpPr>
        <p:spPr>
          <a:xfrm>
            <a:off x="609596" y="1587598"/>
            <a:ext cx="6480000" cy="3960000"/>
          </a:xfrm>
          <a:prstGeom prst="rect">
            <a:avLst/>
          </a:prstGeom>
        </p:spPr>
        <p:txBody>
          <a:bodyPr anchor="ctr"/>
          <a:lstStyle>
            <a:lvl1pPr marL="0" indent="0" algn="l">
              <a:buNone/>
              <a:defRPr/>
            </a:lvl1pPr>
          </a:lstStyle>
          <a:p>
            <a:endParaRPr lang="en-US" dirty="0"/>
          </a:p>
        </p:txBody>
      </p:sp>
      <p:sp>
        <p:nvSpPr>
          <p:cNvPr id="3" name="Title">
            <a:extLst>
              <a:ext uri="{FF2B5EF4-FFF2-40B4-BE49-F238E27FC236}">
                <a16:creationId xmlns:a16="http://schemas.microsoft.com/office/drawing/2014/main" id="{2EFF4F33-9813-9DAF-0DFC-E710C835995F}"/>
              </a:ext>
            </a:extLst>
          </p:cNvPr>
          <p:cNvSpPr>
            <a:spLocks noGrp="1"/>
          </p:cNvSpPr>
          <p:nvPr>
            <p:ph type="body" sz="quarter" idx="23" hasCustomPrompt="1"/>
          </p:nvPr>
        </p:nvSpPr>
        <p:spPr>
          <a:xfrm>
            <a:off x="786435" y="94938"/>
            <a:ext cx="10812463" cy="668649"/>
          </a:xfrm>
          <a:prstGeom prst="rect">
            <a:avLst/>
          </a:prstGeom>
        </p:spPr>
        <p:txBody>
          <a:bodyPr anchor="b"/>
          <a:lstStyle>
            <a:lvl1pPr marL="0" indent="0">
              <a:buNone/>
              <a:defRPr sz="2000" b="1" baseline="0">
                <a:latin typeface="Roboto" panose="02000000000000000000" pitchFamily="2" charset="0"/>
                <a:ea typeface="Roboto" panose="02000000000000000000" pitchFamily="2" charset="0"/>
                <a:cs typeface="Roboto" panose="02000000000000000000" pitchFamily="2" charset="0"/>
              </a:defRPr>
            </a:lvl1pPr>
            <a:lvl3pPr marL="914400" indent="0">
              <a:buNone/>
              <a:defRPr/>
            </a:lvl3pPr>
            <a:lvl4pPr marL="1371600" indent="0">
              <a:buNone/>
              <a:defRPr/>
            </a:lvl4pPr>
            <a:lvl5pPr marL="1828800" indent="0">
              <a:buNone/>
              <a:defRPr/>
            </a:lvl5pPr>
          </a:lstStyle>
          <a:p>
            <a:pPr lvl="0"/>
            <a:r>
              <a:rPr lang="en-US" dirty="0"/>
              <a:t>A good title is a good title</a:t>
            </a:r>
          </a:p>
        </p:txBody>
      </p:sp>
      <p:sp>
        <p:nvSpPr>
          <p:cNvPr id="5" name="Subtitle">
            <a:extLst>
              <a:ext uri="{FF2B5EF4-FFF2-40B4-BE49-F238E27FC236}">
                <a16:creationId xmlns:a16="http://schemas.microsoft.com/office/drawing/2014/main" id="{E9A5DB0F-8361-5618-9BC5-76DAE75D6084}"/>
              </a:ext>
            </a:extLst>
          </p:cNvPr>
          <p:cNvSpPr>
            <a:spLocks noGrp="1"/>
          </p:cNvSpPr>
          <p:nvPr>
            <p:ph type="body" sz="quarter" idx="24" hasCustomPrompt="1"/>
          </p:nvPr>
        </p:nvSpPr>
        <p:spPr>
          <a:xfrm>
            <a:off x="786435" y="801688"/>
            <a:ext cx="10812463"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The subtitle is one of the most informative texts there is on a Chart</a:t>
            </a:r>
          </a:p>
        </p:txBody>
      </p:sp>
      <p:sp>
        <p:nvSpPr>
          <p:cNvPr id="8" name="Subinfo">
            <a:extLst>
              <a:ext uri="{FF2B5EF4-FFF2-40B4-BE49-F238E27FC236}">
                <a16:creationId xmlns:a16="http://schemas.microsoft.com/office/drawing/2014/main" id="{94C494FD-F2AA-E398-6B15-CE52A6EF74AE}"/>
              </a:ext>
            </a:extLst>
          </p:cNvPr>
          <p:cNvSpPr>
            <a:spLocks noGrp="1"/>
          </p:cNvSpPr>
          <p:nvPr>
            <p:ph type="body" sz="quarter" idx="25" hasCustomPrompt="1"/>
          </p:nvPr>
        </p:nvSpPr>
        <p:spPr>
          <a:xfrm>
            <a:off x="786435" y="1053353"/>
            <a:ext cx="10812463"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Filtered by cherry blossoms and lots of sun</a:t>
            </a:r>
          </a:p>
        </p:txBody>
      </p:sp>
      <p:sp>
        <p:nvSpPr>
          <p:cNvPr id="9" name="Insight">
            <a:extLst>
              <a:ext uri="{FF2B5EF4-FFF2-40B4-BE49-F238E27FC236}">
                <a16:creationId xmlns:a16="http://schemas.microsoft.com/office/drawing/2014/main" id="{6ACD7E30-E20A-5F71-F009-AAA08FB04A99}"/>
              </a:ext>
            </a:extLst>
          </p:cNvPr>
          <p:cNvSpPr>
            <a:spLocks noGrp="1"/>
          </p:cNvSpPr>
          <p:nvPr>
            <p:ph type="body" sz="quarter" idx="26" hasCustomPrompt="1"/>
          </p:nvPr>
        </p:nvSpPr>
        <p:spPr>
          <a:xfrm>
            <a:off x="7233920" y="1587500"/>
            <a:ext cx="4364978" cy="4679950"/>
          </a:xfrm>
          <a:prstGeom prst="rect">
            <a:avLst/>
          </a:prstGeom>
        </p:spPr>
        <p:txBody>
          <a:bodyPr anchor="ctr"/>
          <a:lstStyle>
            <a:lvl1pPr marL="180000" indent="-180000">
              <a:lnSpc>
                <a:spcPct val="120000"/>
              </a:lnSpc>
              <a:buClr>
                <a:schemeClr val="accent1">
                  <a:lumMod val="60000"/>
                  <a:lumOff val="40000"/>
                </a:schemeClr>
              </a:buClr>
              <a:buSzPct val="100000"/>
              <a:buFont typeface="Wingdings" panose="05000000000000000000" pitchFamily="2" charset="2"/>
              <a:buChar char="§"/>
              <a:defRPr sz="1400">
                <a:latin typeface="Roboto Light" panose="02000000000000000000" pitchFamily="2" charset="0"/>
                <a:ea typeface="Roboto Light" panose="02000000000000000000" pitchFamily="2" charset="0"/>
                <a:cs typeface="Roboto Light" panose="02000000000000000000" pitchFamily="2" charset="0"/>
              </a:defRPr>
            </a:lvl1pPr>
          </a:lstStyle>
          <a:p>
            <a:pPr lvl="0"/>
            <a:r>
              <a:rPr lang="en-US" dirty="0"/>
              <a:t>The following eight categories of Role were evaluated with regards to their trends over time across the date column registration date: Business Professional, Data Analyst, Journalist, None of your Business, Researcher, Rest (3 categories), Student, and Teacher </a:t>
            </a:r>
          </a:p>
          <a:p>
            <a:pPr lvl="0"/>
            <a:r>
              <a:rPr lang="en-US" dirty="0"/>
              <a:t>We didn't find any significant trends with regards to these categories.</a:t>
            </a:r>
          </a:p>
        </p:txBody>
      </p:sp>
    </p:spTree>
    <p:extLst>
      <p:ext uri="{BB962C8B-B14F-4D97-AF65-F5344CB8AC3E}">
        <p14:creationId xmlns:p14="http://schemas.microsoft.com/office/powerpoint/2010/main" val="254048018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xtra_wide">
    <p:spTree>
      <p:nvGrpSpPr>
        <p:cNvPr id="1" name=""/>
        <p:cNvGrpSpPr/>
        <p:nvPr/>
      </p:nvGrpSpPr>
      <p:grpSpPr>
        <a:xfrm>
          <a:off x="0" y="0"/>
          <a:ext cx="0" cy="0"/>
          <a:chOff x="0" y="0"/>
          <a:chExt cx="0" cy="0"/>
        </a:xfrm>
      </p:grpSpPr>
      <p:sp>
        <p:nvSpPr>
          <p:cNvPr id="4" name="Slide number">
            <a:extLst>
              <a:ext uri="{FF2B5EF4-FFF2-40B4-BE49-F238E27FC236}">
                <a16:creationId xmlns:a16="http://schemas.microsoft.com/office/drawing/2014/main" id="{570B1079-09DE-770E-2F9A-5440EA839AAB}"/>
              </a:ext>
            </a:extLst>
          </p:cNvPr>
          <p:cNvSpPr>
            <a:spLocks noGrp="1"/>
          </p:cNvSpPr>
          <p:nvPr>
            <p:ph type="sldNum" sz="quarter" idx="17"/>
          </p:nvPr>
        </p:nvSpPr>
        <p:spPr/>
        <p:txBody>
          <a:bodyPr/>
          <a:lstStyle/>
          <a:p>
            <a:fld id="{0A931B7D-E39A-7743-BFBF-92692911CED3}" type="slidenum">
              <a:rPr lang="en-US" smtClean="0"/>
              <a:t>‹#›</a:t>
            </a:fld>
            <a:endParaRPr lang="en-US"/>
          </a:p>
        </p:txBody>
      </p:sp>
      <p:pic>
        <p:nvPicPr>
          <p:cNvPr id="6" name="Slide number arrow">
            <a:extLst>
              <a:ext uri="{FF2B5EF4-FFF2-40B4-BE49-F238E27FC236}">
                <a16:creationId xmlns:a16="http://schemas.microsoft.com/office/drawing/2014/main" id="{D937C100-8149-7EEC-9C39-DC37CF1CEFE4}"/>
              </a:ext>
            </a:extLst>
          </p:cNvPr>
          <p:cNvPicPr>
            <a:picLocks noChangeAspect="1"/>
          </p:cNvPicPr>
          <p:nvPr userDrawn="1"/>
        </p:nvPicPr>
        <p:blipFill>
          <a:blip r:embed="rId2">
            <a:grayscl/>
          </a:blip>
          <a:stretch>
            <a:fillRect/>
          </a:stretch>
        </p:blipFill>
        <p:spPr>
          <a:xfrm rot="10800000">
            <a:off x="328248" y="6551856"/>
            <a:ext cx="202222" cy="261204"/>
          </a:xfrm>
          <a:prstGeom prst="rect">
            <a:avLst/>
          </a:prstGeom>
        </p:spPr>
      </p:pic>
      <p:cxnSp>
        <p:nvCxnSpPr>
          <p:cNvPr id="2" name="Title_border">
            <a:extLst>
              <a:ext uri="{FF2B5EF4-FFF2-40B4-BE49-F238E27FC236}">
                <a16:creationId xmlns:a16="http://schemas.microsoft.com/office/drawing/2014/main" id="{D3090FB3-CE0E-3A1E-4C08-B3CE71DD4848}"/>
              </a:ext>
            </a:extLst>
          </p:cNvPr>
          <p:cNvCxnSpPr>
            <a:cxnSpLocks/>
          </p:cNvCxnSpPr>
          <p:nvPr userDrawn="1"/>
        </p:nvCxnSpPr>
        <p:spPr>
          <a:xfrm>
            <a:off x="734159" y="391353"/>
            <a:ext cx="0" cy="353812"/>
          </a:xfrm>
          <a:prstGeom prst="line">
            <a:avLst/>
          </a:prstGeom>
          <a:ln w="825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 name="Chart">
            <a:extLst>
              <a:ext uri="{FF2B5EF4-FFF2-40B4-BE49-F238E27FC236}">
                <a16:creationId xmlns:a16="http://schemas.microsoft.com/office/drawing/2014/main" id="{28AE314E-18B2-BC30-9E29-55C49042F89E}"/>
              </a:ext>
            </a:extLst>
          </p:cNvPr>
          <p:cNvSpPr>
            <a:spLocks noGrp="1"/>
          </p:cNvSpPr>
          <p:nvPr>
            <p:ph type="pic" sz="quarter" idx="21"/>
          </p:nvPr>
        </p:nvSpPr>
        <p:spPr>
          <a:xfrm>
            <a:off x="609596" y="1587598"/>
            <a:ext cx="7776000" cy="4320000"/>
          </a:xfrm>
          <a:prstGeom prst="rect">
            <a:avLst/>
          </a:prstGeom>
        </p:spPr>
        <p:txBody>
          <a:bodyPr anchor="ctr"/>
          <a:lstStyle>
            <a:lvl1pPr marL="0" indent="0" algn="l">
              <a:buNone/>
              <a:defRPr/>
            </a:lvl1pPr>
          </a:lstStyle>
          <a:p>
            <a:endParaRPr lang="en-US" dirty="0"/>
          </a:p>
        </p:txBody>
      </p:sp>
      <p:sp>
        <p:nvSpPr>
          <p:cNvPr id="3" name="Title">
            <a:extLst>
              <a:ext uri="{FF2B5EF4-FFF2-40B4-BE49-F238E27FC236}">
                <a16:creationId xmlns:a16="http://schemas.microsoft.com/office/drawing/2014/main" id="{2EFF4F33-9813-9DAF-0DFC-E710C835995F}"/>
              </a:ext>
            </a:extLst>
          </p:cNvPr>
          <p:cNvSpPr>
            <a:spLocks noGrp="1"/>
          </p:cNvSpPr>
          <p:nvPr>
            <p:ph type="body" sz="quarter" idx="23" hasCustomPrompt="1"/>
          </p:nvPr>
        </p:nvSpPr>
        <p:spPr>
          <a:xfrm>
            <a:off x="786435" y="94938"/>
            <a:ext cx="10812463" cy="668649"/>
          </a:xfrm>
          <a:prstGeom prst="rect">
            <a:avLst/>
          </a:prstGeom>
        </p:spPr>
        <p:txBody>
          <a:bodyPr anchor="b"/>
          <a:lstStyle>
            <a:lvl1pPr marL="0" indent="0">
              <a:buNone/>
              <a:defRPr sz="2000" b="1" baseline="0">
                <a:latin typeface="Roboto" panose="02000000000000000000" pitchFamily="2" charset="0"/>
                <a:ea typeface="Roboto" panose="02000000000000000000" pitchFamily="2" charset="0"/>
                <a:cs typeface="Roboto" panose="02000000000000000000" pitchFamily="2" charset="0"/>
              </a:defRPr>
            </a:lvl1pPr>
            <a:lvl3pPr marL="914400" indent="0">
              <a:buNone/>
              <a:defRPr/>
            </a:lvl3pPr>
            <a:lvl4pPr marL="1371600" indent="0">
              <a:buNone/>
              <a:defRPr/>
            </a:lvl4pPr>
            <a:lvl5pPr marL="1828800" indent="0">
              <a:buNone/>
              <a:defRPr/>
            </a:lvl5pPr>
          </a:lstStyle>
          <a:p>
            <a:pPr lvl="0"/>
            <a:r>
              <a:rPr lang="en-US" dirty="0"/>
              <a:t>A good title is a good title</a:t>
            </a:r>
          </a:p>
        </p:txBody>
      </p:sp>
      <p:sp>
        <p:nvSpPr>
          <p:cNvPr id="5" name="Subtitle">
            <a:extLst>
              <a:ext uri="{FF2B5EF4-FFF2-40B4-BE49-F238E27FC236}">
                <a16:creationId xmlns:a16="http://schemas.microsoft.com/office/drawing/2014/main" id="{E9A5DB0F-8361-5618-9BC5-76DAE75D6084}"/>
              </a:ext>
            </a:extLst>
          </p:cNvPr>
          <p:cNvSpPr>
            <a:spLocks noGrp="1"/>
          </p:cNvSpPr>
          <p:nvPr>
            <p:ph type="body" sz="quarter" idx="24" hasCustomPrompt="1"/>
          </p:nvPr>
        </p:nvSpPr>
        <p:spPr>
          <a:xfrm>
            <a:off x="786435" y="801688"/>
            <a:ext cx="10812463"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The subtitle is one of the most informative texts there is on a Chart</a:t>
            </a:r>
          </a:p>
        </p:txBody>
      </p:sp>
      <p:sp>
        <p:nvSpPr>
          <p:cNvPr id="8" name="Subinfo">
            <a:extLst>
              <a:ext uri="{FF2B5EF4-FFF2-40B4-BE49-F238E27FC236}">
                <a16:creationId xmlns:a16="http://schemas.microsoft.com/office/drawing/2014/main" id="{94C494FD-F2AA-E398-6B15-CE52A6EF74AE}"/>
              </a:ext>
            </a:extLst>
          </p:cNvPr>
          <p:cNvSpPr>
            <a:spLocks noGrp="1"/>
          </p:cNvSpPr>
          <p:nvPr>
            <p:ph type="body" sz="quarter" idx="25" hasCustomPrompt="1"/>
          </p:nvPr>
        </p:nvSpPr>
        <p:spPr>
          <a:xfrm>
            <a:off x="786435" y="1053353"/>
            <a:ext cx="10812463"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Filtered by cherry blossoms and lots of sun</a:t>
            </a:r>
          </a:p>
        </p:txBody>
      </p:sp>
      <p:sp>
        <p:nvSpPr>
          <p:cNvPr id="9" name="Insight">
            <a:extLst>
              <a:ext uri="{FF2B5EF4-FFF2-40B4-BE49-F238E27FC236}">
                <a16:creationId xmlns:a16="http://schemas.microsoft.com/office/drawing/2014/main" id="{6ACD7E30-E20A-5F71-F009-AAA08FB04A99}"/>
              </a:ext>
            </a:extLst>
          </p:cNvPr>
          <p:cNvSpPr>
            <a:spLocks noGrp="1"/>
          </p:cNvSpPr>
          <p:nvPr>
            <p:ph type="body" sz="quarter" idx="26" hasCustomPrompt="1"/>
          </p:nvPr>
        </p:nvSpPr>
        <p:spPr>
          <a:xfrm>
            <a:off x="8503920" y="1587500"/>
            <a:ext cx="3094978" cy="4320000"/>
          </a:xfrm>
          <a:prstGeom prst="rect">
            <a:avLst/>
          </a:prstGeom>
        </p:spPr>
        <p:txBody>
          <a:bodyPr anchor="ctr"/>
          <a:lstStyle>
            <a:lvl1pPr marL="180000" indent="-180000">
              <a:lnSpc>
                <a:spcPct val="120000"/>
              </a:lnSpc>
              <a:buClr>
                <a:schemeClr val="accent1">
                  <a:lumMod val="60000"/>
                  <a:lumOff val="40000"/>
                </a:schemeClr>
              </a:buClr>
              <a:buSzPct val="100000"/>
              <a:buFont typeface="Wingdings" panose="05000000000000000000" pitchFamily="2" charset="2"/>
              <a:buChar char="§"/>
              <a:defRPr sz="1400">
                <a:latin typeface="Roboto Light" panose="02000000000000000000" pitchFamily="2" charset="0"/>
                <a:ea typeface="Roboto Light" panose="02000000000000000000" pitchFamily="2" charset="0"/>
                <a:cs typeface="Roboto Light" panose="02000000000000000000" pitchFamily="2" charset="0"/>
              </a:defRPr>
            </a:lvl1pPr>
          </a:lstStyle>
          <a:p>
            <a:pPr lvl="0"/>
            <a:r>
              <a:rPr lang="en-US" dirty="0"/>
              <a:t>The following eight categories of Role were evaluated with regards to their trends over time across the date column registration date: Business Professional, Data Analyst, Journalist, None of your Business, Researcher, Rest (3 categories), Student, and Teacher </a:t>
            </a:r>
          </a:p>
          <a:p>
            <a:pPr lvl="0"/>
            <a:r>
              <a:rPr lang="en-US" dirty="0"/>
              <a:t>We didn't find any significant trends with regards to these categories.</a:t>
            </a:r>
          </a:p>
        </p:txBody>
      </p:sp>
    </p:spTree>
    <p:extLst>
      <p:ext uri="{BB962C8B-B14F-4D97-AF65-F5344CB8AC3E}">
        <p14:creationId xmlns:p14="http://schemas.microsoft.com/office/powerpoint/2010/main" val="340127055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ide_no_legen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76DD37DC-C778-5F44-8791-5097604270AD}"/>
              </a:ext>
            </a:extLst>
          </p:cNvPr>
          <p:cNvSpPr>
            <a:spLocks noGrp="1"/>
          </p:cNvSpPr>
          <p:nvPr>
            <p:ph type="sldNum" sz="quarter" idx="17"/>
          </p:nvPr>
        </p:nvSpPr>
        <p:spPr/>
        <p:txBody>
          <a:bodyPr/>
          <a:lstStyle/>
          <a:p>
            <a:fld id="{0A931B7D-E39A-7743-BFBF-92692911CED3}" type="slidenum">
              <a:rPr lang="en-US" smtClean="0"/>
              <a:t>‹#›</a:t>
            </a:fld>
            <a:endParaRPr lang="en-US"/>
          </a:p>
        </p:txBody>
      </p:sp>
      <p:pic>
        <p:nvPicPr>
          <p:cNvPr id="8" name="Slide number arrow">
            <a:extLst>
              <a:ext uri="{FF2B5EF4-FFF2-40B4-BE49-F238E27FC236}">
                <a16:creationId xmlns:a16="http://schemas.microsoft.com/office/drawing/2014/main" id="{7966D999-5659-EA54-F09A-787277C6004A}"/>
              </a:ext>
            </a:extLst>
          </p:cNvPr>
          <p:cNvPicPr>
            <a:picLocks noChangeAspect="1"/>
          </p:cNvPicPr>
          <p:nvPr userDrawn="1"/>
        </p:nvPicPr>
        <p:blipFill>
          <a:blip r:embed="rId2">
            <a:grayscl/>
          </a:blip>
          <a:stretch>
            <a:fillRect/>
          </a:stretch>
        </p:blipFill>
        <p:spPr>
          <a:xfrm rot="10800000">
            <a:off x="328248" y="6551856"/>
            <a:ext cx="202222" cy="261204"/>
          </a:xfrm>
          <a:prstGeom prst="rect">
            <a:avLst/>
          </a:prstGeom>
        </p:spPr>
      </p:pic>
      <p:cxnSp>
        <p:nvCxnSpPr>
          <p:cNvPr id="12" name="Title_border">
            <a:extLst>
              <a:ext uri="{FF2B5EF4-FFF2-40B4-BE49-F238E27FC236}">
                <a16:creationId xmlns:a16="http://schemas.microsoft.com/office/drawing/2014/main" id="{20DA9FAB-0251-D2A6-76C3-62BA3BCE86FF}"/>
              </a:ext>
            </a:extLst>
          </p:cNvPr>
          <p:cNvCxnSpPr>
            <a:cxnSpLocks/>
          </p:cNvCxnSpPr>
          <p:nvPr userDrawn="1"/>
        </p:nvCxnSpPr>
        <p:spPr>
          <a:xfrm>
            <a:off x="734159" y="391353"/>
            <a:ext cx="0" cy="353812"/>
          </a:xfrm>
          <a:prstGeom prst="line">
            <a:avLst/>
          </a:prstGeom>
          <a:ln w="825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Chart">
            <a:extLst>
              <a:ext uri="{FF2B5EF4-FFF2-40B4-BE49-F238E27FC236}">
                <a16:creationId xmlns:a16="http://schemas.microsoft.com/office/drawing/2014/main" id="{7B6A72B2-7A98-D9FF-117B-7B857A01D6B8}"/>
              </a:ext>
            </a:extLst>
          </p:cNvPr>
          <p:cNvSpPr>
            <a:spLocks noGrp="1" noChangeAspect="1"/>
          </p:cNvSpPr>
          <p:nvPr>
            <p:ph type="pic" sz="quarter" idx="22"/>
          </p:nvPr>
        </p:nvSpPr>
        <p:spPr>
          <a:xfrm>
            <a:off x="4562383" y="1587600"/>
            <a:ext cx="7020013" cy="4680000"/>
          </a:xfrm>
          <a:prstGeom prst="rect">
            <a:avLst/>
          </a:prstGeom>
        </p:spPr>
        <p:txBody>
          <a:bodyPr anchor="ctr"/>
          <a:lstStyle>
            <a:lvl1pPr marL="0" indent="0" algn="r">
              <a:buNone/>
              <a:defRPr/>
            </a:lvl1pPr>
          </a:lstStyle>
          <a:p>
            <a:endParaRPr lang="en-US" dirty="0"/>
          </a:p>
        </p:txBody>
      </p:sp>
      <p:sp>
        <p:nvSpPr>
          <p:cNvPr id="7" name="Title">
            <a:extLst>
              <a:ext uri="{FF2B5EF4-FFF2-40B4-BE49-F238E27FC236}">
                <a16:creationId xmlns:a16="http://schemas.microsoft.com/office/drawing/2014/main" id="{2E50B7DC-BC6C-B6A6-E11D-DE509F1C09C9}"/>
              </a:ext>
            </a:extLst>
          </p:cNvPr>
          <p:cNvSpPr>
            <a:spLocks noGrp="1"/>
          </p:cNvSpPr>
          <p:nvPr>
            <p:ph type="body" sz="quarter" idx="23" hasCustomPrompt="1"/>
          </p:nvPr>
        </p:nvSpPr>
        <p:spPr>
          <a:xfrm>
            <a:off x="786435" y="94938"/>
            <a:ext cx="7522011" cy="668649"/>
          </a:xfrm>
          <a:prstGeom prst="rect">
            <a:avLst/>
          </a:prstGeom>
        </p:spPr>
        <p:txBody>
          <a:bodyPr anchor="b"/>
          <a:lstStyle>
            <a:lvl1pPr marL="0" indent="0">
              <a:buNone/>
              <a:defRPr sz="2000" b="1" baseline="0">
                <a:latin typeface="Roboto" panose="02000000000000000000" pitchFamily="2" charset="0"/>
                <a:ea typeface="Roboto" panose="02000000000000000000" pitchFamily="2" charset="0"/>
                <a:cs typeface="Roboto" panose="02000000000000000000" pitchFamily="2" charset="0"/>
              </a:defRPr>
            </a:lvl1pPr>
            <a:lvl3pPr marL="914400" indent="0">
              <a:buNone/>
              <a:defRPr/>
            </a:lvl3pPr>
            <a:lvl4pPr marL="1371600" indent="0">
              <a:buNone/>
              <a:defRPr/>
            </a:lvl4pPr>
            <a:lvl5pPr marL="1828800" indent="0">
              <a:buNone/>
              <a:defRPr/>
            </a:lvl5pPr>
          </a:lstStyle>
          <a:p>
            <a:pPr lvl="0"/>
            <a:r>
              <a:rPr lang="en-US" dirty="0"/>
              <a:t>A good title is a good title</a:t>
            </a:r>
          </a:p>
        </p:txBody>
      </p:sp>
      <p:sp>
        <p:nvSpPr>
          <p:cNvPr id="9" name="Subtitle">
            <a:extLst>
              <a:ext uri="{FF2B5EF4-FFF2-40B4-BE49-F238E27FC236}">
                <a16:creationId xmlns:a16="http://schemas.microsoft.com/office/drawing/2014/main" id="{1B67271D-C892-1531-4AB7-5450402B6F15}"/>
              </a:ext>
            </a:extLst>
          </p:cNvPr>
          <p:cNvSpPr>
            <a:spLocks noGrp="1"/>
          </p:cNvSpPr>
          <p:nvPr>
            <p:ph type="body" sz="quarter" idx="24" hasCustomPrompt="1"/>
          </p:nvPr>
        </p:nvSpPr>
        <p:spPr>
          <a:xfrm>
            <a:off x="786435" y="801688"/>
            <a:ext cx="7522011"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The subtitle is one of the most informative texts there is on a Chart</a:t>
            </a:r>
          </a:p>
        </p:txBody>
      </p:sp>
      <p:sp>
        <p:nvSpPr>
          <p:cNvPr id="10" name="Subinfo">
            <a:extLst>
              <a:ext uri="{FF2B5EF4-FFF2-40B4-BE49-F238E27FC236}">
                <a16:creationId xmlns:a16="http://schemas.microsoft.com/office/drawing/2014/main" id="{73DB6738-D309-A6B8-7733-2840C0ABEB30}"/>
              </a:ext>
            </a:extLst>
          </p:cNvPr>
          <p:cNvSpPr>
            <a:spLocks noGrp="1"/>
          </p:cNvSpPr>
          <p:nvPr>
            <p:ph type="body" sz="quarter" idx="25" hasCustomPrompt="1"/>
          </p:nvPr>
        </p:nvSpPr>
        <p:spPr>
          <a:xfrm>
            <a:off x="786435" y="1053353"/>
            <a:ext cx="7522011"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Filtered by cherry blossoms and lots of sun</a:t>
            </a:r>
          </a:p>
        </p:txBody>
      </p:sp>
      <p:sp>
        <p:nvSpPr>
          <p:cNvPr id="11" name="Insight">
            <a:extLst>
              <a:ext uri="{FF2B5EF4-FFF2-40B4-BE49-F238E27FC236}">
                <a16:creationId xmlns:a16="http://schemas.microsoft.com/office/drawing/2014/main" id="{41F155D5-2484-0FA2-F2BD-DAD089743810}"/>
              </a:ext>
            </a:extLst>
          </p:cNvPr>
          <p:cNvSpPr>
            <a:spLocks noGrp="1"/>
          </p:cNvSpPr>
          <p:nvPr>
            <p:ph type="body" sz="quarter" idx="26" hasCustomPrompt="1"/>
          </p:nvPr>
        </p:nvSpPr>
        <p:spPr>
          <a:xfrm>
            <a:off x="616227" y="1587500"/>
            <a:ext cx="3686266" cy="4679950"/>
          </a:xfrm>
          <a:prstGeom prst="rect">
            <a:avLst/>
          </a:prstGeom>
        </p:spPr>
        <p:txBody>
          <a:bodyPr anchor="ctr"/>
          <a:lstStyle>
            <a:lvl1pPr marL="180000" indent="-180000">
              <a:lnSpc>
                <a:spcPct val="120000"/>
              </a:lnSpc>
              <a:buClr>
                <a:schemeClr val="accent1">
                  <a:lumMod val="60000"/>
                  <a:lumOff val="40000"/>
                </a:schemeClr>
              </a:buClr>
              <a:buSzPct val="100000"/>
              <a:buFont typeface="Wingdings" panose="05000000000000000000" pitchFamily="2" charset="2"/>
              <a:buChar char="§"/>
              <a:defRPr sz="1400">
                <a:latin typeface="Roboto Light" panose="02000000000000000000" pitchFamily="2" charset="0"/>
                <a:ea typeface="Roboto Light" panose="02000000000000000000" pitchFamily="2" charset="0"/>
                <a:cs typeface="Roboto Light" panose="02000000000000000000" pitchFamily="2" charset="0"/>
              </a:defRPr>
            </a:lvl1pPr>
          </a:lstStyle>
          <a:p>
            <a:pPr lvl="0"/>
            <a:r>
              <a:rPr lang="en-US" dirty="0"/>
              <a:t>The following eight categories of Role were evaluated with regards to their trends over time across the date column registration date: Business Professional, Data Analyst, Journalist, None of your Business, Researcher, Rest (3 categories), Student, and Teacher </a:t>
            </a:r>
          </a:p>
          <a:p>
            <a:pPr lvl="0"/>
            <a:r>
              <a:rPr lang="en-US" dirty="0"/>
              <a:t>We didn't find any significant trends with regards to these categories.</a:t>
            </a:r>
          </a:p>
        </p:txBody>
      </p:sp>
    </p:spTree>
    <p:extLst>
      <p:ext uri="{BB962C8B-B14F-4D97-AF65-F5344CB8AC3E}">
        <p14:creationId xmlns:p14="http://schemas.microsoft.com/office/powerpoint/2010/main" val="183153911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1F7715-3D28-49B7-8D14-7DC1F9D1B782}"/>
              </a:ext>
            </a:extLst>
          </p:cNvPr>
          <p:cNvSpPr>
            <a:spLocks noGrp="1"/>
          </p:cNvSpPr>
          <p:nvPr>
            <p:ph type="title"/>
          </p:nvPr>
        </p:nvSpPr>
        <p:spPr>
          <a:xfrm>
            <a:off x="2042098" y="2766218"/>
            <a:ext cx="8107804" cy="1325563"/>
          </a:xfrm>
          <a:prstGeom prst="rect">
            <a:avLst/>
          </a:prstGeom>
        </p:spPr>
        <p:txBody>
          <a:bodyPr vert="horz" lIns="0" tIns="0" rIns="0" bIns="0" rtlCol="0" anchor="ctr">
            <a:normAutofit/>
          </a:bodyPr>
          <a:lstStyle/>
          <a:p>
            <a:r>
              <a:rPr lang="en-US" dirty="0"/>
              <a:t>Click to edit Master title style</a:t>
            </a:r>
            <a:endParaRPr lang="en-ID" dirty="0"/>
          </a:p>
        </p:txBody>
      </p:sp>
      <p:sp>
        <p:nvSpPr>
          <p:cNvPr id="6" name="Slide Number Placeholder 5">
            <a:extLst>
              <a:ext uri="{FF2B5EF4-FFF2-40B4-BE49-F238E27FC236}">
                <a16:creationId xmlns:a16="http://schemas.microsoft.com/office/drawing/2014/main" id="{31137AD3-D0B8-DCB2-06AB-0809BA9C8BFF}"/>
              </a:ext>
            </a:extLst>
          </p:cNvPr>
          <p:cNvSpPr>
            <a:spLocks noGrp="1"/>
          </p:cNvSpPr>
          <p:nvPr>
            <p:ph type="sldNum" sz="quarter" idx="4"/>
          </p:nvPr>
        </p:nvSpPr>
        <p:spPr>
          <a:xfrm>
            <a:off x="-2313841" y="649287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931B7D-E39A-7743-BFBF-92692911CED3}" type="slidenum">
              <a:rPr lang="en-US" smtClean="0"/>
              <a:t>‹#›</a:t>
            </a:fld>
            <a:endParaRPr lang="en-US"/>
          </a:p>
        </p:txBody>
      </p:sp>
    </p:spTree>
    <p:extLst>
      <p:ext uri="{BB962C8B-B14F-4D97-AF65-F5344CB8AC3E}">
        <p14:creationId xmlns:p14="http://schemas.microsoft.com/office/powerpoint/2010/main" val="3231445539"/>
      </p:ext>
    </p:extLst>
  </p:cSld>
  <p:clrMap bg1="lt1" tx1="dk1" bg2="lt2" tx2="dk2" accent1="accent1" accent2="accent2" accent3="accent3" accent4="accent4" accent5="accent5" accent6="accent6" hlink="hlink" folHlink="folHlink"/>
  <p:sldLayoutIdLst>
    <p:sldLayoutId id="2147483670" r:id="rId1"/>
    <p:sldLayoutId id="2147483667" r:id="rId2"/>
    <p:sldLayoutId id="2147483669" r:id="rId3"/>
    <p:sldLayoutId id="2147483673" r:id="rId4"/>
    <p:sldLayoutId id="2147483675" r:id="rId5"/>
    <p:sldLayoutId id="2147483674" r:id="rId6"/>
    <p:sldLayoutId id="2147483676" r:id="rId7"/>
    <p:sldLayoutId id="2147483677" r:id="rId8"/>
    <p:sldLayoutId id="2147483668" r:id="rId9"/>
    <p:sldLayoutId id="2147483664" r:id="rId10"/>
    <p:sldLayoutId id="2147483671" r:id="rId11"/>
    <p:sldLayoutId id="2147483665" r:id="rId12"/>
  </p:sldLayoutIdLst>
  <p:hf hdr="0" dt="0"/>
  <p:txStyles>
    <p:title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 Id="rId3"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 Id="rId3" Type="http://schemas.openxmlformats.org/officeDocument/2006/relationships/notesSlide" Target="../notesSlides/notesSlide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Electronics dataset</a:t>
            </a:r>
          </a:p>
        </p:txBody>
      </p:sp>
      <p:sp>
        <p:nvSpPr>
          <p:cNvPr id="3" name="Text Placeholder 2"/>
          <p:cNvSpPr>
            <a:spLocks noGrp="1"/>
          </p:cNvSpPr>
          <p:nvPr>
            <p:ph type="body" idx="13" sz="quarter"/>
          </p:nvPr>
        </p:nvSpPr>
        <p:spPr/>
        <p:txBody>
          <a:bodyPr/>
          <a:lstStyle/>
          <a:p>
            <a:r>
              <a:t>15 Jan 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26" sz="quarter"/>
          </p:nvPr>
        </p:nvSpPr>
        <p:spPr/>
        <p:txBody>
          <a:bodyPr/>
          <a:lstStyle/>
          <a:p>
            <a:r>
              <a:t>The Product with a Quantity Ordered of 5 has the highest price per item, significantly more expensive than Products with a Quantity Ordered of 1 and Other quantities. This suggests that items ordered in larger quantities might be premium or high-value Products.</a:t>
            </a:r>
          </a:p>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26" sz="quarter"/>
          </p:nvPr>
        </p:nvSpPr>
        <p:spPr/>
        <p:txBody>
          <a:bodyPr/>
          <a:lstStyle/>
          <a:p>
            <a:r>
              <a:t>Our analysis of the product orders dataset reveals several key insights that can guide strategic decisions. Firstly, the word cloud analysis indicates that Tablet and Keyboard are the most frequently ordered products, suggesting a high demand for these items. This insight can be leveraged to ensure adequate stock levels and possibly explore bulk purchasing discounts to reduce costs. Additionally, the price analysis shows that printers are priced significantly higher than other products, which could indicate a premium market segment. This suggests an opportunity to explore marketing strategies that highlight the value and features of these high-margin items to boost sales.</a:t>
            </a:r>
          </a:p>
          <a:p/>
          <a:p>
            <a:r>
              <a:t>Furthermore, the data indicates that the quantity ordered has a noticeable effect on the types of products purchased. For instance, monitors are predominantly ordered in single units, while desks and external hard drives are often ordered in larger quantities. This pattern suggests that customers may be purchasing monitors for individual use and desks or storage devices for office setups. Understanding these purchasing behaviors can help tailor marketing campaigns and promotions to target specific customer needs more effectively. For example, offering bundle deals for office furniture and storage devices could attract bulk buyers and increase overall sales. </a:t>
            </a:r>
          </a:p>
          <a:p/>
          <a:p/>
        </p:txBody>
      </p:sp>
      <p:sp>
        <p:nvSpPr>
          <p:cNvPr id="3" name="Text Placeholder 2"/>
          <p:cNvSpPr>
            <a:spLocks noGrp="1"/>
          </p:cNvSpPr>
          <p:nvPr>
            <p:ph type="body" idx="23" sz="quarter"/>
          </p:nvPr>
        </p:nvSpPr>
        <p:spPr/>
        <p:txBody>
          <a:bodyPr/>
          <a:lstStyle/>
          <a:p>
            <a:r>
              <a:t>Summary Key Insights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26" sz="quarter"/>
          </p:nvPr>
        </p:nvSpPr>
        <p:spPr/>
        <p:txBody>
          <a:bodyPr/>
          <a:lstStyle/>
          <a:p>
            <a:r>
              <a:t>Lastly, while some differences in quantities ordered across product categories are not statistically significant due to small sample sizes, the general trends observed can still inform inventory management and sales strategies. Ensuring a balanced stock of high-demand items like tablets and keyboards, while also promoting higher-margin products like printers, can optimize both customer satisfaction and profitability. Running further statistical tests on these trends can provide more robust insights and help refine these strategies.</a:t>
            </a:r>
          </a:p>
          <a:p/>
        </p:txBody>
      </p:sp>
      <p:sp>
        <p:nvSpPr>
          <p:cNvPr id="3" name="Text Placeholder 2"/>
          <p:cNvSpPr>
            <a:spLocks noGrp="1"/>
          </p:cNvSpPr>
          <p:nvPr>
            <p:ph type="body" idx="23" sz="quarter"/>
          </p:nvPr>
        </p:nvSpPr>
        <p:spPr/>
        <p:txBody>
          <a:bodyPr/>
          <a:lstStyle/>
          <a:p>
            <a:r>
              <a:t>Summary Key Insights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graphicFrame>
        <p:nvGraphicFramePr>
          <p:cNvPr id="2" name="Table Placeholder 1"/>
          <p:cNvGraphicFramePr>
            <a:graphicFrameLocks noGrp="1"/>
          </p:cNvGraphicFramePr>
          <p:nvPr>
            <p:ph type="tbl" idx="19" sz="quarter"/>
          </p:nvPr>
        </p:nvGraphicFramePr>
        <p:xfrm>
          <a:off x="609600" y="5642724"/>
          <a:ext cx="3860800" cy="182880"/>
        </p:xfrm>
        <a:graphic>
          <a:graphicData uri="http://schemas.openxmlformats.org/drawingml/2006/table">
            <a:tbl>
              <a:tblPr firstRow="1" bandRow="1">
                <a:tableStyleId>{2D5ABB26-0587-4C30-8999-92F81FD0307C}</a:tableStyleId>
              </a:tblPr>
              <a:tblGrid>
                <a:gridCol w="152400"/>
                <a:gridCol w="1778000"/>
                <a:gridCol w="152400"/>
                <a:gridCol w="1778000"/>
              </a:tblGrid>
              <a:tr h="91440">
                <a:tc>
                  <a:txBody>
                    <a:bodyPr/>
                    <a:lstStyle/>
                    <a:p>
                      <a:pPr>
                        <a:defRPr sz="1200">
                          <a:solidFill>
                            <a:srgbClr val="1AC9A3"/>
                          </a:solidFill>
                        </a:defRPr>
                      </a:pPr>
                      <a:r>
                        <a:t>■</a:t>
                      </a:r>
                    </a:p>
                  </a:txBody>
                  <a:tcPr marT="0" marB="0" marR="0"/>
                </a:tc>
                <a:tc>
                  <a:txBody>
                    <a:bodyPr/>
                    <a:lstStyle/>
                    <a:p>
                      <a:pPr>
                        <a:defRPr sz="1200">
                          <a:solidFill>
                            <a:srgbClr val="3E4348"/>
                          </a:solidFill>
                          <a:latin typeface="Roboto Light"/>
                        </a:defRPr>
                      </a:pPr>
                      <a:r>
                        <a:t>   Positive relation</a:t>
                      </a:r>
                    </a:p>
                  </a:txBody>
                  <a:tcPr marT="0" marB="0" marR="0"/>
                </a:tc>
                <a:tc>
                  <a:txBody>
                    <a:bodyPr/>
                    <a:lstStyle/>
                    <a:p>
                      <a:pPr>
                        <a:defRPr sz="1200">
                          <a:solidFill>
                            <a:srgbClr val="0062FF"/>
                          </a:solidFill>
                        </a:defRPr>
                      </a:pPr>
                      <a:r>
                        <a:t>■</a:t>
                      </a:r>
                    </a:p>
                  </a:txBody>
                  <a:tcPr marT="0" marB="0" marR="0"/>
                </a:tc>
                <a:tc>
                  <a:txBody>
                    <a:bodyPr/>
                    <a:lstStyle/>
                    <a:p>
                      <a:pPr>
                        <a:defRPr sz="1200">
                          <a:solidFill>
                            <a:srgbClr val="3E4348"/>
                          </a:solidFill>
                          <a:latin typeface="Roboto Light"/>
                        </a:defRPr>
                      </a:pPr>
                      <a:r>
                        <a:t>   Categorical relation</a:t>
                      </a:r>
                    </a:p>
                  </a:txBody>
                  <a:tcPr marT="0" marB="0" marR="0"/>
                </a:tc>
              </a:tr>
              <a:tr h="91440">
                <a:tc>
                  <a:txBody>
                    <a:bodyPr/>
                    <a:lstStyle/>
                    <a:p>
                      <a:pPr>
                        <a:defRPr sz="1200">
                          <a:solidFill>
                            <a:srgbClr val="FF5F38"/>
                          </a:solidFill>
                        </a:defRPr>
                      </a:pPr>
                      <a:r>
                        <a:t>■</a:t>
                      </a:r>
                    </a:p>
                  </a:txBody>
                  <a:tcPr marT="0" marB="0" marR="0"/>
                </a:tc>
                <a:tc>
                  <a:txBody>
                    <a:bodyPr/>
                    <a:lstStyle/>
                    <a:p>
                      <a:pPr>
                        <a:defRPr sz="1200">
                          <a:solidFill>
                            <a:srgbClr val="3E4348"/>
                          </a:solidFill>
                          <a:latin typeface="Roboto Light"/>
                        </a:defRPr>
                      </a:pPr>
                      <a:r>
                        <a:t>   Negative relation</a:t>
                      </a:r>
                    </a:p>
                  </a:txBody>
                  <a:tcPr marT="0" marB="0" marR="0"/>
                </a:tc>
                <a:tc>
                  <a:txBody>
                    <a:bodyPr/>
                    <a:lstStyle/>
                    <a:p>
                      <a:pPr>
                        <a:defRPr sz="1200">
                          <a:solidFill>
                            <a:srgbClr val="F7FBFF"/>
                          </a:solidFill>
                        </a:defRPr>
                      </a:pPr>
                      <a:r>
                        <a:t>■</a:t>
                      </a:r>
                    </a:p>
                  </a:txBody>
                  <a:tcPr marT="0" marB="0" marR="0"/>
                </a:tc>
                <a:tc>
                  <a:txBody>
                    <a:bodyPr/>
                    <a:lstStyle/>
                    <a:p>
                      <a:pPr>
                        <a:defRPr sz="1200">
                          <a:solidFill>
                            <a:srgbClr val="3E4348"/>
                          </a:solidFill>
                          <a:latin typeface="Roboto Light"/>
                        </a:defRPr>
                      </a:pPr>
                      <a:r>
                        <a:t>   Negligible relation</a:t>
                      </a:r>
                    </a:p>
                  </a:txBody>
                  <a:tcPr marT="0" marB="0" marR="0"/>
                </a:tc>
              </a:tr>
            </a:tbl>
          </a:graphicData>
        </a:graphic>
      </p:graphicFrame>
      <p:pic>
        <p:nvPicPr>
          <p:cNvPr id="3" name="Picture Placeholder 2" descr="0.png"/>
          <p:cNvPicPr>
            <a:picLocks noGrp="1" noChangeAspect="1"/>
          </p:cNvPicPr>
          <p:nvPr>
            <p:ph type="pic" idx="21" sz="quarter"/>
          </p:nvPr>
        </p:nvPicPr>
        <p:blipFill>
          <a:blip r:embed="rId2"/>
          <a:srcRect/>
          <a:stretch>
            <a:fillRect/>
          </a:stretch>
        </p:blipFill>
        <p:spPr>
          <a:xfrm>
            <a:off x="609597" y="1587598"/>
            <a:ext cx="4969800" cy="3960000"/>
          </a:xfrm>
        </p:spPr>
      </p:pic>
      <p:sp>
        <p:nvSpPr>
          <p:cNvPr id="4" name="Text Placeholder 3"/>
          <p:cNvSpPr>
            <a:spLocks noGrp="1"/>
          </p:cNvSpPr>
          <p:nvPr>
            <p:ph type="body" idx="23" sz="quarter"/>
          </p:nvPr>
        </p:nvSpPr>
        <p:spPr/>
        <p:txBody>
          <a:bodyPr/>
          <a:lstStyle/>
          <a:p/>
          <a:p/>
          <a:p>
            <a:r>
              <a:t>Product Topics Classification Predicts with 89% Accuracy</a:t>
            </a:r>
          </a:p>
        </p:txBody>
      </p:sp>
      <p:sp>
        <p:nvSpPr>
          <p:cNvPr id="5" name="Text Placeholder 4"/>
          <p:cNvSpPr>
            <a:spLocks noGrp="1"/>
          </p:cNvSpPr>
          <p:nvPr>
            <p:ph type="body" idx="24" sz="quarter"/>
          </p:nvPr>
        </p:nvSpPr>
        <p:spPr/>
        <p:txBody>
          <a:bodyPr/>
          <a:lstStyle/>
          <a:p>
            <a:r>
              <a:t>Predictive power from 0 (failure to predict) to 100 (perfect prediction) across columns</a:t>
            </a:r>
          </a:p>
        </p:txBody>
      </p:sp>
      <p:sp>
        <p:nvSpPr>
          <p:cNvPr id="7" name="Text Placeholder 6"/>
          <p:cNvSpPr>
            <a:spLocks noGrp="1"/>
          </p:cNvSpPr>
          <p:nvPr>
            <p:ph type="body" idx="26" sz="quarter"/>
          </p:nvPr>
        </p:nvSpPr>
        <p:spPr/>
        <p:txBody>
          <a:bodyPr/>
          <a:lstStyle/>
          <a:p>
            <a:r>
              <a:t>FIn-depth insight_x000C_ The data exhibits a strong relationship between &amp;#34;Quantity Ordered&amp;#34; and &amp;#34;Order Date&amp;#34; with a score of 1600. As a student, an interesting insight is that ordering behavior, represented by the quantity of products ordered, could be influenced by specific time periods or dates. For instance, ordering might increase in periods associated with discounts, holidays or semester beginnings. This relationship can be utilized for forecasting future inventory needs or sales promotions around high-demand periods.</a:t>
            </a:r>
          </a:p>
          <a:p/>
          <a:p>
            <a:r>
              <a:t>Key takeaway: Since Product classification is a strong predictor, focusing on improving and refining Product categories could enhance sales predictions and inventory management.</a:t>
            </a:r>
          </a:p>
          <a:p/>
        </p:txBody>
      </p:sp>
      <p:sp>
        <p:nvSpPr>
          <p:cNvPr id="8" name="Slide Number Placeholder 7"/>
          <p:cNvSpPr>
            <a:spLocks noGrp="1"/>
          </p:cNvSpPr>
          <p:nvPr>
            <p:ph type="sldNum" idx="17" sz="quarter"/>
          </p:nvPr>
        </p:nvSpPr>
        <p:spPr/>
        <p:txBody>
          <a:bodyPr/>
          <a:p>
            <a:r>
              <a:t>1</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26" sz="quarter"/>
          </p:nvPr>
        </p:nvSpPr>
        <p:spPr/>
        <p:txBody>
          <a:bodyPr/>
          <a:lstStyle/>
          <a:p>
            <a:r>
              <a:t>The dataset contains details about Product orders, including Order ID, Product name, Quantity Ordered, price per item, and Order Date. One key insight is that the classification of Products is a strong predictor for the Products themselves, with a Predictive Power Index of 89. This means that knowing the category of a Product can help us predict the specific Product with high accuracy.</a:t>
            </a:r>
          </a:p>
          <a:p>
            <a:r>
              <a:t>Additionally, looking at how different categories relate to each Other (cross-correlation) can give us even more useful information. For example, if certain Products are often ordered together, this could help in planning promotions or managing inventory.</a:t>
            </a:r>
          </a:p>
          <a:p>
            <a:r>
              <a:t>External Har. . .	Storage Devi. . .	strong positive</a:t>
            </a:r>
          </a:p>
          <a:p>
            <a:r>
              <a:t>Tablet	Computing De. . .	strong positive</a:t>
            </a:r>
          </a:p>
          <a:p>
            <a:r>
              <a:t>Headphones	Audio Device. . .	strong positive</a:t>
            </a:r>
          </a:p>
          <a:p>
            <a:r>
              <a:t>Laptop	Other	strong positive</a:t>
            </a:r>
          </a:p>
          <a:p>
            <a:r>
              <a:t>Monitor	Display Devi. . .	strong positive</a:t>
            </a:r>
          </a:p>
          <a:p/>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Placeholder 1" descr="1.png"/>
          <p:cNvPicPr>
            <a:picLocks noGrp="1" noChangeAspect="1"/>
          </p:cNvPicPr>
          <p:nvPr>
            <p:ph type="pic" idx="15" sz="quarter"/>
          </p:nvPr>
        </p:nvPicPr>
        <p:blipFill>
          <a:blip r:embed="rId2"/>
          <a:srcRect/>
          <a:stretch>
            <a:fillRect/>
          </a:stretch>
        </p:blipFill>
        <p:spPr>
          <a:xfrm>
            <a:off x="609596" y="1588368"/>
            <a:ext cx="4788000" cy="4788000"/>
          </a:xfrm>
        </p:spPr>
      </p:pic>
      <p:sp>
        <p:nvSpPr>
          <p:cNvPr id="3" name="Text Placeholder 2"/>
          <p:cNvSpPr>
            <a:spLocks noGrp="1"/>
          </p:cNvSpPr>
          <p:nvPr>
            <p:ph type="body" idx="23" sz="quarter"/>
          </p:nvPr>
        </p:nvSpPr>
        <p:spPr/>
        <p:txBody>
          <a:bodyPr/>
          <a:lstStyle/>
          <a:p/>
          <a:p/>
          <a:p>
            <a:r>
              <a:t>Key takeaway: Tablet, Keyboard, Monitor</a:t>
            </a:r>
          </a:p>
        </p:txBody>
      </p:sp>
      <p:sp>
        <p:nvSpPr>
          <p:cNvPr id="4" name="Text Placeholder 3"/>
          <p:cNvSpPr>
            <a:spLocks noGrp="1"/>
          </p:cNvSpPr>
          <p:nvPr>
            <p:ph type="body" idx="24" sz="quarter"/>
          </p:nvPr>
        </p:nvSpPr>
        <p:spPr/>
        <p:txBody>
          <a:bodyPr/>
          <a:lstStyle/>
          <a:p>
            <a:r>
              <a:t>Word cloud for Product</a:t>
            </a:r>
          </a:p>
        </p:txBody>
      </p:sp>
      <p:sp>
        <p:nvSpPr>
          <p:cNvPr id="6" name="Text Placeholder 5"/>
          <p:cNvSpPr>
            <a:spLocks noGrp="1"/>
          </p:cNvSpPr>
          <p:nvPr>
            <p:ph type="body" idx="26" sz="quarter"/>
          </p:nvPr>
        </p:nvSpPr>
        <p:spPr/>
        <p:txBody>
          <a:bodyPr/>
          <a:lstStyle/>
          <a:p>
            <a:r>
              <a:t>Key takeaway: Consider increasing the stock or promotional efforts for Tablets and Keyboards, as they are the most frequently ordered Products.</a:t>
            </a:r>
          </a:p>
          <a:p>
            <a:r>
              <a:t>The word cloud shows that the most common Product ordered is Tablet, which appears 16 times. The next most common Product is Keyboard, appearing 13 times. This suggests that Tablets are the most popular item among customers, followed closely by Keyboards. </a:t>
            </a:r>
          </a:p>
          <a:p>
            <a:r>
              <a:t>Tablet	1.0</a:t>
            </a:r>
          </a:p>
          <a:p>
            <a:r>
              <a:t>Keyboard	0.81</a:t>
            </a:r>
          </a:p>
          <a:p>
            <a:r>
              <a:t>Monitor	0.75</a:t>
            </a:r>
          </a:p>
          <a:p>
            <a:r>
              <a:t>Desk	0.62</a:t>
            </a:r>
          </a:p>
          <a:p>
            <a:r>
              <a:t>Laptop	0.62</a:t>
            </a:r>
          </a:p>
          <a:p>
            <a:r>
              <a:t>Headphones	0.62</a:t>
            </a:r>
          </a:p>
          <a:p>
            <a:r>
              <a:t>External Hard	0.62</a:t>
            </a:r>
          </a:p>
          <a:p>
            <a:r>
              <a:t>Hard Drive	0.62</a:t>
            </a:r>
          </a:p>
          <a:p>
            <a:r>
              <a:t>Chair	0.5</a:t>
            </a:r>
          </a:p>
          <a:p>
            <a:r>
              <a:t>Printer	0.38</a:t>
            </a:r>
          </a:p>
          <a:p>
            <a:r>
              <a:t>Mouse	0.31</a:t>
            </a:r>
          </a:p>
          <a:p/>
          <a:p/>
        </p:txBody>
      </p:sp>
      <p:sp>
        <p:nvSpPr>
          <p:cNvPr id="7" name="Slide Number Placeholder 6"/>
          <p:cNvSpPr>
            <a:spLocks noGrp="1"/>
          </p:cNvSpPr>
          <p:nvPr>
            <p:ph type="sldNum" idx="17" sz="quarter"/>
          </p:nvPr>
        </p:nvSpPr>
        <p:spPr/>
        <p:txBody>
          <a:bodyPr/>
          <a:p>
            <a:r>
              <a:t>2</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Placeholder 1" descr="2.png"/>
          <p:cNvPicPr>
            <a:picLocks noGrp="1" noChangeAspect="1"/>
          </p:cNvPicPr>
          <p:nvPr>
            <p:ph type="pic" idx="15" sz="quarter"/>
          </p:nvPr>
        </p:nvPicPr>
        <p:blipFill>
          <a:blip r:embed="rId2"/>
          <a:srcRect/>
          <a:stretch>
            <a:fillRect/>
          </a:stretch>
        </p:blipFill>
        <p:spPr>
          <a:xfrm>
            <a:off x="6794396" y="1587600"/>
            <a:ext cx="4740120" cy="4788000"/>
          </a:xfrm>
        </p:spPr>
      </p:pic>
      <p:sp>
        <p:nvSpPr>
          <p:cNvPr id="3" name="Text Placeholder 2"/>
          <p:cNvSpPr>
            <a:spLocks noGrp="1"/>
          </p:cNvSpPr>
          <p:nvPr>
            <p:ph type="body" idx="23" sz="quarter"/>
          </p:nvPr>
        </p:nvSpPr>
        <p:spPr/>
        <p:txBody>
          <a:bodyPr/>
          <a:lstStyle/>
          <a:p/>
          <a:p/>
          <a:p>
            <a:r>
              <a:t>Printer Leads Price Each Rankings by Far</a:t>
            </a:r>
          </a:p>
        </p:txBody>
      </p:sp>
      <p:sp>
        <p:nvSpPr>
          <p:cNvPr id="4" name="Text Placeholder 3"/>
          <p:cNvSpPr>
            <a:spLocks noGrp="1"/>
          </p:cNvSpPr>
          <p:nvPr>
            <p:ph type="body" idx="24" sz="quarter"/>
          </p:nvPr>
        </p:nvSpPr>
        <p:spPr/>
        <p:txBody>
          <a:bodyPr/>
          <a:lstStyle/>
          <a:p>
            <a:r>
              <a:t>Top ten average values of Price Each by Product</a:t>
            </a:r>
          </a:p>
        </p:txBody>
      </p:sp>
      <p:sp>
        <p:nvSpPr>
          <p:cNvPr id="6" name="Text Placeholder 5"/>
          <p:cNvSpPr>
            <a:spLocks noGrp="1"/>
          </p:cNvSpPr>
          <p:nvPr>
            <p:ph type="body" idx="26" sz="quarter"/>
          </p:nvPr>
        </p:nvSpPr>
        <p:spPr/>
        <p:txBody>
          <a:bodyPr/>
          <a:lstStyle/>
          <a:p>
            <a:r>
              <a:t>The price of each Printer is much higher than the price of each Mouse and Other Products. This means that Printers are significantly more expensive compared to Other items in the dataset. If you are looking to increase revenue, focusing on selling more Printers could be a good strategy due to their higher price.</a:t>
            </a:r>
          </a:p>
          <a:p/>
        </p:txBody>
      </p:sp>
      <p:sp>
        <p:nvSpPr>
          <p:cNvPr id="7" name="Slide Number Placeholder 6"/>
          <p:cNvSpPr>
            <a:spLocks noGrp="1"/>
          </p:cNvSpPr>
          <p:nvPr>
            <p:ph type="sldNum" idx="17" sz="quarter"/>
          </p:nvPr>
        </p:nvSpPr>
        <p:spPr/>
        <p:txBody>
          <a:bodyPr/>
          <a:p>
            <a:r>
              <a:t>3</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Placeholder 1" descr="3.png"/>
          <p:cNvPicPr>
            <a:picLocks noGrp="1" noChangeAspect="1"/>
          </p:cNvPicPr>
          <p:nvPr>
            <p:ph type="pic" idx="15" sz="quarter"/>
          </p:nvPr>
        </p:nvPicPr>
        <p:blipFill>
          <a:blip r:embed="rId2"/>
          <a:srcRect/>
          <a:stretch>
            <a:fillRect/>
          </a:stretch>
        </p:blipFill>
        <p:spPr>
          <a:xfrm>
            <a:off x="609596" y="1588368"/>
            <a:ext cx="4740120" cy="4788000"/>
          </a:xfrm>
        </p:spPr>
      </p:pic>
      <p:sp>
        <p:nvSpPr>
          <p:cNvPr id="3" name="Text Placeholder 2"/>
          <p:cNvSpPr>
            <a:spLocks noGrp="1"/>
          </p:cNvSpPr>
          <p:nvPr>
            <p:ph type="body" idx="23" sz="quarter"/>
          </p:nvPr>
        </p:nvSpPr>
        <p:spPr/>
        <p:txBody>
          <a:bodyPr/>
          <a:lstStyle/>
          <a:p/>
          <a:p/>
          <a:p>
            <a:r>
              <a:t>Office Equipment Leads Price Each Rankings</a:t>
            </a:r>
          </a:p>
        </p:txBody>
      </p:sp>
      <p:sp>
        <p:nvSpPr>
          <p:cNvPr id="4" name="Text Placeholder 3"/>
          <p:cNvSpPr>
            <a:spLocks noGrp="1"/>
          </p:cNvSpPr>
          <p:nvPr>
            <p:ph type="body" idx="24" sz="quarter"/>
          </p:nvPr>
        </p:nvSpPr>
        <p:spPr/>
        <p:txBody>
          <a:bodyPr/>
          <a:lstStyle/>
          <a:p>
            <a:r>
              <a:t>Top eight average values of Price Each by Topics classification . ..</a:t>
            </a:r>
          </a:p>
        </p:txBody>
      </p:sp>
      <p:sp>
        <p:nvSpPr>
          <p:cNvPr id="6" name="Text Placeholder 5"/>
          <p:cNvSpPr>
            <a:spLocks noGrp="1"/>
          </p:cNvSpPr>
          <p:nvPr>
            <p:ph type="body" idx="26" sz="quarter"/>
          </p:nvPr>
        </p:nvSpPr>
        <p:spPr/>
        <p:txBody>
          <a:bodyPr/>
          <a:lstStyle/>
          <a:p>
            <a:r>
              <a:t>Key takeaway: If you are looking to increase revenue, focusing on selling more Office Equipment could be beneficial due to their higher price points.</a:t>
            </a:r>
          </a:p>
          <a:p>
            <a:r>
              <a:t>The price per item for Office Equipment is significantly higher than that of Computing Devices and Other Product categories. This means that Office Equipment tends to be more expensive compared to Other types of Products in the dataset.</a:t>
            </a:r>
          </a:p>
          <a:p/>
        </p:txBody>
      </p:sp>
      <p:sp>
        <p:nvSpPr>
          <p:cNvPr id="7" name="Slide Number Placeholder 6"/>
          <p:cNvSpPr>
            <a:spLocks noGrp="1"/>
          </p:cNvSpPr>
          <p:nvPr>
            <p:ph type="sldNum" idx="17" sz="quarter"/>
          </p:nvPr>
        </p:nvSpPr>
        <p:spPr/>
        <p:txBody>
          <a:bodyPr/>
          <a:p>
            <a:r>
              <a:t>4</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Placeholder 1" descr="4.png"/>
          <p:cNvPicPr>
            <a:picLocks noGrp="1" noChangeAspect="1"/>
          </p:cNvPicPr>
          <p:nvPr>
            <p:ph type="pic" idx="15" sz="quarter"/>
          </p:nvPr>
        </p:nvPicPr>
        <p:blipFill>
          <a:blip r:embed="rId2"/>
          <a:srcRect/>
          <a:stretch>
            <a:fillRect/>
          </a:stretch>
        </p:blipFill>
        <p:spPr>
          <a:xfrm>
            <a:off x="6794396" y="1587600"/>
            <a:ext cx="4740120" cy="4788000"/>
          </a:xfrm>
        </p:spPr>
      </p:pic>
      <p:sp>
        <p:nvSpPr>
          <p:cNvPr id="3" name="Text Placeholder 2"/>
          <p:cNvSpPr>
            <a:spLocks noGrp="1"/>
          </p:cNvSpPr>
          <p:nvPr>
            <p:ph type="body" idx="23" sz="quarter"/>
          </p:nvPr>
        </p:nvSpPr>
        <p:spPr/>
        <p:txBody>
          <a:bodyPr/>
          <a:lstStyle/>
          <a:p/>
          <a:p/>
          <a:p>
            <a:r>
              <a:t>Key takeaway: Quantity Ordered 5 Dominates</a:t>
            </a:r>
          </a:p>
        </p:txBody>
      </p:sp>
      <p:sp>
        <p:nvSpPr>
          <p:cNvPr id="4" name="Text Placeholder 3"/>
          <p:cNvSpPr>
            <a:spLocks noGrp="1"/>
          </p:cNvSpPr>
          <p:nvPr>
            <p:ph type="body" idx="24" sz="quarter"/>
          </p:nvPr>
        </p:nvSpPr>
        <p:spPr/>
        <p:txBody>
          <a:bodyPr/>
          <a:lstStyle/>
          <a:p>
            <a:r>
              <a:t>Top ten average values of Price Each by Quantity Ordered</a:t>
            </a:r>
          </a:p>
        </p:txBody>
      </p:sp>
      <p:sp>
        <p:nvSpPr>
          <p:cNvPr id="6" name="Text Placeholder 5"/>
          <p:cNvSpPr>
            <a:spLocks noGrp="1"/>
          </p:cNvSpPr>
          <p:nvPr>
            <p:ph type="body" idx="26" sz="quarter"/>
          </p:nvPr>
        </p:nvSpPr>
        <p:spPr/>
        <p:txBody>
          <a:bodyPr/>
          <a:lstStyle/>
          <a:p>
            <a:r>
              <a:t>FIn-depth insight_x000C_ One potential insight from the data is that higher quantities ordered, such as 5, don';t necessarily lead to lower price per item. In fact, the average price for quantity 5 ordered is significantly higher than for other quantities. This could mean that when larger quantities are ordered, they are usually for more expensive items, perhaps due to bulk purchases of high-value products like laptops or other electronics. This peculiarity can be interesting to a student studying consumer buying behavior or pricing strategies.</a:t>
            </a:r>
          </a:p>
          <a:p/>
          <a:p>
            <a:r>
              <a:t>Key takeaway: Consider promoting these high-value items more prominently, as they seem to be associated with higher prices and potentially higher profit margins.</a:t>
            </a:r>
          </a:p>
          <a:p/>
        </p:txBody>
      </p:sp>
      <p:sp>
        <p:nvSpPr>
          <p:cNvPr id="7" name="Slide Number Placeholder 6"/>
          <p:cNvSpPr>
            <a:spLocks noGrp="1"/>
          </p:cNvSpPr>
          <p:nvPr>
            <p:ph type="sldNum" idx="17" sz="quarter"/>
          </p:nvPr>
        </p:nvSpPr>
        <p:spPr/>
        <p:txBody>
          <a:bodyPr/>
          <a:p>
            <a:r>
              <a:t>5</a:t>
            </a:r>
          </a:p>
        </p:txBody>
      </p:sp>
    </p:spTree>
  </p:cSld>
  <p:clrMapOvr>
    <a:masterClrMapping/>
  </p:clrMapOvr>
</p:sld>
</file>

<file path=ppt/theme/theme1.xml><?xml version="1.0" encoding="utf-8"?>
<a:theme xmlns:a="http://schemas.openxmlformats.org/drawingml/2006/main" name="Office Theme">
  <a:themeElements>
    <a:clrScheme name="Custom 4">
      <a:dk1>
        <a:sysClr val="windowText" lastClr="000000"/>
      </a:dk1>
      <a:lt1>
        <a:sysClr val="window" lastClr="FFFFFF"/>
      </a:lt1>
      <a:dk2>
        <a:srgbClr val="91B5B5"/>
      </a:dk2>
      <a:lt2>
        <a:srgbClr val="C9E9E7"/>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7">
      <a:majorFont>
        <a:latin typeface="Georgia"/>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a:solidFill>
              <a:schemeClr val="tx1">
                <a:lumMod val="75000"/>
                <a:lumOff val="2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13986</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0</vt:i4>
      </vt:variant>
    </vt:vector>
  </HeadingPairs>
  <TitlesOfParts>
    <vt:vector size="10" baseType="lpstr">
      <vt:lpstr>Arial</vt:lpstr>
      <vt:lpstr>Calibri</vt:lpstr>
      <vt:lpstr>Calibri Light</vt:lpstr>
      <vt:lpstr>Open Sans</vt:lpstr>
      <vt:lpstr>Roboto</vt:lpstr>
      <vt:lpstr>Roboto Light</vt:lpstr>
      <vt:lpstr>Roboto Lt</vt:lpstr>
      <vt:lpstr>Verdana</vt:lpstr>
      <vt:lpstr>Wingdings</vt:lpstr>
      <vt:lpstr>Office Theme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ChartPixel</dc:creator>
  <cp:lastModifiedBy>Andrea Szilagyi</cp:lastModifiedBy>
  <cp:revision>30</cp:revision>
  <dcterms:created xsi:type="dcterms:W3CDTF">2019-07-04T05:19:40Z</dcterms:created>
  <dcterms:modified xsi:type="dcterms:W3CDTF">2024-04-08T14:07:53Z</dcterms:modified>
</cp:coreProperties>
</file>