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68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иса Воробьева" initials="АВ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ACD"/>
          </a:solidFill>
        </a:fill>
      </a:tcStyle>
    </a:wholeTbl>
    <a:band2H>
      <a:tcTxStyle/>
      <a:tcStyle>
        <a:tcBdr/>
        <a:fill>
          <a:solidFill>
            <a:srgbClr val="FBE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ACD"/>
          </a:solidFill>
        </a:fill>
      </a:tcStyle>
    </a:wholeTbl>
    <a:band2H>
      <a:tcTxStyle/>
      <a:tcStyle>
        <a:tcBdr/>
        <a:fill>
          <a:solidFill>
            <a:srgbClr val="FBE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CE2"/>
          </a:solidFill>
        </a:fill>
      </a:tcStyle>
    </a:wholeTbl>
    <a:band2H>
      <a:tcTxStyle/>
      <a:tcStyle>
        <a:tcBdr/>
        <a:fill>
          <a:solidFill>
            <a:srgbClr val="EEE7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8CA"/>
          </a:solidFill>
        </a:fill>
      </a:tcStyle>
    </a:wholeTbl>
    <a:band2H>
      <a:tcTxStyle/>
      <a:tcStyle>
        <a:tcBdr/>
        <a:fill>
          <a:solidFill>
            <a:srgbClr val="FBF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F1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E2"/>
          </a:solidFill>
        </a:fill>
      </a:tcStyle>
    </a:wholeTbl>
    <a:band2H>
      <a:tcTxStyle/>
      <a:tcStyle>
        <a:tcBdr/>
        <a:fill>
          <a:solidFill>
            <a:srgbClr val="E6E7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63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="b"/>
          <a:lstStyle>
            <a:lvl1pPr marL="355600" indent="-2540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355600" indent="2032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355600" indent="6858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355600" indent="11430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355600" indent="16002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50"/>
          </a:xfrm>
          <a:prstGeom prst="rect">
            <a:avLst/>
          </a:prstGeom>
        </p:spPr>
        <p:txBody>
          <a:bodyPr anchor="b"/>
          <a:lstStyle>
            <a:lvl1pPr algn="ctr">
              <a:defRPr sz="3200" b="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" name="Google Shape;18;p16"/>
          <p:cNvSpPr txBox="1">
            <a:spLocks noGrp="1"/>
          </p:cNvSpPr>
          <p:nvPr>
            <p:ph type="body" sz="quarter" idx="13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</p:spPr>
        <p:txBody>
          <a:bodyPr/>
          <a:lstStyle/>
          <a:p>
            <a:pPr marL="228600" indent="0" algn="ctr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381"/>
            <a:ext cx="8229600" cy="6204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7" name="Google Shape;68;p26"/>
          <p:cNvSpPr>
            <a:spLocks noGrp="1"/>
          </p:cNvSpPr>
          <p:nvPr>
            <p:ph type="pic" sz="quarter" idx="13"/>
          </p:nvPr>
        </p:nvSpPr>
        <p:spPr>
          <a:xfrm>
            <a:off x="457200" y="1759743"/>
            <a:ext cx="2588885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Google Shape;69;p26"/>
          <p:cNvSpPr>
            <a:spLocks noGrp="1"/>
          </p:cNvSpPr>
          <p:nvPr>
            <p:ph type="pic" sz="quarter" idx="14"/>
          </p:nvPr>
        </p:nvSpPr>
        <p:spPr>
          <a:xfrm>
            <a:off x="3276148" y="1759743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Google Shape;70;p26"/>
          <p:cNvSpPr>
            <a:spLocks noGrp="1"/>
          </p:cNvSpPr>
          <p:nvPr>
            <p:ph type="pic" sz="quarter" idx="15"/>
          </p:nvPr>
        </p:nvSpPr>
        <p:spPr>
          <a:xfrm>
            <a:off x="6097916" y="1759743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2899173"/>
            <a:ext cx="2589214" cy="269082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lvl1pPr>
            <a:lvl2pPr marL="777240" indent="-205740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2pPr>
            <a:lvl3pPr marL="12858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3pPr>
            <a:lvl4pPr marL="17430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4pPr>
            <a:lvl5pPr marL="22002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Google Shape;72;p26"/>
          <p:cNvSpPr txBox="1">
            <a:spLocks noGrp="1"/>
          </p:cNvSpPr>
          <p:nvPr>
            <p:ph type="body" sz="quarter" idx="16"/>
          </p:nvPr>
        </p:nvSpPr>
        <p:spPr>
          <a:xfrm>
            <a:off x="3275818" y="2899173"/>
            <a:ext cx="2589215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Google Shape;73;p26"/>
          <p:cNvSpPr txBox="1">
            <a:spLocks noGrp="1"/>
          </p:cNvSpPr>
          <p:nvPr>
            <p:ph type="body" sz="quarter" idx="17"/>
          </p:nvPr>
        </p:nvSpPr>
        <p:spPr>
          <a:xfrm>
            <a:off x="6085706" y="2899173"/>
            <a:ext cx="2589214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Google Shape;74;p26"/>
          <p:cNvSpPr txBox="1">
            <a:spLocks noGrp="1"/>
          </p:cNvSpPr>
          <p:nvPr>
            <p:ph type="body" sz="quarter" idx="18"/>
          </p:nvPr>
        </p:nvSpPr>
        <p:spPr>
          <a:xfrm>
            <a:off x="457200" y="3319722"/>
            <a:ext cx="4038600" cy="1274901"/>
          </a:xfrm>
          <a:prstGeom prst="rect">
            <a:avLst/>
          </a:prstGeom>
        </p:spPr>
        <p:txBody>
          <a:bodyPr/>
          <a:lstStyle/>
          <a:p>
            <a:pPr indent="-330200">
              <a:spcBef>
                <a:spcPts val="300"/>
              </a:spcBef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Google Shape;75;p26"/>
          <p:cNvSpPr txBox="1">
            <a:spLocks noGrp="1"/>
          </p:cNvSpPr>
          <p:nvPr>
            <p:ph type="body" sz="quarter" idx="19"/>
          </p:nvPr>
        </p:nvSpPr>
        <p:spPr>
          <a:xfrm>
            <a:off x="4648200" y="3319722"/>
            <a:ext cx="4038600" cy="1274901"/>
          </a:xfrm>
          <a:prstGeom prst="rect">
            <a:avLst/>
          </a:prstGeom>
        </p:spPr>
        <p:txBody>
          <a:bodyPr/>
          <a:lstStyle/>
          <a:p>
            <a:pPr indent="-330200">
              <a:spcBef>
                <a:spcPts val="300"/>
              </a:spcBef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381"/>
            <a:ext cx="8229600" cy="6204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198" y="1759936"/>
            <a:ext cx="5018389" cy="2943033"/>
          </a:xfrm>
          <a:prstGeom prst="rect">
            <a:avLst/>
          </a:prstGeom>
        </p:spPr>
        <p:txBody>
          <a:bodyPr/>
          <a:lstStyle>
            <a:lvl1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1pPr>
            <a:lvl2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2pPr>
            <a:lvl3pPr marL="1442719" indent="-426719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3pPr>
            <a:lvl4pPr marL="19431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4pPr>
            <a:lvl5pPr marL="24003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4" name="Google Shape;80;p27"/>
          <p:cNvSpPr>
            <a:spLocks noGrp="1"/>
          </p:cNvSpPr>
          <p:nvPr>
            <p:ph type="pic" sz="quarter" idx="13"/>
          </p:nvPr>
        </p:nvSpPr>
        <p:spPr>
          <a:xfrm>
            <a:off x="5659439" y="1770129"/>
            <a:ext cx="3036566" cy="29190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2787704"/>
            <a:ext cx="8229600" cy="594123"/>
          </a:xfrm>
          <a:prstGeom prst="rect">
            <a:avLst/>
          </a:prstGeom>
        </p:spPr>
        <p:txBody>
          <a:bodyPr/>
          <a:lstStyle>
            <a:lvl1pPr marL="22860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457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914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371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8288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</p:spPr>
        <p:txBody>
          <a:bodyPr anchor="b"/>
          <a:lstStyle>
            <a:lvl1pPr marL="355600" indent="-2540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355600" indent="2032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355600" indent="6858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355600" indent="11430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355600" indent="1600200" algn="ctr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4693" y="997420"/>
            <a:ext cx="5965438" cy="1488970"/>
          </a:xfrm>
          <a:prstGeom prst="rect">
            <a:avLst/>
          </a:prstGeom>
        </p:spPr>
        <p:txBody>
          <a:bodyPr anchor="b"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5697" y="2571750"/>
            <a:ext cx="5965826" cy="1652589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228600" indent="457200">
              <a:spcBef>
                <a:spcPts val="300"/>
              </a:spcBef>
              <a:buClrTx/>
              <a:buSzTx/>
              <a:buFontTx/>
              <a:buNone/>
              <a:defRPr sz="1600"/>
            </a:lvl2pPr>
            <a:lvl3pPr marL="228600" indent="914400">
              <a:spcBef>
                <a:spcPts val="300"/>
              </a:spcBef>
              <a:buClrTx/>
              <a:buSzTx/>
              <a:buFontTx/>
              <a:buNone/>
              <a:defRPr sz="1600"/>
            </a:lvl3pPr>
            <a:lvl4pPr marL="228600" indent="1371600">
              <a:spcBef>
                <a:spcPts val="300"/>
              </a:spcBef>
              <a:buClrTx/>
              <a:buSzTx/>
              <a:buFontTx/>
              <a:buNone/>
              <a:defRPr sz="1600"/>
            </a:lvl4pPr>
            <a:lvl5pPr marL="228600" indent="1828800">
              <a:spcBef>
                <a:spcPts val="300"/>
              </a:spcBef>
              <a:buClrTx/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0;p2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43140" y="927381"/>
            <a:ext cx="2713245" cy="1644369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200" y="1746132"/>
            <a:ext cx="6273935" cy="2848492"/>
          </a:xfrm>
          <a:prstGeom prst="rect">
            <a:avLst/>
          </a:prstGeom>
        </p:spPr>
        <p:txBody>
          <a:bodyPr/>
          <a:lstStyle>
            <a:lvl1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1pPr>
            <a:lvl2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2pPr>
            <a:lvl3pPr marL="1442719" indent="-426719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3pPr>
            <a:lvl4pPr marL="19431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4pPr>
            <a:lvl5pPr marL="24003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381"/>
            <a:ext cx="8229600" cy="6204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200" y="1759936"/>
            <a:ext cx="4038600" cy="2834688"/>
          </a:xfrm>
          <a:prstGeom prst="rect">
            <a:avLst/>
          </a:prstGeom>
        </p:spPr>
        <p:txBody>
          <a:bodyPr/>
          <a:lstStyle>
            <a:lvl1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1pPr>
            <a:lvl2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2pPr>
            <a:lvl3pPr marL="1442719" indent="-426719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3pPr>
            <a:lvl4pPr marL="19431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4pPr>
            <a:lvl5pPr marL="24003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Google Shape;42;p23"/>
          <p:cNvSpPr txBox="1">
            <a:spLocks noGrp="1"/>
          </p:cNvSpPr>
          <p:nvPr>
            <p:ph type="body" sz="half" idx="13"/>
          </p:nvPr>
        </p:nvSpPr>
        <p:spPr>
          <a:xfrm>
            <a:off x="4648200" y="1759936"/>
            <a:ext cx="4038600" cy="2834687"/>
          </a:xfrm>
          <a:prstGeom prst="rect">
            <a:avLst/>
          </a:prstGeom>
        </p:spPr>
        <p:txBody>
          <a:bodyPr/>
          <a:lstStyle/>
          <a:p>
            <a: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381"/>
            <a:ext cx="8229600" cy="6204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198" y="1759936"/>
            <a:ext cx="5018389" cy="2943033"/>
          </a:xfrm>
          <a:prstGeom prst="rect">
            <a:avLst/>
          </a:prstGeom>
        </p:spPr>
        <p:txBody>
          <a:bodyPr/>
          <a:lstStyle>
            <a:lvl1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1pPr>
            <a:lvl2pPr indent="-3810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2pPr>
            <a:lvl3pPr marL="1442719" indent="-426719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3pPr>
            <a:lvl4pPr marL="19431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4pPr>
            <a:lvl5pPr marL="2400300" indent="-457200">
              <a:buClr>
                <a:srgbClr val="000000"/>
              </a:buClr>
              <a:buSzPts val="2400"/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Google Shape;47;p24"/>
          <p:cNvSpPr>
            <a:spLocks noGrp="1"/>
          </p:cNvSpPr>
          <p:nvPr>
            <p:ph type="pic" sz="quarter" idx="13"/>
          </p:nvPr>
        </p:nvSpPr>
        <p:spPr>
          <a:xfrm>
            <a:off x="5659437" y="1759743"/>
            <a:ext cx="3027363" cy="14144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Google Shape;48;p24"/>
          <p:cNvSpPr>
            <a:spLocks noGrp="1"/>
          </p:cNvSpPr>
          <p:nvPr>
            <p:ph type="pic" sz="quarter" idx="14"/>
          </p:nvPr>
        </p:nvSpPr>
        <p:spPr>
          <a:xfrm>
            <a:off x="5659437" y="3288505"/>
            <a:ext cx="3027363" cy="14144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927381"/>
            <a:ext cx="8229600" cy="6204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7" name="Google Shape;53;p25"/>
          <p:cNvSpPr>
            <a:spLocks noGrp="1"/>
          </p:cNvSpPr>
          <p:nvPr>
            <p:ph type="pic" sz="quarter" idx="13"/>
          </p:nvPr>
        </p:nvSpPr>
        <p:spPr>
          <a:xfrm>
            <a:off x="457200" y="1759743"/>
            <a:ext cx="2588885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Google Shape;54;p25"/>
          <p:cNvSpPr>
            <a:spLocks noGrp="1"/>
          </p:cNvSpPr>
          <p:nvPr>
            <p:ph type="pic" sz="quarter" idx="14"/>
          </p:nvPr>
        </p:nvSpPr>
        <p:spPr>
          <a:xfrm>
            <a:off x="3276148" y="1759743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Google Shape;55;p25"/>
          <p:cNvSpPr>
            <a:spLocks noGrp="1"/>
          </p:cNvSpPr>
          <p:nvPr>
            <p:ph type="pic" sz="quarter" idx="15"/>
          </p:nvPr>
        </p:nvSpPr>
        <p:spPr>
          <a:xfrm>
            <a:off x="6097916" y="1759743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Google Shape;56;p25"/>
          <p:cNvSpPr>
            <a:spLocks noGrp="1"/>
          </p:cNvSpPr>
          <p:nvPr>
            <p:ph type="pic" sz="quarter" idx="16"/>
          </p:nvPr>
        </p:nvSpPr>
        <p:spPr>
          <a:xfrm>
            <a:off x="457200" y="3324085"/>
            <a:ext cx="2588885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Google Shape;57;p25"/>
          <p:cNvSpPr>
            <a:spLocks noGrp="1"/>
          </p:cNvSpPr>
          <p:nvPr>
            <p:ph type="pic" sz="quarter" idx="17"/>
          </p:nvPr>
        </p:nvSpPr>
        <p:spPr>
          <a:xfrm>
            <a:off x="3276148" y="3324085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Google Shape;58;p25"/>
          <p:cNvSpPr>
            <a:spLocks noGrp="1"/>
          </p:cNvSpPr>
          <p:nvPr>
            <p:ph type="pic" sz="quarter" idx="18"/>
          </p:nvPr>
        </p:nvSpPr>
        <p:spPr>
          <a:xfrm>
            <a:off x="6097916" y="3324085"/>
            <a:ext cx="2588884" cy="1063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1" y="2899173"/>
            <a:ext cx="2589214" cy="269082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lvl1pPr>
            <a:lvl2pPr marL="777240" indent="-205740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2pPr>
            <a:lvl3pPr marL="12858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3pPr>
            <a:lvl4pPr marL="17430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4pPr>
            <a:lvl5pPr marL="2200275" indent="-257175">
              <a:spcBef>
                <a:spcPts val="200"/>
              </a:spcBef>
              <a:buClrTx/>
              <a:buSzPts val="1200"/>
              <a:buFontTx/>
              <a:defRPr sz="12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Google Shape;60;p25"/>
          <p:cNvSpPr txBox="1">
            <a:spLocks noGrp="1"/>
          </p:cNvSpPr>
          <p:nvPr>
            <p:ph type="body" sz="quarter" idx="19"/>
          </p:nvPr>
        </p:nvSpPr>
        <p:spPr>
          <a:xfrm>
            <a:off x="3275818" y="2899173"/>
            <a:ext cx="2589215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Google Shape;61;p25"/>
          <p:cNvSpPr txBox="1">
            <a:spLocks noGrp="1"/>
          </p:cNvSpPr>
          <p:nvPr>
            <p:ph type="body" sz="quarter" idx="20"/>
          </p:nvPr>
        </p:nvSpPr>
        <p:spPr>
          <a:xfrm>
            <a:off x="6085706" y="2899173"/>
            <a:ext cx="2589214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Google Shape;62;p25"/>
          <p:cNvSpPr txBox="1">
            <a:spLocks noGrp="1"/>
          </p:cNvSpPr>
          <p:nvPr>
            <p:ph type="body" sz="quarter" idx="21"/>
          </p:nvPr>
        </p:nvSpPr>
        <p:spPr>
          <a:xfrm>
            <a:off x="457200" y="4472763"/>
            <a:ext cx="2589215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Google Shape;63;p25"/>
          <p:cNvSpPr txBox="1">
            <a:spLocks noGrp="1"/>
          </p:cNvSpPr>
          <p:nvPr>
            <p:ph type="body" sz="quarter" idx="22"/>
          </p:nvPr>
        </p:nvSpPr>
        <p:spPr>
          <a:xfrm>
            <a:off x="3275818" y="4472763"/>
            <a:ext cx="2589215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Google Shape;64;p25"/>
          <p:cNvSpPr txBox="1">
            <a:spLocks noGrp="1"/>
          </p:cNvSpPr>
          <p:nvPr>
            <p:ph type="body" sz="quarter" idx="23"/>
          </p:nvPr>
        </p:nvSpPr>
        <p:spPr>
          <a:xfrm>
            <a:off x="6085706" y="4472763"/>
            <a:ext cx="2589214" cy="269082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2pPr>
      <a:lvl3pPr marL="1454150" marR="0" indent="-412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3pPr>
      <a:lvl4pPr marL="1911350" marR="0" indent="-412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4pPr>
      <a:lvl5pPr marL="2368550" marR="0" indent="-412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2"/>
        </a:buClr>
        <a:buSzPts val="2000"/>
        <a:buFont typeface="Calibri"/>
        <a:buChar char="•"/>
        <a:tabLst/>
        <a:defRPr sz="20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88;p1"/>
          <p:cNvSpPr txBox="1">
            <a:spLocks noGrp="1"/>
          </p:cNvSpPr>
          <p:nvPr>
            <p:ph type="ctrTitle"/>
          </p:nvPr>
        </p:nvSpPr>
        <p:spPr>
          <a:xfrm>
            <a:off x="447261" y="1389707"/>
            <a:ext cx="8259417" cy="1943730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dirty="0"/>
              <a:t>GRADUATION QUALIFICATION PROJECT</a:t>
            </a:r>
            <a:br>
              <a:rPr dirty="0"/>
            </a:br>
            <a:br>
              <a:rPr dirty="0"/>
            </a:br>
            <a:r>
              <a:rPr lang="en-IN" dirty="0"/>
              <a:t>Research and Development of method to detect deepfake using Neural Networks</a:t>
            </a:r>
            <a:endParaRPr dirty="0"/>
          </a:p>
          <a:p>
            <a:pPr>
              <a:defRPr sz="1800"/>
            </a:pPr>
            <a:endParaRPr dirty="0"/>
          </a:p>
          <a:p>
            <a:pPr>
              <a:defRPr sz="1400"/>
            </a:pPr>
            <a:r>
              <a:rPr dirty="0"/>
              <a:t>10.04.01</a:t>
            </a:r>
            <a:r>
              <a:rPr lang="en-IN" dirty="0"/>
              <a:t> Computer System</a:t>
            </a:r>
            <a:r>
              <a:rPr dirty="0"/>
              <a:t> Information Security</a:t>
            </a:r>
          </a:p>
        </p:txBody>
      </p:sp>
      <p:sp>
        <p:nvSpPr>
          <p:cNvPr id="142" name="Google Shape;89;p1"/>
          <p:cNvSpPr txBox="1">
            <a:spLocks noGrp="1"/>
          </p:cNvSpPr>
          <p:nvPr>
            <p:ph type="subTitle" sz="quarter" idx="1"/>
          </p:nvPr>
        </p:nvSpPr>
        <p:spPr>
          <a:xfrm>
            <a:off x="4138507" y="3603347"/>
            <a:ext cx="5024543" cy="838202"/>
          </a:xfrm>
          <a:prstGeom prst="rect">
            <a:avLst/>
          </a:prstGeom>
        </p:spPr>
        <p:txBody>
          <a:bodyPr anchor="t"/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defRPr sz="1300"/>
            </a:pPr>
            <a:r>
              <a:rPr dirty="0"/>
              <a:t>Student: </a:t>
            </a:r>
            <a:r>
              <a:rPr lang="en-IN" dirty="0"/>
              <a:t>parth chawla</a:t>
            </a:r>
            <a:r>
              <a:rPr dirty="0"/>
              <a:t>, </a:t>
            </a:r>
            <a:r>
              <a:rPr dirty="0" err="1"/>
              <a:t>grou</a:t>
            </a:r>
            <a:r>
              <a:rPr lang="en-IN" dirty="0"/>
              <a:t>p </a:t>
            </a:r>
            <a:r>
              <a:rPr lang="en-IN" dirty="0">
                <a:solidFill>
                  <a:schemeClr val="bg1">
                    <a:lumMod val="20000"/>
                    <a:lumOff val="80000"/>
                  </a:schemeClr>
                </a:solidFill>
              </a:rPr>
              <a:t>N42503c</a:t>
            </a:r>
            <a:endParaRPr sz="1400" dirty="0"/>
          </a:p>
          <a:p>
            <a:pPr marL="0" indent="0" algn="l">
              <a:lnSpc>
                <a:spcPct val="80000"/>
              </a:lnSpc>
              <a:spcBef>
                <a:spcPts val="300"/>
              </a:spcBef>
              <a:defRPr sz="1300"/>
            </a:pPr>
            <a:r>
              <a:rPr dirty="0"/>
              <a:t>Supervisor: </a:t>
            </a:r>
            <a:r>
              <a:rPr dirty="0" err="1"/>
              <a:t>Vorobeva</a:t>
            </a:r>
            <a:r>
              <a:rPr dirty="0"/>
              <a:t> Alisa </a:t>
            </a:r>
            <a:r>
              <a:rPr dirty="0" err="1"/>
              <a:t>Andreevna</a:t>
            </a:r>
            <a:r>
              <a:rPr dirty="0"/>
              <a:t>, associate professor, PhD</a:t>
            </a:r>
          </a:p>
        </p:txBody>
      </p:sp>
      <p:sp>
        <p:nvSpPr>
          <p:cNvPr id="143" name="Google Shape;90;p1"/>
          <p:cNvSpPr txBox="1"/>
          <p:nvPr/>
        </p:nvSpPr>
        <p:spPr>
          <a:xfrm>
            <a:off x="3500437" y="4440721"/>
            <a:ext cx="2143126" cy="643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>
              <a:lnSpc>
                <a:spcPct val="80000"/>
              </a:lnSpc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St. Petersburg</a:t>
            </a:r>
            <a:endParaRPr sz="900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  <a:spcBef>
                <a:spcPts val="300"/>
              </a:spcBef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202</a:t>
            </a:r>
            <a:r>
              <a:rPr lang="en-IN" dirty="0"/>
              <a:t>2</a:t>
            </a:r>
            <a:endParaRPr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69D418-0163-5E2F-C452-97DEB01F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81" y="1544785"/>
            <a:ext cx="4418842" cy="256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92D98-20BD-BE9B-55E8-33FCA8165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65" y="1717433"/>
            <a:ext cx="2209800" cy="220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9977C-4105-A3F5-8FF8-DD400F194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3" y="1717433"/>
            <a:ext cx="1441686" cy="2014988"/>
          </a:xfrm>
          <a:prstGeom prst="rect">
            <a:avLst/>
          </a:prstGeom>
        </p:spPr>
      </p:pic>
      <p:sp>
        <p:nvSpPr>
          <p:cNvPr id="5" name="Google Shape;120;p19">
            <a:extLst>
              <a:ext uri="{FF2B5EF4-FFF2-40B4-BE49-F238E27FC236}">
                <a16:creationId xmlns:a16="http://schemas.microsoft.com/office/drawing/2014/main" id="{B6CB60A2-699B-7593-C4A0-E620EFE09CDC}"/>
              </a:ext>
            </a:extLst>
          </p:cNvPr>
          <p:cNvSpPr txBox="1"/>
          <p:nvPr/>
        </p:nvSpPr>
        <p:spPr>
          <a:xfrm>
            <a:off x="220044" y="3918978"/>
            <a:ext cx="14416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9 – 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I3D</a:t>
            </a:r>
            <a:endParaRPr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19">
            <a:extLst>
              <a:ext uri="{FF2B5EF4-FFF2-40B4-BE49-F238E27FC236}">
                <a16:creationId xmlns:a16="http://schemas.microsoft.com/office/drawing/2014/main" id="{B91C6E52-7D54-0A44-547A-C6A3897A2EC8}"/>
              </a:ext>
            </a:extLst>
          </p:cNvPr>
          <p:cNvSpPr txBox="1"/>
          <p:nvPr/>
        </p:nvSpPr>
        <p:spPr>
          <a:xfrm>
            <a:off x="2778663" y="3918978"/>
            <a:ext cx="32387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10 – Architecture of I3D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0;p19">
            <a:extLst>
              <a:ext uri="{FF2B5EF4-FFF2-40B4-BE49-F238E27FC236}">
                <a16:creationId xmlns:a16="http://schemas.microsoft.com/office/drawing/2014/main" id="{FA73DDD8-18DE-331B-1E1D-CB17EFD7CEE6}"/>
              </a:ext>
            </a:extLst>
          </p:cNvPr>
          <p:cNvSpPr txBox="1"/>
          <p:nvPr/>
        </p:nvSpPr>
        <p:spPr>
          <a:xfrm>
            <a:off x="6840565" y="3914433"/>
            <a:ext cx="243605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11 – Inception Module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8270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45;p9"/>
          <p:cNvSpPr txBox="1">
            <a:spLocks noGrp="1"/>
          </p:cNvSpPr>
          <p:nvPr>
            <p:ph type="title"/>
          </p:nvPr>
        </p:nvSpPr>
        <p:spPr>
          <a:xfrm>
            <a:off x="457199" y="590198"/>
            <a:ext cx="6273936" cy="6204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2800"/>
            </a:lvl1pPr>
          </a:lstStyle>
          <a:p>
            <a:r>
              <a:rPr dirty="0" err="1"/>
              <a:t>Prepar</a:t>
            </a:r>
            <a:r>
              <a:rPr lang="en-IN" dirty="0" err="1"/>
              <a:t>ation</a:t>
            </a:r>
            <a:r>
              <a:rPr lang="en-IN" dirty="0"/>
              <a:t> of </a:t>
            </a:r>
            <a:r>
              <a:rPr dirty="0"/>
              <a:t>data for experimental research </a:t>
            </a:r>
          </a:p>
        </p:txBody>
      </p:sp>
      <p:sp>
        <p:nvSpPr>
          <p:cNvPr id="176" name="Google Shape;147;p9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368B1-2517-5857-2F4E-24AEB67B8E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29609"/>
            <a:ext cx="8494744" cy="318911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DFDC dataset.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DFDC dataset consists of deepfake videos of 960 subjects.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in DFDC are as follows:</a:t>
            </a:r>
          </a:p>
          <a:p>
            <a:pPr marL="5334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1.DFAE</a:t>
            </a:r>
          </a:p>
          <a:p>
            <a:pPr marL="5334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2.MM/NN FaceSwap</a:t>
            </a:r>
          </a:p>
          <a:p>
            <a:pPr marL="5334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3.FSGAN</a:t>
            </a:r>
          </a:p>
          <a:p>
            <a:pPr marL="5334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4.NTH</a:t>
            </a:r>
          </a:p>
          <a:p>
            <a:pPr marL="5334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5.StyleGAN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53;p10"/>
          <p:cNvSpPr txBox="1">
            <a:spLocks noGrp="1"/>
          </p:cNvSpPr>
          <p:nvPr>
            <p:ph type="title"/>
          </p:nvPr>
        </p:nvSpPr>
        <p:spPr>
          <a:xfrm>
            <a:off x="396688" y="551152"/>
            <a:ext cx="8606119" cy="6204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IN" dirty="0"/>
              <a:t>Progress of Experimental Studies</a:t>
            </a:r>
            <a:endParaRPr dirty="0"/>
          </a:p>
        </p:txBody>
      </p:sp>
      <p:sp>
        <p:nvSpPr>
          <p:cNvPr id="180" name="Google Shape;154;p10"/>
          <p:cNvSpPr txBox="1"/>
          <p:nvPr/>
        </p:nvSpPr>
        <p:spPr>
          <a:xfrm>
            <a:off x="8650257" y="4618723"/>
            <a:ext cx="41870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73DD8-CE8C-E30F-D4BE-C8ABE255A58D}"/>
              </a:ext>
            </a:extLst>
          </p:cNvPr>
          <p:cNvSpPr txBox="1"/>
          <p:nvPr/>
        </p:nvSpPr>
        <p:spPr>
          <a:xfrm>
            <a:off x="492369" y="1434905"/>
            <a:ext cx="7828671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Training of Model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Processing and Analysis of Videos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rgbClr val="000000"/>
                </a:solidFill>
              </a:rPr>
              <a:t>Filling the missing prediction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rgbClr val="000000"/>
                </a:solidFill>
              </a:rPr>
              <a:t>Classification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4DAB77-31B4-4CA6-6EAF-8A7EAC56D2F5}"/>
              </a:ext>
            </a:extLst>
          </p:cNvPr>
          <p:cNvSpPr/>
          <p:nvPr/>
        </p:nvSpPr>
        <p:spPr>
          <a:xfrm>
            <a:off x="477167" y="1021894"/>
            <a:ext cx="3162135" cy="311935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>
            <a:innerShdw blurRad="9525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DFC06-BC37-6BF6-02CE-DB4713D0F6A1}"/>
              </a:ext>
            </a:extLst>
          </p:cNvPr>
          <p:cNvSpPr/>
          <p:nvPr/>
        </p:nvSpPr>
        <p:spPr>
          <a:xfrm>
            <a:off x="627805" y="1139001"/>
            <a:ext cx="2875948" cy="286549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508000" dist="762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75C3A1F9-7ADF-7094-02FB-A9B7FC2F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22" y="1265931"/>
            <a:ext cx="762620" cy="767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B8EC6-B312-18DC-8497-07423C58639B}"/>
              </a:ext>
            </a:extLst>
          </p:cNvPr>
          <p:cNvSpPr txBox="1"/>
          <p:nvPr/>
        </p:nvSpPr>
        <p:spPr>
          <a:xfrm>
            <a:off x="657704" y="2033141"/>
            <a:ext cx="2518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Tools and Technologies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CE5D812C-2B6F-9E62-E996-9BAAF1C75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551" y="3554625"/>
            <a:ext cx="289624" cy="29136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A1B5300-F880-F526-49D8-10EF4E06B1C3}"/>
              </a:ext>
            </a:extLst>
          </p:cNvPr>
          <p:cNvSpPr/>
          <p:nvPr/>
        </p:nvSpPr>
        <p:spPr>
          <a:xfrm>
            <a:off x="2370948" y="3668648"/>
            <a:ext cx="90436" cy="1046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93860-9C17-8453-5D45-652C0633A3FF}"/>
              </a:ext>
            </a:extLst>
          </p:cNvPr>
          <p:cNvSpPr/>
          <p:nvPr/>
        </p:nvSpPr>
        <p:spPr>
          <a:xfrm>
            <a:off x="2697336" y="3495422"/>
            <a:ext cx="89898" cy="1105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BA0756-2F2D-8A99-8A5C-D711680FAE6A}"/>
              </a:ext>
            </a:extLst>
          </p:cNvPr>
          <p:cNvSpPr/>
          <p:nvPr/>
        </p:nvSpPr>
        <p:spPr>
          <a:xfrm>
            <a:off x="2971567" y="3249394"/>
            <a:ext cx="89898" cy="1105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82A183-FE87-8001-00BE-DFE1D20BF9A6}"/>
              </a:ext>
            </a:extLst>
          </p:cNvPr>
          <p:cNvSpPr/>
          <p:nvPr/>
        </p:nvSpPr>
        <p:spPr>
          <a:xfrm>
            <a:off x="657704" y="1258508"/>
            <a:ext cx="2783511" cy="2646133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2A87C35C-1777-C685-05C8-67D60B431E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2545" y="3444620"/>
            <a:ext cx="289625" cy="29136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5BDBA77-26DB-F7F4-4B8F-401339C4FE5D}"/>
              </a:ext>
            </a:extLst>
          </p:cNvPr>
          <p:cNvSpPr/>
          <p:nvPr/>
        </p:nvSpPr>
        <p:spPr>
          <a:xfrm>
            <a:off x="713319" y="1326229"/>
            <a:ext cx="2639294" cy="2543331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A68BAB06-1D4F-5E4A-F08F-E9A87C8B68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0500" y="3321716"/>
            <a:ext cx="262869" cy="264451"/>
          </a:xfrm>
          <a:prstGeom prst="rect">
            <a:avLst/>
          </a:prstGeom>
        </p:spPr>
      </p:pic>
      <p:pic>
        <p:nvPicPr>
          <p:cNvPr id="20" name="Graphic 19" descr="Stopwatch">
            <a:extLst>
              <a:ext uri="{FF2B5EF4-FFF2-40B4-BE49-F238E27FC236}">
                <a16:creationId xmlns:a16="http://schemas.microsoft.com/office/drawing/2014/main" id="{1CC68C18-7FE7-9ACB-70F9-072A39653D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463" y="3099719"/>
            <a:ext cx="262869" cy="26445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7C602B-BCCC-AB16-7732-91566BAC0581}"/>
              </a:ext>
            </a:extLst>
          </p:cNvPr>
          <p:cNvSpPr/>
          <p:nvPr/>
        </p:nvSpPr>
        <p:spPr>
          <a:xfrm>
            <a:off x="2129310" y="551432"/>
            <a:ext cx="2041125" cy="4281581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lin ang="5400000" scaled="1"/>
            <a:tileRect/>
          </a:gradFill>
          <a:ln w="82550">
            <a:solidFill>
              <a:schemeClr val="bg1">
                <a:lumMod val="95000"/>
              </a:schemeClr>
            </a:solidFill>
          </a:ln>
          <a:effectLst>
            <a:glow rad="76200">
              <a:schemeClr val="accent5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B81D43-98D6-F052-CE70-D733B27AE6FC}"/>
              </a:ext>
            </a:extLst>
          </p:cNvPr>
          <p:cNvSpPr/>
          <p:nvPr/>
        </p:nvSpPr>
        <p:spPr>
          <a:xfrm>
            <a:off x="3302229" y="983577"/>
            <a:ext cx="277972" cy="280606"/>
          </a:xfrm>
          <a:prstGeom prst="ellipse">
            <a:avLst/>
          </a:prstGeom>
          <a:solidFill>
            <a:srgbClr val="FFD539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C828D8-C056-62D3-7C2E-68F9A33DD733}"/>
              </a:ext>
            </a:extLst>
          </p:cNvPr>
          <p:cNvSpPr/>
          <p:nvPr/>
        </p:nvSpPr>
        <p:spPr>
          <a:xfrm>
            <a:off x="4002171" y="2640221"/>
            <a:ext cx="231146" cy="251862"/>
          </a:xfrm>
          <a:prstGeom prst="ellipse">
            <a:avLst/>
          </a:prstGeom>
          <a:solidFill>
            <a:srgbClr val="CC499B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03D32-7799-38B2-C5C9-E26AFF043A00}"/>
              </a:ext>
            </a:extLst>
          </p:cNvPr>
          <p:cNvSpPr/>
          <p:nvPr/>
        </p:nvSpPr>
        <p:spPr>
          <a:xfrm>
            <a:off x="2853963" y="4466954"/>
            <a:ext cx="235208" cy="241291"/>
          </a:xfrm>
          <a:prstGeom prst="ellipse">
            <a:avLst/>
          </a:prstGeom>
          <a:solidFill>
            <a:srgbClr val="00AECD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FCB38E-D0F6-BAA6-866A-398FDB2C6FDB}"/>
              </a:ext>
            </a:extLst>
          </p:cNvPr>
          <p:cNvSpPr/>
          <p:nvPr/>
        </p:nvSpPr>
        <p:spPr>
          <a:xfrm>
            <a:off x="1997765" y="1232554"/>
            <a:ext cx="116595" cy="117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0AEB2-D85D-F565-1330-215599D8A54A}"/>
              </a:ext>
            </a:extLst>
          </p:cNvPr>
          <p:cNvSpPr/>
          <p:nvPr/>
        </p:nvSpPr>
        <p:spPr>
          <a:xfrm>
            <a:off x="3344155" y="2522924"/>
            <a:ext cx="116595" cy="117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717B6E-0DCE-D2D3-CC70-306E09DD51A3}"/>
              </a:ext>
            </a:extLst>
          </p:cNvPr>
          <p:cNvSpPr/>
          <p:nvPr/>
        </p:nvSpPr>
        <p:spPr>
          <a:xfrm>
            <a:off x="1913225" y="3845992"/>
            <a:ext cx="116595" cy="117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1A5FF4-4415-B08F-66C5-D35A44ECB1D0}"/>
              </a:ext>
            </a:extLst>
          </p:cNvPr>
          <p:cNvSpPr/>
          <p:nvPr/>
        </p:nvSpPr>
        <p:spPr>
          <a:xfrm>
            <a:off x="638169" y="2507642"/>
            <a:ext cx="116595" cy="117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54789D-C76B-64E2-F013-E83CAFD5B3EE}"/>
              </a:ext>
            </a:extLst>
          </p:cNvPr>
          <p:cNvSpPr/>
          <p:nvPr/>
        </p:nvSpPr>
        <p:spPr>
          <a:xfrm>
            <a:off x="5097640" y="797326"/>
            <a:ext cx="3388656" cy="6440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884461-C4D4-8B73-445B-618CAA942139}"/>
              </a:ext>
            </a:extLst>
          </p:cNvPr>
          <p:cNvSpPr/>
          <p:nvPr/>
        </p:nvSpPr>
        <p:spPr>
          <a:xfrm>
            <a:off x="5671940" y="803009"/>
            <a:ext cx="2239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Python3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81DA7E-B34E-8ADE-ACCD-94EE0794C2EB}"/>
              </a:ext>
            </a:extLst>
          </p:cNvPr>
          <p:cNvSpPr/>
          <p:nvPr/>
        </p:nvSpPr>
        <p:spPr>
          <a:xfrm>
            <a:off x="5199460" y="886580"/>
            <a:ext cx="486139" cy="497205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FD2E30F-97A9-F50D-E95A-2DE86DE8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30" y="961109"/>
            <a:ext cx="339340" cy="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1598F7-1352-ECE8-0BA1-015DB4A39619}"/>
              </a:ext>
            </a:extLst>
          </p:cNvPr>
          <p:cNvSpPr/>
          <p:nvPr/>
        </p:nvSpPr>
        <p:spPr>
          <a:xfrm>
            <a:off x="5102099" y="2459961"/>
            <a:ext cx="3202142" cy="6440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6228F"/>
              </a:gs>
              <a:gs pos="100000">
                <a:srgbClr val="D3509D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B79E34-435E-A9F1-661D-54F89AE7E756}"/>
              </a:ext>
            </a:extLst>
          </p:cNvPr>
          <p:cNvSpPr txBox="1"/>
          <p:nvPr/>
        </p:nvSpPr>
        <p:spPr>
          <a:xfrm>
            <a:off x="5685599" y="2412636"/>
            <a:ext cx="2849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Programming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Keras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53AE17-8F84-E553-78CF-8381E66091EF}"/>
              </a:ext>
            </a:extLst>
          </p:cNvPr>
          <p:cNvSpPr/>
          <p:nvPr/>
        </p:nvSpPr>
        <p:spPr>
          <a:xfrm>
            <a:off x="5199460" y="2522924"/>
            <a:ext cx="486139" cy="502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4" descr="PyTorch">
            <a:extLst>
              <a:ext uri="{FF2B5EF4-FFF2-40B4-BE49-F238E27FC236}">
                <a16:creationId xmlns:a16="http://schemas.microsoft.com/office/drawing/2014/main" id="{C5E96CA4-91DA-0A7D-659D-D110A638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59" y="2455427"/>
            <a:ext cx="637881" cy="6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81B656-EC2A-8E5F-E910-C54D25A7DF89}"/>
              </a:ext>
            </a:extLst>
          </p:cNvPr>
          <p:cNvSpPr/>
          <p:nvPr/>
        </p:nvSpPr>
        <p:spPr>
          <a:xfrm>
            <a:off x="5058951" y="4171774"/>
            <a:ext cx="3245290" cy="8645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AA9"/>
              </a:gs>
              <a:gs pos="100000">
                <a:srgbClr val="00AED0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B51578-E83B-5FAD-5C3E-0EBC44FCD149}"/>
              </a:ext>
            </a:extLst>
          </p:cNvPr>
          <p:cNvSpPr txBox="1"/>
          <p:nvPr/>
        </p:nvSpPr>
        <p:spPr>
          <a:xfrm>
            <a:off x="5754640" y="4141253"/>
            <a:ext cx="2464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Jupyter</a:t>
            </a:r>
            <a:r>
              <a:rPr lang="en-IN" dirty="0">
                <a:solidFill>
                  <a:srgbClr val="000000"/>
                </a:solidFill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Visual Studio Code</a:t>
            </a:r>
            <a:endParaRPr lang="en-IN" sz="1100" dirty="0">
              <a:solidFill>
                <a:srgbClr val="000000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42" name="Picture 20" descr="All About Using Jupyter Notebooks and Google Colab | Blog">
            <a:extLst>
              <a:ext uri="{FF2B5EF4-FFF2-40B4-BE49-F238E27FC236}">
                <a16:creationId xmlns:a16="http://schemas.microsoft.com/office/drawing/2014/main" id="{1859F3C0-523E-319B-D5FF-4247FDC1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82" y="4235309"/>
            <a:ext cx="997793" cy="44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>
            <a:extLst>
              <a:ext uri="{FF2B5EF4-FFF2-40B4-BE49-F238E27FC236}">
                <a16:creationId xmlns:a16="http://schemas.microsoft.com/office/drawing/2014/main" id="{9DF4B9DC-6E17-FE0F-003F-A8953EB2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97" y="4499028"/>
            <a:ext cx="398426" cy="4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4B9D104-6AF3-C3B2-06C6-A44549072D06}"/>
              </a:ext>
            </a:extLst>
          </p:cNvPr>
          <p:cNvSpPr/>
          <p:nvPr/>
        </p:nvSpPr>
        <p:spPr>
          <a:xfrm>
            <a:off x="5169321" y="4322733"/>
            <a:ext cx="532756" cy="545834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18" descr="Visual Studio Code Logo PNG Transparent &amp; SVG Vector - Freebie Supply">
            <a:extLst>
              <a:ext uri="{FF2B5EF4-FFF2-40B4-BE49-F238E27FC236}">
                <a16:creationId xmlns:a16="http://schemas.microsoft.com/office/drawing/2014/main" id="{46BA69F5-D98E-63C2-54C9-5D48E60B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30" y="4458731"/>
            <a:ext cx="365116" cy="2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5C8C6F-5C98-8607-3E29-8CAA24A37DE4}"/>
              </a:ext>
            </a:extLst>
          </p:cNvPr>
          <p:cNvCxnSpPr>
            <a:cxnSpLocks/>
            <a:stCxn id="22" idx="6"/>
            <a:endCxn id="31" idx="1"/>
          </p:cNvCxnSpPr>
          <p:nvPr/>
        </p:nvCxnSpPr>
        <p:spPr>
          <a:xfrm flipV="1">
            <a:off x="3580201" y="1119334"/>
            <a:ext cx="1517439" cy="4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64C564-0884-71E7-1117-E8655D44400E}"/>
              </a:ext>
            </a:extLst>
          </p:cNvPr>
          <p:cNvCxnSpPr>
            <a:cxnSpLocks/>
            <a:stCxn id="24" idx="6"/>
            <a:endCxn id="37" idx="1"/>
          </p:cNvCxnSpPr>
          <p:nvPr/>
        </p:nvCxnSpPr>
        <p:spPr>
          <a:xfrm>
            <a:off x="4233317" y="2766152"/>
            <a:ext cx="883442" cy="8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A57D5E-7E6E-7A9B-7035-0F37E72780E6}"/>
              </a:ext>
            </a:extLst>
          </p:cNvPr>
          <p:cNvCxnSpPr>
            <a:cxnSpLocks/>
            <a:stCxn id="26" idx="6"/>
            <a:endCxn id="40" idx="1"/>
          </p:cNvCxnSpPr>
          <p:nvPr/>
        </p:nvCxnSpPr>
        <p:spPr>
          <a:xfrm>
            <a:off x="3089171" y="4587600"/>
            <a:ext cx="1969780" cy="164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412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0;p11"/>
          <p:cNvSpPr txBox="1">
            <a:spLocks noGrp="1"/>
          </p:cNvSpPr>
          <p:nvPr>
            <p:ph type="title"/>
          </p:nvPr>
        </p:nvSpPr>
        <p:spPr>
          <a:xfrm>
            <a:off x="396688" y="551152"/>
            <a:ext cx="8606119" cy="6204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" sz="2800" dirty="0"/>
              <a:t>Results of experimental studies</a:t>
            </a:r>
            <a:endParaRPr dirty="0"/>
          </a:p>
        </p:txBody>
      </p:sp>
      <p:sp>
        <p:nvSpPr>
          <p:cNvPr id="185" name="Google Shape;161;p11"/>
          <p:cNvSpPr txBox="1"/>
          <p:nvPr/>
        </p:nvSpPr>
        <p:spPr>
          <a:xfrm>
            <a:off x="8650257" y="4618723"/>
            <a:ext cx="41870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11</a:t>
            </a:r>
          </a:p>
        </p:txBody>
      </p:sp>
      <p:sp>
        <p:nvSpPr>
          <p:cNvPr id="6" name="Google Shape;214;p28">
            <a:extLst>
              <a:ext uri="{FF2B5EF4-FFF2-40B4-BE49-F238E27FC236}">
                <a16:creationId xmlns:a16="http://schemas.microsoft.com/office/drawing/2014/main" id="{68DCE821-9AC4-AB07-579E-3D9E2BD952C1}"/>
              </a:ext>
            </a:extLst>
          </p:cNvPr>
          <p:cNvSpPr txBox="1"/>
          <p:nvPr/>
        </p:nvSpPr>
        <p:spPr>
          <a:xfrm>
            <a:off x="1021225" y="1031200"/>
            <a:ext cx="51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2 - Results of experimental studies (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 points and refrences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213;p28">
            <a:extLst>
              <a:ext uri="{FF2B5EF4-FFF2-40B4-BE49-F238E27FC236}">
                <a16:creationId xmlns:a16="http://schemas.microsoft.com/office/drawing/2014/main" id="{1D50B715-1E74-B348-7FE0-1AFD65C96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760608"/>
              </p:ext>
            </p:extLst>
          </p:nvPr>
        </p:nvGraphicFramePr>
        <p:xfrm>
          <a:off x="1105188" y="1431400"/>
          <a:ext cx="6914575" cy="1828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9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9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Detecting eye blinking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~94.8%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algn="l"/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Face Manipulation Detection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~74.3%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algn="l"/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Emotion to detect Deepfakes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~84.4%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Body Posture to detect Synthetic Media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~86%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475">
                <a:tc>
                  <a:txBody>
                    <a:bodyPr/>
                    <a:lstStyle/>
                    <a:p>
                      <a:pPr algn="l"/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Texture of Eye, Face and Teeth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~52.1%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/>
                      <a:r>
                        <a:rPr lang="en-IN" sz="900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Neural ODE to predict Heart Rate</a:t>
                      </a:r>
                      <a:endParaRPr lang="en-IN" sz="9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~94.3%</a:t>
                      </a:r>
                      <a:endParaRPr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Deepfake Detection Using Neural Networks</a:t>
                      </a:r>
                      <a:endParaRPr sz="9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~95.3%</a:t>
                      </a:r>
                      <a:endParaRPr sz="9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67;p12"/>
          <p:cNvSpPr txBox="1">
            <a:spLocks noGrp="1"/>
          </p:cNvSpPr>
          <p:nvPr>
            <p:ph type="title"/>
          </p:nvPr>
        </p:nvSpPr>
        <p:spPr>
          <a:xfrm>
            <a:off x="457199" y="681862"/>
            <a:ext cx="7402454" cy="620484"/>
          </a:xfrm>
          <a:prstGeom prst="rect">
            <a:avLst/>
          </a:prstGeom>
        </p:spPr>
        <p:txBody>
          <a:bodyPr/>
          <a:lstStyle/>
          <a:p>
            <a:r>
              <a:t>Conclusions on work </a:t>
            </a:r>
          </a:p>
        </p:txBody>
      </p:sp>
      <p:sp>
        <p:nvSpPr>
          <p:cNvPr id="190" name="Google Shape;168;p12"/>
          <p:cNvSpPr txBox="1">
            <a:spLocks noGrp="1"/>
          </p:cNvSpPr>
          <p:nvPr>
            <p:ph type="body" idx="1"/>
          </p:nvPr>
        </p:nvSpPr>
        <p:spPr>
          <a:xfrm>
            <a:off x="457200" y="1302345"/>
            <a:ext cx="8494742" cy="27990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lang="en-IN" dirty="0"/>
              <a:t>A model to detect Deepfake </a:t>
            </a:r>
            <a:r>
              <a:rPr dirty="0"/>
              <a:t>was developed.</a:t>
            </a:r>
          </a:p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dirty="0"/>
              <a:t>Experimental studies have been carried out to</a:t>
            </a:r>
            <a:r>
              <a:rPr lang="en-IN" dirty="0"/>
              <a:t> assess the accuracy of the developed model.</a:t>
            </a:r>
            <a:endParaRPr dirty="0"/>
          </a:p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dirty="0"/>
              <a:t>Analysis of the results showed that the </a:t>
            </a:r>
            <a:r>
              <a:rPr lang="en-IN" dirty="0"/>
              <a:t>model can improve the accuracy of detecting deepfakes.</a:t>
            </a:r>
            <a:endParaRPr dirty="0"/>
          </a:p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dirty="0"/>
              <a:t>Comparison of the results obtained with the current scientific and technical level showed that the proposed </a:t>
            </a:r>
            <a:r>
              <a:rPr lang="en-IN" dirty="0"/>
              <a:t>model is more accurate, versatile and requires less computational power.</a:t>
            </a:r>
            <a:endParaRPr lang="en-US" dirty="0"/>
          </a:p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lang="en-US" dirty="0"/>
              <a:t>All tasks set in the work have been completed. </a:t>
            </a:r>
          </a:p>
          <a:p>
            <a:pPr marL="342899" indent="-342899" algn="just">
              <a:spcBef>
                <a:spcPts val="300"/>
              </a:spcBef>
              <a:buSzPts val="1900"/>
              <a:defRPr sz="1900"/>
            </a:pPr>
            <a:r>
              <a:rPr dirty="0"/>
              <a:t>The goal of the work has been achieved. </a:t>
            </a:r>
          </a:p>
        </p:txBody>
      </p:sp>
      <p:sp>
        <p:nvSpPr>
          <p:cNvPr id="191" name="Google Shape;169;p12"/>
          <p:cNvSpPr txBox="1"/>
          <p:nvPr/>
        </p:nvSpPr>
        <p:spPr>
          <a:xfrm>
            <a:off x="8650257" y="4618723"/>
            <a:ext cx="41870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1700036"/>
            <a:ext cx="8229600" cy="620484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524777"/>
            <a:ext cx="6273936" cy="620484"/>
          </a:xfrm>
          <a:prstGeom prst="rect">
            <a:avLst/>
          </a:prstGeom>
        </p:spPr>
        <p:txBody>
          <a:bodyPr/>
          <a:lstStyle/>
          <a:p>
            <a:r>
              <a:rPr dirty="0"/>
              <a:t>Relevance</a:t>
            </a:r>
          </a:p>
        </p:txBody>
      </p:sp>
      <p:sp>
        <p:nvSpPr>
          <p:cNvPr id="146" name="Google Shape;97;p2"/>
          <p:cNvSpPr txBox="1">
            <a:spLocks noGrp="1"/>
          </p:cNvSpPr>
          <p:nvPr>
            <p:ph type="body" idx="1"/>
          </p:nvPr>
        </p:nvSpPr>
        <p:spPr>
          <a:xfrm>
            <a:off x="400050" y="1140181"/>
            <a:ext cx="8343900" cy="32278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spcBef>
                <a:spcPts val="300"/>
              </a:spcBef>
              <a:buClr>
                <a:srgbClr val="1946BA"/>
              </a:buClr>
              <a:buSzPts val="1600"/>
              <a:buFont typeface="Arial"/>
              <a:defRPr sz="1600"/>
            </a:pPr>
            <a:r>
              <a:rPr lang="en-IN" dirty="0"/>
              <a:t>The relevance of the research topic is due to the following facts:</a:t>
            </a:r>
          </a:p>
          <a:p>
            <a:pPr marL="0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r>
              <a:rPr lang="en-IN" dirty="0"/>
              <a:t>	1. CIA Triad breach – Integrity</a:t>
            </a:r>
          </a:p>
          <a:p>
            <a:pPr marL="0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r>
              <a:rPr lang="en-IN" dirty="0"/>
              <a:t>	2. Authentication Validation</a:t>
            </a:r>
          </a:p>
          <a:p>
            <a:pPr marL="0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r>
              <a:rPr lang="en-IN" dirty="0"/>
              <a:t>	3. Dis-Information</a:t>
            </a:r>
          </a:p>
          <a:p>
            <a:pPr marL="0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endParaRPr lang="en-IN" dirty="0"/>
          </a:p>
          <a:p>
            <a:pPr marL="342900" indent="-342900" algn="just">
              <a:spcBef>
                <a:spcPts val="300"/>
              </a:spcBef>
              <a:buClr>
                <a:srgbClr val="1946BA"/>
              </a:buClr>
              <a:buSzPts val="1600"/>
              <a:buFont typeface="Arial"/>
              <a:defRPr sz="1600"/>
            </a:pPr>
            <a:r>
              <a:rPr lang="en-IN" dirty="0"/>
              <a:t>Limitation and Disadvantages of Disadvantages of Existing solutions:</a:t>
            </a:r>
          </a:p>
          <a:p>
            <a:pPr marL="457200" lvl="1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r>
              <a:rPr lang="en-IN" dirty="0"/>
              <a:t>	1. Only certain methods of validations are considered</a:t>
            </a:r>
          </a:p>
          <a:p>
            <a:pPr marL="457200" lvl="1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r>
              <a:rPr lang="en-IN" dirty="0"/>
              <a:t>	2. Large dataset required for high accuracy.</a:t>
            </a:r>
          </a:p>
          <a:p>
            <a:pPr marL="457200" lvl="1" indent="0" algn="just">
              <a:spcBef>
                <a:spcPts val="300"/>
              </a:spcBef>
              <a:buClr>
                <a:srgbClr val="1946BA"/>
              </a:buClr>
              <a:buSzPts val="1600"/>
              <a:buNone/>
              <a:defRPr sz="1600"/>
            </a:pPr>
            <a:endParaRPr dirty="0"/>
          </a:p>
          <a:p>
            <a:pPr marL="342900" indent="-342900" algn="just">
              <a:spcBef>
                <a:spcPts val="300"/>
              </a:spcBef>
              <a:buClr>
                <a:srgbClr val="1946BA"/>
              </a:buClr>
              <a:buSzPts val="1600"/>
              <a:buFont typeface="Arial"/>
              <a:defRPr sz="1600"/>
            </a:pPr>
            <a:r>
              <a:rPr dirty="0"/>
              <a:t>Application of </a:t>
            </a:r>
            <a:r>
              <a:rPr lang="en-IN" dirty="0"/>
              <a:t>Convolution Neural Network using Two Streamed Inflated 3D Convolution Network </a:t>
            </a:r>
            <a:r>
              <a:rPr dirty="0"/>
              <a:t>will increase </a:t>
            </a:r>
            <a:r>
              <a:rPr lang="en-IN" dirty="0"/>
              <a:t>the accuracy of Synthetic media detection.</a:t>
            </a:r>
            <a:endParaRPr dirty="0"/>
          </a:p>
        </p:txBody>
      </p:sp>
      <p:sp>
        <p:nvSpPr>
          <p:cNvPr id="147" name="Google Shape;98;p2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160D3-00AD-42E9-045E-378981201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0" y="1034690"/>
            <a:ext cx="2262650" cy="12601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3;p3"/>
          <p:cNvSpPr txBox="1">
            <a:spLocks noGrp="1"/>
          </p:cNvSpPr>
          <p:nvPr>
            <p:ph type="title"/>
          </p:nvPr>
        </p:nvSpPr>
        <p:spPr>
          <a:xfrm>
            <a:off x="457199" y="753214"/>
            <a:ext cx="6273936" cy="620484"/>
          </a:xfrm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im</a:t>
            </a:r>
            <a:r>
              <a:rPr dirty="0"/>
              <a:t> </a:t>
            </a:r>
          </a:p>
        </p:txBody>
      </p:sp>
      <p:sp>
        <p:nvSpPr>
          <p:cNvPr id="151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571964"/>
            <a:ext cx="8343900" cy="43268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just">
              <a:buClr>
                <a:srgbClr val="1946BA"/>
              </a:buClr>
              <a:buNone/>
            </a:pPr>
            <a:r>
              <a:rPr lang="en-IN" dirty="0"/>
              <a:t>The Aim of the thesis is to improve the accuracy of detecting Synthetic Media.</a:t>
            </a:r>
            <a:endParaRPr dirty="0"/>
          </a:p>
          <a:p>
            <a:pPr marL="0" indent="0" algn="just">
              <a:spcBef>
                <a:spcPts val="0"/>
              </a:spcBef>
              <a:buSzPts val="1400"/>
              <a:buNone/>
              <a:defRPr sz="1400"/>
            </a:pPr>
            <a:r>
              <a:rPr dirty="0"/>
              <a:t> </a:t>
            </a:r>
            <a:endParaRPr lang="en-IN" dirty="0"/>
          </a:p>
        </p:txBody>
      </p:sp>
      <p:sp>
        <p:nvSpPr>
          <p:cNvPr id="152" name="Google Shape;105;p3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6" name="Google Shape;103;p3">
            <a:extLst>
              <a:ext uri="{FF2B5EF4-FFF2-40B4-BE49-F238E27FC236}">
                <a16:creationId xmlns:a16="http://schemas.microsoft.com/office/drawing/2014/main" id="{C188352C-9D88-146E-0B02-77B7FAFC2CFC}"/>
              </a:ext>
            </a:extLst>
          </p:cNvPr>
          <p:cNvSpPr txBox="1">
            <a:spLocks/>
          </p:cNvSpPr>
          <p:nvPr/>
        </p:nvSpPr>
        <p:spPr>
          <a:xfrm>
            <a:off x="457199" y="2080953"/>
            <a:ext cx="6273936" cy="62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IN" dirty="0"/>
              <a:t>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927EE-EFD7-3E3A-F2B5-9C96C14E6CC2}"/>
              </a:ext>
            </a:extLst>
          </p:cNvPr>
          <p:cNvSpPr txBox="1"/>
          <p:nvPr/>
        </p:nvSpPr>
        <p:spPr>
          <a:xfrm>
            <a:off x="457199" y="2726935"/>
            <a:ext cx="810299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buSzPts val="1400"/>
              <a:buAutoNum type="arabicPeriod"/>
              <a:defRPr sz="1400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Literature Review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just">
              <a:spcBef>
                <a:spcPts val="0"/>
              </a:spcBef>
              <a:buSzPts val="1400"/>
              <a:buAutoNum type="arabicPeriod"/>
              <a:defRPr sz="1400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Development of Model for detecting Deepfakes</a:t>
            </a:r>
          </a:p>
          <a:p>
            <a:pPr marL="342900" indent="-342900" algn="just">
              <a:spcBef>
                <a:spcPts val="0"/>
              </a:spcBef>
              <a:buSzPts val="1400"/>
              <a:buAutoNum type="arabicPeriod"/>
              <a:defRPr sz="1400"/>
            </a:pPr>
            <a:r>
              <a:rPr lang="en-US" dirty="0">
                <a:solidFill>
                  <a:srgbClr val="000000"/>
                </a:solidFill>
              </a:rPr>
              <a:t>Comparison of Results to current scientific Research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17;p5"/>
          <p:cNvSpPr txBox="1">
            <a:spLocks noGrp="1"/>
          </p:cNvSpPr>
          <p:nvPr>
            <p:ph type="title"/>
          </p:nvPr>
        </p:nvSpPr>
        <p:spPr>
          <a:xfrm>
            <a:off x="457199" y="425450"/>
            <a:ext cx="6273936" cy="620484"/>
          </a:xfrm>
          <a:prstGeom prst="rect">
            <a:avLst/>
          </a:prstGeom>
        </p:spPr>
        <p:txBody>
          <a:bodyPr/>
          <a:lstStyle/>
          <a:p>
            <a:r>
              <a:rPr dirty="0"/>
              <a:t>Related research</a:t>
            </a:r>
          </a:p>
        </p:txBody>
      </p:sp>
      <p:sp>
        <p:nvSpPr>
          <p:cNvPr id="156" name="Google Shape;118;p5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D69A42-EAD2-8051-4845-79EA74D2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95218"/>
              </p:ext>
            </p:extLst>
          </p:nvPr>
        </p:nvGraphicFramePr>
        <p:xfrm>
          <a:off x="615842" y="1099968"/>
          <a:ext cx="8173328" cy="315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332">
                  <a:extLst>
                    <a:ext uri="{9D8B030D-6E8A-4147-A177-3AD203B41FA5}">
                      <a16:colId xmlns:a16="http://schemas.microsoft.com/office/drawing/2014/main" val="992058271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2502565878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3668410381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822341102"/>
                    </a:ext>
                  </a:extLst>
                </a:gridCol>
              </a:tblGrid>
              <a:tr h="317044"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Algorithm/Model Used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Advantages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Disadvantages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18340"/>
                  </a:ext>
                </a:extLst>
              </a:tr>
              <a:tr h="628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Detecting eye blinking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Add </a:t>
                      </a:r>
                      <a:r>
                        <a:rPr lang="en-IN" b="0" cap="none" spc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refrences</a:t>
                      </a:r>
                      <a:endParaRPr lang="en-IN" b="0" cap="none" spc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Make conclusion after the table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MTCNN AND LSTM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l"/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MTCNN provides reliable and is one of the top methods to detect faces</a:t>
                      </a:r>
                    </a:p>
                    <a:p>
                      <a:pPr algn="l"/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1. Eye blinking can be fixed by using frame as training dataset</a:t>
                      </a:r>
                      <a:r>
                        <a:rPr lang="en-IN" b="0" cap="none" spc="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b="0" cap="none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54573"/>
                  </a:ext>
                </a:extLst>
              </a:tr>
              <a:tr h="628228"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Face Manipulation Detection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XceptionNet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Can detect deepfake of low quality images.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Accuracy is only good on the dataset which it is trained on</a:t>
                      </a:r>
                      <a:r>
                        <a:rPr lang="en-IN" b="0" cap="none" spc="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b="0" cap="none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68339"/>
                  </a:ext>
                </a:extLst>
              </a:tr>
              <a:tr h="1268175"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Emotion to detect Deepfakes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Siamese Network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Used Multiple dataset to train the model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Misclassification of the videos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Model wont work if multiple people are there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If there is no audio the model is useless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93035"/>
                  </a:ext>
                </a:extLst>
              </a:tr>
            </a:tbl>
          </a:graphicData>
        </a:graphic>
      </p:graphicFrame>
      <p:sp>
        <p:nvSpPr>
          <p:cNvPr id="11" name="Google Shape;120;p19">
            <a:extLst>
              <a:ext uri="{FF2B5EF4-FFF2-40B4-BE49-F238E27FC236}">
                <a16:creationId xmlns:a16="http://schemas.microsoft.com/office/drawing/2014/main" id="{8CD99A25-7143-FDC8-F079-D65CCB3CE796}"/>
              </a:ext>
            </a:extLst>
          </p:cNvPr>
          <p:cNvSpPr txBox="1"/>
          <p:nvPr/>
        </p:nvSpPr>
        <p:spPr>
          <a:xfrm>
            <a:off x="2639499" y="4403923"/>
            <a:ext cx="43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1 - comparison of the analyzed algorithms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4EF9C5-2D74-E724-12C4-1FD61BE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8656"/>
            <a:ext cx="8229600" cy="620484"/>
          </a:xfrm>
        </p:spPr>
        <p:txBody>
          <a:bodyPr/>
          <a:lstStyle/>
          <a:p>
            <a:r>
              <a:rPr lang="en-IN" dirty="0"/>
              <a:t>Related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0CA289-862B-55ED-4CC6-4899168D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68864"/>
              </p:ext>
            </p:extLst>
          </p:nvPr>
        </p:nvGraphicFramePr>
        <p:xfrm>
          <a:off x="330591" y="1189140"/>
          <a:ext cx="8173328" cy="377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332">
                  <a:extLst>
                    <a:ext uri="{9D8B030D-6E8A-4147-A177-3AD203B41FA5}">
                      <a16:colId xmlns:a16="http://schemas.microsoft.com/office/drawing/2014/main" val="992058271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2502565878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3668410381"/>
                    </a:ext>
                  </a:extLst>
                </a:gridCol>
                <a:gridCol w="2043332">
                  <a:extLst>
                    <a:ext uri="{9D8B030D-6E8A-4147-A177-3AD203B41FA5}">
                      <a16:colId xmlns:a16="http://schemas.microsoft.com/office/drawing/2014/main" val="822341102"/>
                    </a:ext>
                  </a:extLst>
                </a:gridCol>
              </a:tblGrid>
              <a:tr h="317044"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Algorithm/ Model Used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Advantages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Disadvantages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18340"/>
                  </a:ext>
                </a:extLst>
              </a:tr>
              <a:tr h="628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Body Posture to detect Synthetic Media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LSTM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l"/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Has both long term and short term memory</a:t>
                      </a:r>
                    </a:p>
                    <a:p>
                      <a:pPr algn="l"/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Wont work if face video is there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Will only work for the person the model is trained on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Intraframe Inconsistency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54573"/>
                  </a:ext>
                </a:extLst>
              </a:tr>
              <a:tr h="628228"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Texture of Eye, Face and Teeth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CNN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High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Trained on different Affine model 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Low Accuracy</a:t>
                      </a:r>
                    </a:p>
                    <a:p>
                      <a:pPr marL="228600" indent="-228600" algn="l">
                        <a:buAutoNum type="arabicPeriod"/>
                      </a:pP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68339"/>
                  </a:ext>
                </a:extLst>
              </a:tr>
              <a:tr h="1268175"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Neural ODE to predict Heart Rate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Heart Rate cant be manipulated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Results are not reliable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IN" b="0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Loses effectiveness when processing low quality video</a:t>
                      </a:r>
                      <a:endParaRPr lang="en-IN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9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515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24;p6"/>
          <p:cNvSpPr txBox="1">
            <a:spLocks noGrp="1"/>
          </p:cNvSpPr>
          <p:nvPr>
            <p:ph type="title"/>
          </p:nvPr>
        </p:nvSpPr>
        <p:spPr>
          <a:xfrm>
            <a:off x="276364" y="541552"/>
            <a:ext cx="6273936" cy="6204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Method</a:t>
            </a:r>
            <a:r>
              <a:rPr lang="en-IN" dirty="0"/>
              <a:t> for Detecting Deepfake Videos</a:t>
            </a:r>
            <a:endParaRPr dirty="0"/>
          </a:p>
        </p:txBody>
      </p:sp>
      <p:sp>
        <p:nvSpPr>
          <p:cNvPr id="162" name="Google Shape;126;p6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1" name="Google Shape;120;p19">
            <a:extLst>
              <a:ext uri="{FF2B5EF4-FFF2-40B4-BE49-F238E27FC236}">
                <a16:creationId xmlns:a16="http://schemas.microsoft.com/office/drawing/2014/main" id="{1BF857AE-2111-F76D-DB52-215B0CA235BA}"/>
              </a:ext>
            </a:extLst>
          </p:cNvPr>
          <p:cNvSpPr txBox="1"/>
          <p:nvPr/>
        </p:nvSpPr>
        <p:spPr>
          <a:xfrm>
            <a:off x="3203173" y="4472901"/>
            <a:ext cx="43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 1 – Proposed 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dirty="0">
              <a:solidFill>
                <a:schemeClr val="tx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C6393-84DC-B364-7A9B-0107700B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055712"/>
            <a:ext cx="4025730" cy="34171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32;p7"/>
          <p:cNvSpPr txBox="1">
            <a:spLocks noGrp="1"/>
          </p:cNvSpPr>
          <p:nvPr>
            <p:ph type="title"/>
          </p:nvPr>
        </p:nvSpPr>
        <p:spPr>
          <a:xfrm>
            <a:off x="422030" y="680360"/>
            <a:ext cx="3875650" cy="47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dirty="0"/>
              <a:t>Face Detection</a:t>
            </a:r>
            <a:endParaRPr dirty="0"/>
          </a:p>
        </p:txBody>
      </p:sp>
      <p:sp>
        <p:nvSpPr>
          <p:cNvPr id="167" name="Google Shape;133;p7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9" name="Google Shape;120;p19">
            <a:extLst>
              <a:ext uri="{FF2B5EF4-FFF2-40B4-BE49-F238E27FC236}">
                <a16:creationId xmlns:a16="http://schemas.microsoft.com/office/drawing/2014/main" id="{ECD5FE40-1FA7-5FA8-4336-8D8DD851A088}"/>
              </a:ext>
            </a:extLst>
          </p:cNvPr>
          <p:cNvSpPr txBox="1"/>
          <p:nvPr/>
        </p:nvSpPr>
        <p:spPr>
          <a:xfrm>
            <a:off x="5114823" y="3467505"/>
            <a:ext cx="26471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3 – P-Net, R-Net, O-Net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19">
            <a:extLst>
              <a:ext uri="{FF2B5EF4-FFF2-40B4-BE49-F238E27FC236}">
                <a16:creationId xmlns:a16="http://schemas.microsoft.com/office/drawing/2014/main" id="{DD20EF5A-0349-C82F-2591-ED800FA9E75D}"/>
              </a:ext>
            </a:extLst>
          </p:cNvPr>
          <p:cNvSpPr txBox="1"/>
          <p:nvPr/>
        </p:nvSpPr>
        <p:spPr>
          <a:xfrm>
            <a:off x="740459" y="3267465"/>
            <a:ext cx="32387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2 – MTCNN for face detection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46164-2F35-34F6-6941-388C7DCF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" y="1702800"/>
            <a:ext cx="4168733" cy="154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5FE8-9C7F-7626-746D-AD4679270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86" y="778615"/>
            <a:ext cx="2377930" cy="2688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9F744-EBA9-B11D-935E-A9BEB5B0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0858"/>
            <a:ext cx="8229600" cy="620484"/>
          </a:xfrm>
        </p:spPr>
        <p:txBody>
          <a:bodyPr/>
          <a:lstStyle/>
          <a:p>
            <a:r>
              <a:rPr lang="en-IN" dirty="0"/>
              <a:t>ROI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0F563-2519-8DDF-CB4E-7616CE11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0" y="1542257"/>
            <a:ext cx="2984543" cy="455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7F656-3A8E-00ED-0540-EA6966AE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21" y="1518518"/>
            <a:ext cx="3491356" cy="1918395"/>
          </a:xfrm>
          <a:prstGeom prst="rect">
            <a:avLst/>
          </a:prstGeom>
        </p:spPr>
      </p:pic>
      <p:sp>
        <p:nvSpPr>
          <p:cNvPr id="5" name="Google Shape;120;p19">
            <a:extLst>
              <a:ext uri="{FF2B5EF4-FFF2-40B4-BE49-F238E27FC236}">
                <a16:creationId xmlns:a16="http://schemas.microsoft.com/office/drawing/2014/main" id="{84A79514-3373-982E-0316-FB1785F848F9}"/>
              </a:ext>
            </a:extLst>
          </p:cNvPr>
          <p:cNvSpPr txBox="1"/>
          <p:nvPr/>
        </p:nvSpPr>
        <p:spPr>
          <a:xfrm>
            <a:off x="670658" y="2371710"/>
            <a:ext cx="32387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4 – ROI 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dirty="0">
              <a:solidFill>
                <a:schemeClr val="tx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0;p19">
            <a:extLst>
              <a:ext uri="{FF2B5EF4-FFF2-40B4-BE49-F238E27FC236}">
                <a16:creationId xmlns:a16="http://schemas.microsoft.com/office/drawing/2014/main" id="{1071E312-CC92-0084-75DB-33E44E8F0EFB}"/>
              </a:ext>
            </a:extLst>
          </p:cNvPr>
          <p:cNvSpPr txBox="1"/>
          <p:nvPr/>
        </p:nvSpPr>
        <p:spPr>
          <a:xfrm>
            <a:off x="4858749" y="3524049"/>
            <a:ext cx="32387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5 – Architecture of ROI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60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38;p8"/>
          <p:cNvSpPr txBox="1">
            <a:spLocks noGrp="1"/>
          </p:cNvSpPr>
          <p:nvPr>
            <p:ph type="title"/>
          </p:nvPr>
        </p:nvSpPr>
        <p:spPr>
          <a:xfrm>
            <a:off x="422030" y="581886"/>
            <a:ext cx="6273936" cy="62048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Model Proposed</a:t>
            </a:r>
            <a:endParaRPr dirty="0"/>
          </a:p>
        </p:txBody>
      </p:sp>
      <p:sp>
        <p:nvSpPr>
          <p:cNvPr id="171" name="Google Shape;139;p8"/>
          <p:cNvSpPr txBox="1"/>
          <p:nvPr/>
        </p:nvSpPr>
        <p:spPr>
          <a:xfrm>
            <a:off x="8650257" y="4618723"/>
            <a:ext cx="3016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FD01A-976D-208D-F899-C41CAC4E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5" y="1522100"/>
            <a:ext cx="2166745" cy="209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49E7A-36EA-6BA0-D1BA-4E356B474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70" y="1454652"/>
            <a:ext cx="1129742" cy="2234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CA45E-4104-71E9-1F5C-26922D0A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3" y="1360798"/>
            <a:ext cx="1033145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0;p19">
            <a:extLst>
              <a:ext uri="{FF2B5EF4-FFF2-40B4-BE49-F238E27FC236}">
                <a16:creationId xmlns:a16="http://schemas.microsoft.com/office/drawing/2014/main" id="{C7B56B8C-C255-8662-3CAB-FCDC9B56003D}"/>
              </a:ext>
            </a:extLst>
          </p:cNvPr>
          <p:cNvSpPr txBox="1"/>
          <p:nvPr/>
        </p:nvSpPr>
        <p:spPr>
          <a:xfrm>
            <a:off x="1000685" y="3741089"/>
            <a:ext cx="16140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6 – MC4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9">
            <a:extLst>
              <a:ext uri="{FF2B5EF4-FFF2-40B4-BE49-F238E27FC236}">
                <a16:creationId xmlns:a16="http://schemas.microsoft.com/office/drawing/2014/main" id="{7ED925B5-FB59-8DE6-2E9C-953B9CC2EDB3}"/>
              </a:ext>
            </a:extLst>
          </p:cNvPr>
          <p:cNvSpPr txBox="1"/>
          <p:nvPr/>
        </p:nvSpPr>
        <p:spPr>
          <a:xfrm>
            <a:off x="3711628" y="3741086"/>
            <a:ext cx="161402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7 – rMC3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0;p19">
            <a:extLst>
              <a:ext uri="{FF2B5EF4-FFF2-40B4-BE49-F238E27FC236}">
                <a16:creationId xmlns:a16="http://schemas.microsoft.com/office/drawing/2014/main" id="{291CA55C-EDB4-B91A-DE66-ACD8D1AB92C2}"/>
              </a:ext>
            </a:extLst>
          </p:cNvPr>
          <p:cNvSpPr txBox="1"/>
          <p:nvPr/>
        </p:nvSpPr>
        <p:spPr>
          <a:xfrm>
            <a:off x="6094236" y="3741085"/>
            <a:ext cx="190501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8 – R(2+1)D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ver">
  <a:themeElements>
    <a:clrScheme name="Cover">
      <a:dk1>
        <a:srgbClr val="ACABAA"/>
      </a:dk1>
      <a:lt1>
        <a:srgbClr val="0230AC"/>
      </a:lt1>
      <a:dk2>
        <a:srgbClr val="A7A7A7"/>
      </a:dk2>
      <a:lt2>
        <a:srgbClr val="535353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0000FF"/>
      </a:hlink>
      <a:folHlink>
        <a:srgbClr val="FF00FF"/>
      </a:folHlink>
    </a:clrScheme>
    <a:fontScheme name="Cov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">
  <a:themeElements>
    <a:clrScheme name="Cov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0000FF"/>
      </a:hlink>
      <a:folHlink>
        <a:srgbClr val="FF00FF"/>
      </a:folHlink>
    </a:clrScheme>
    <a:fontScheme name="Cov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696</Words>
  <Application>Microsoft Office PowerPoint</Application>
  <PresentationFormat>On-screen Show (16:9)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Open Sans</vt:lpstr>
      <vt:lpstr>Open Sans Condensed Light</vt:lpstr>
      <vt:lpstr>Times New Roman</vt:lpstr>
      <vt:lpstr>Cover</vt:lpstr>
      <vt:lpstr>GRADUATION QUALIFICATION PROJECT  Research and Development of method to detect deepfake using Neural Networks  10.04.01 Computer System Information Security</vt:lpstr>
      <vt:lpstr>Relevance</vt:lpstr>
      <vt:lpstr> Aim </vt:lpstr>
      <vt:lpstr>Related research</vt:lpstr>
      <vt:lpstr>Related research</vt:lpstr>
      <vt:lpstr>Method for Detecting Deepfake Videos</vt:lpstr>
      <vt:lpstr>Face Detection</vt:lpstr>
      <vt:lpstr>ROI</vt:lpstr>
      <vt:lpstr>Model Proposed</vt:lpstr>
      <vt:lpstr>PowerPoint Presentation</vt:lpstr>
      <vt:lpstr>Preparation of data for experimental research </vt:lpstr>
      <vt:lpstr>Progress of Experimental Studies</vt:lpstr>
      <vt:lpstr>PowerPoint Presentation</vt:lpstr>
      <vt:lpstr>Results of experimental studies</vt:lpstr>
      <vt:lpstr>Conclusions on work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QUALIFICATION PROJECT  DEEPFAKE DETECTION USING NEURAL NETWORKS  10.04.01 Information Security Specialisation</dc:title>
  <dc:creator>mr dj</dc:creator>
  <cp:lastModifiedBy>mr dj</cp:lastModifiedBy>
  <cp:revision>8</cp:revision>
  <dcterms:modified xsi:type="dcterms:W3CDTF">2022-05-13T10:55:43Z</dcterms:modified>
</cp:coreProperties>
</file>