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6" r:id="rId4"/>
    <p:sldId id="267" r:id="rId5"/>
    <p:sldId id="271" r:id="rId6"/>
    <p:sldId id="269" r:id="rId7"/>
    <p:sldId id="270" r:id="rId8"/>
    <p:sldId id="257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C9BC40-A13B-4025-B6B8-BC100E481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80E588-B608-4910-AC16-701C429B0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E5C07B-0A25-4485-BC71-2322F557C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11C75A-87B5-41AB-84F9-CF967F2D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2F5B1F-EF8A-4C82-AF8C-39BD128BE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316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AE2E88-8537-4955-B704-062C6C5F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C5A9412-8F04-4EEC-92B4-DDF1DED7F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043B63-FE0E-498C-AD46-225C17A60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2889BB-E871-48AB-973E-423FE3AC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4AE56C-B831-4C25-9E1C-59ED7D683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84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AD43436-CB12-42E5-98AB-048188C94B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084B08B-CB9C-4DB2-8E4F-5F6605DCB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AE3DF1-9D27-4149-B1A5-B250E921F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832078-0232-4215-9C76-5756750DA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DE73A6-8D31-4DD6-8F6C-4D408B019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32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359D86-85C5-4445-B2F8-FC23BE9EE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95B6FC-36C9-4327-8C87-F0447C1E5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85032C-A25D-48E9-9265-F1ED61DE8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1E69B8-86F8-46B2-96C7-EBBB7F6F8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68B062-A0C9-42D5-81B3-EC3B8EF8A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925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944218-0700-4A04-A84F-FB67C05E8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40ADCF-6F13-408E-9F6A-6FF983FA9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D2B1FE-A3B8-4FDE-9078-7D321B643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6D047A-0DB3-42B3-8AE8-280A0B598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861A84-C0EE-4021-BBF4-C646CDE2D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55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B1B9D-277D-48B2-AAB3-6E7F600E5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A799ED-5B4F-4C67-973A-9E248546C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985230-4820-4406-A3A2-0EE02E1DC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D94E2A-6503-4546-B679-31A2A774C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BD34E9-E408-4EC3-B518-61C6127BC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A23008-38BB-4969-97D3-2832363ED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17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1F68BE-2EA3-456D-A5AB-150CB5240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A662AB-D0B0-4EB6-8FF2-2B3C8B110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BC543C-F4BD-4475-B900-54662ECCC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0173B17-EA18-40C5-9737-60EF208789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9CD2675-0DFA-4632-BB13-5A19FA8643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164D37B-AA5D-4431-B8C7-E61DDDC5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EB0FA66-9255-4EAE-AEE5-83E6BACC9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AF40F1C-07B0-4DD0-958C-9F27B24AD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34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406B7-C8AC-4A40-9E69-A7255A58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371635F-7800-4A53-85F7-E3BFDC7BA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522322D-498A-46E4-9010-3CBFFEBFD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8D523B-EDA8-4ED5-AE1B-AE9F021D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6199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C34DC8C-EB75-42B7-BC25-91CCFE420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C6F962E-575B-4720-8E29-3879F684C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5A3497F-9529-4982-AE31-EE2FEB928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0703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BD74A2-0A2E-47B8-9293-E0733F469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713889-31E1-4DF1-BC84-F64AE4F66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E6338CE-971B-4221-AD56-BDEDB23DD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F296DC-884D-4BB0-9E4C-97C1FCECC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84902C-C1F6-4A7E-9491-6AE9315B6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3DBED0-01CD-4004-8EE9-8B289121A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000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6DCC-0A44-4B27-8E54-84175C67D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B170275-2DC8-4544-8B3D-D70D9B125E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382A50D-263B-4BBE-84AD-11B32C37D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39095F7-0551-4962-B1A0-98EE71232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7B92C8-29FE-492F-BBBC-6534A968E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B2046C-1041-4818-BD79-9B5BB96E4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279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90EB07-7471-4328-B0F0-55F713F8A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F4EDB4-4FA0-4546-8C8E-48C50434E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063551-A40A-4B72-B5BF-996553DBEE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0B59E-16F7-4066-9D73-A7CFD443C6D2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CEFB57-67F9-4697-ADB0-D3E1187CB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986BCF-1A8C-4DF7-A2C6-BFCBF2F87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017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BDE59-1358-482D-A11E-F5F945B23B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L</a:t>
            </a:r>
            <a:r>
              <a:rPr lang="en-US" dirty="0" err="1"/>
              <a:t>aboratory</a:t>
            </a:r>
            <a:r>
              <a:rPr lang="en-US" dirty="0"/>
              <a:t> work</a:t>
            </a:r>
            <a:r>
              <a:rPr lang="ru-RU" dirty="0"/>
              <a:t> </a:t>
            </a:r>
            <a:r>
              <a:rPr lang="en-US" dirty="0"/>
              <a:t>2</a:t>
            </a:r>
            <a:r>
              <a:rPr lang="ru-RU" dirty="0"/>
              <a:t>. </a:t>
            </a:r>
            <a:r>
              <a:rPr lang="en-US" dirty="0"/>
              <a:t>Model Sensitivity and Uncertainty Analysis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E9245D9-434F-4BEE-845F-479E01C9DE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Course: Discrete Mathematical Modeling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5639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C8386F3-2B1F-44B5-A54E-B11F4F5AED19}"/>
              </a:ext>
            </a:extLst>
          </p:cNvPr>
          <p:cNvSpPr/>
          <p:nvPr/>
        </p:nvSpPr>
        <p:spPr>
          <a:xfrm>
            <a:off x="297951" y="6148814"/>
            <a:ext cx="5388447" cy="523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D3A032-DC7A-4143-AC93-2EB51209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model errors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05B6B7-164A-4BDD-B1DC-3D2AEE8546C5}"/>
              </a:ext>
            </a:extLst>
          </p:cNvPr>
          <p:cNvSpPr txBox="1"/>
          <p:nvPr/>
        </p:nvSpPr>
        <p:spPr>
          <a:xfrm>
            <a:off x="7152640" y="2092960"/>
            <a:ext cx="479620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sz="2200" dirty="0"/>
          </a:p>
          <a:p>
            <a:pPr marL="342900" indent="-342900">
              <a:buAutoNum type="arabicPeriod"/>
            </a:pPr>
            <a:r>
              <a:rPr lang="en-US" sz="2200" dirty="0"/>
              <a:t>Errors in the source data (measurement errors)</a:t>
            </a:r>
            <a:endParaRPr lang="ru-RU" sz="2200" dirty="0"/>
          </a:p>
          <a:p>
            <a:pPr marL="342900" indent="-342900">
              <a:buAutoNum type="arabicPeriod"/>
            </a:pPr>
            <a:r>
              <a:rPr lang="en-US" sz="2200" dirty="0"/>
              <a:t>Parameter estimation procedure errors</a:t>
            </a:r>
            <a:endParaRPr lang="ru-RU" sz="2200" dirty="0"/>
          </a:p>
          <a:p>
            <a:pPr marL="342900" indent="-342900">
              <a:buAutoNum type="arabicPeriod"/>
            </a:pPr>
            <a:r>
              <a:rPr lang="en-US" sz="2200" dirty="0"/>
              <a:t>Errors in the structure of the model</a:t>
            </a:r>
          </a:p>
          <a:p>
            <a:pPr marL="342900" indent="-342900">
              <a:buAutoNum type="arabicPeriod"/>
            </a:pPr>
            <a:r>
              <a:rPr lang="en-US" sz="2200" dirty="0"/>
              <a:t>Roughness Errors (Resolution)</a:t>
            </a:r>
            <a:endParaRPr lang="ru-RU" sz="22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8C90104-A516-44C7-95AA-DAA592D48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23" y="1772881"/>
            <a:ext cx="6785385" cy="37835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B0CF0B-E01A-4BE8-9FAB-50E3D35C1764}"/>
              </a:ext>
            </a:extLst>
          </p:cNvPr>
          <p:cNvSpPr txBox="1"/>
          <p:nvPr/>
        </p:nvSpPr>
        <p:spPr>
          <a:xfrm>
            <a:off x="421240" y="6226139"/>
            <a:ext cx="5265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For dynamic models, the error progresses over time</a:t>
            </a:r>
            <a:r>
              <a:rPr lang="ru-RU" b="1" dirty="0"/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998704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D85735-9719-4BC3-B261-F57C89C9C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80035" cy="1325563"/>
          </a:xfrm>
        </p:spPr>
        <p:txBody>
          <a:bodyPr/>
          <a:lstStyle/>
          <a:p>
            <a:r>
              <a:rPr lang="en-US" dirty="0"/>
              <a:t>Sensitivity analysis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CBB338-AF61-4A31-8976-66491CD94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b="1" i="1" dirty="0"/>
              <a:t>Sensitivity analysis</a:t>
            </a:r>
            <a:r>
              <a:rPr lang="en-US" dirty="0"/>
              <a:t> is the study of how the uncertainty in the output of a mathematical model or system can be correlated with various sources of uncertainty in its input and / or parameters.</a:t>
            </a:r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en-US" dirty="0"/>
              <a:t>The technique for conducting a sensitivity analysis is to change the selected parameters within certain limits, provided that the remaining parameters remain unchanged.</a:t>
            </a:r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AB63B2AD-6D4A-46DF-BEF8-F325EC7DC1C4}"/>
              </a:ext>
            </a:extLst>
          </p:cNvPr>
          <p:cNvCxnSpPr/>
          <p:nvPr/>
        </p:nvCxnSpPr>
        <p:spPr>
          <a:xfrm>
            <a:off x="1578780" y="3435813"/>
            <a:ext cx="81551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147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92AF12-A47D-40C6-A7D4-759AC87DE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sensitivity estimation algorithm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C1428F-D46C-41F6-AEE3-6346410B2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99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514350" indent="-514350" algn="just">
              <a:buFont typeface="+mj-lt"/>
              <a:buAutoNum type="arabicPeriod"/>
            </a:pP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Assess the uncertainty of each input parameter (e.g. ranges, probability distributions). Note that </a:t>
            </a:r>
            <a:r>
              <a:rPr lang="ru-RU" dirty="0" err="1"/>
              <a:t>it</a:t>
            </a:r>
            <a:r>
              <a:rPr lang="en-US" dirty="0"/>
              <a:t> can be difficult, and there are </a:t>
            </a:r>
            <a:r>
              <a:rPr lang="ru-RU" dirty="0"/>
              <a:t>a </a:t>
            </a:r>
            <a:r>
              <a:rPr lang="ru-RU" dirty="0" err="1"/>
              <a:t>lot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en-US" dirty="0"/>
              <a:t>methods for identifying uncertainty distributions.</a:t>
            </a:r>
            <a:endParaRPr lang="ru-RU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Determine the model and its output (result) that should be analyzed (the goal of interest should ideally be directly related to the problem considered by the model).</a:t>
            </a:r>
            <a:endParaRPr lang="ru-RU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Run the model several times, using some experimental </a:t>
            </a:r>
            <a:r>
              <a:rPr lang="ru-RU" dirty="0" err="1"/>
              <a:t>plan</a:t>
            </a:r>
            <a:r>
              <a:rPr lang="ru-RU" dirty="0"/>
              <a:t> </a:t>
            </a:r>
            <a:r>
              <a:rPr lang="en-US" dirty="0"/>
              <a:t>dictated by the selection method and input uncertainty.</a:t>
            </a:r>
            <a:endParaRPr lang="ru-RU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Using the obtained model results, calculate the </a:t>
            </a:r>
            <a:r>
              <a:rPr lang="en-US" i="1" dirty="0"/>
              <a:t>sensitivity indicators</a:t>
            </a:r>
            <a:r>
              <a:rPr lang="en-US" dirty="0"/>
              <a:t> of interest.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3692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Total-effect index (</a:t>
            </a:r>
            <a:r>
              <a:rPr lang="en-US" dirty="0" err="1"/>
              <a:t>Sobol</a:t>
            </a:r>
            <a:r>
              <a:rPr lang="en-US" dirty="0"/>
              <a:t> index)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endParaRPr lang="ru-RU" dirty="0"/>
              </a:p>
              <a:p>
                <a:pPr marL="0" indent="0" algn="just">
                  <a:buNone/>
                </a:pPr>
                <a:r>
                  <a:rPr lang="en-US" dirty="0"/>
                  <a:t>Consider global sensitivity indices in the following form</a:t>
                </a:r>
                <a:r>
                  <a:rPr lang="ru-RU" dirty="0"/>
                  <a:t>:</a:t>
                </a:r>
              </a:p>
              <a:p>
                <a:pPr marL="0" indent="0" algn="just">
                  <a:buNone/>
                </a:pPr>
                <a:endParaRPr lang="ru-RU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/>
                            </a:rPr>
                            <m:t>𝑉𝑎𝑟</m:t>
                          </m:r>
                          <m:r>
                            <a:rPr lang="ru-RU" b="0" i="1" smtClean="0">
                              <a:latin typeface="Cambria Math"/>
                            </a:rPr>
                            <m:t>[</m:t>
                          </m:r>
                          <m:r>
                            <a:rPr lang="ru-RU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ru-RU" b="0" i="1" smtClean="0">
                              <a:latin typeface="Cambria Math"/>
                            </a:rPr>
                            <m:t>]</m:t>
                          </m:r>
                        </m:num>
                        <m:den>
                          <m:r>
                            <a:rPr lang="ru-RU" b="0" i="1" smtClean="0">
                              <a:latin typeface="Cambria Math"/>
                            </a:rPr>
                            <m:t>𝑉𝑎𝑟</m:t>
                          </m:r>
                          <m:r>
                            <a:rPr lang="ru-RU" b="0" i="1" smtClean="0">
                              <a:latin typeface="Cambria Math"/>
                            </a:rPr>
                            <m:t>(</m:t>
                          </m:r>
                          <m:r>
                            <a:rPr lang="ru-RU" b="0" i="1" smtClean="0">
                              <a:latin typeface="Cambria Math"/>
                            </a:rPr>
                            <m:t>𝑌</m:t>
                          </m:r>
                          <m:r>
                            <a:rPr lang="ru-RU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ru-RU" b="0" i="0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ru-RU" b="0" dirty="0"/>
              </a:p>
              <a:p>
                <a:pPr marL="0" indent="0" algn="just">
                  <a:buNone/>
                </a:pPr>
                <a:endParaRPr lang="ru-RU" b="0" dirty="0"/>
              </a:p>
              <a:p>
                <a:pPr marL="0" indent="0" algn="just">
                  <a:buNone/>
                </a:pPr>
                <a:r>
                  <a:rPr lang="ru-RU" dirty="0" err="1"/>
                  <a:t>where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/>
                  <a:t> </a:t>
                </a:r>
                <a:r>
                  <a:rPr lang="ru-RU" dirty="0" err="1"/>
                  <a:t>is</a:t>
                </a:r>
                <a:r>
                  <a:rPr lang="ru-RU" dirty="0"/>
                  <a:t> </a:t>
                </a:r>
                <a:r>
                  <a:rPr lang="en-US" dirty="0"/>
                  <a:t>global sensitivity index of variable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/>
                  <a:t> and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𝑌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err="1"/>
                  <a:t>is</a:t>
                </a:r>
                <a:r>
                  <a:rPr lang="ru-RU" dirty="0"/>
                  <a:t> </a:t>
                </a:r>
                <a:r>
                  <a:rPr lang="en-US" dirty="0"/>
                  <a:t>model output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3971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F679D9-DD08-4B7A-B579-66E1CCDF0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 example (library</a:t>
            </a:r>
            <a:r>
              <a:rPr lang="ru-RU" dirty="0"/>
              <a:t> </a:t>
            </a:r>
            <a:r>
              <a:rPr lang="en-US" dirty="0"/>
              <a:t>SALib</a:t>
            </a:r>
            <a:r>
              <a:rPr lang="ru-RU" dirty="0"/>
              <a:t>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232AD42-0631-4179-9701-AB88CFE7F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44" y="1460358"/>
            <a:ext cx="5179528" cy="49592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C0CC25-B10D-489B-908E-100FCA67A3DE}"/>
              </a:ext>
            </a:extLst>
          </p:cNvPr>
          <p:cNvSpPr txBox="1"/>
          <p:nvPr/>
        </p:nvSpPr>
        <p:spPr>
          <a:xfrm>
            <a:off x="6609522" y="1550504"/>
            <a:ext cx="5367130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/>
              <a:t>The main steps:</a:t>
            </a:r>
            <a:endParaRPr lang="ru-RU" sz="2300" dirty="0"/>
          </a:p>
          <a:p>
            <a:pPr marL="342900" indent="-342900">
              <a:buAutoNum type="arabicParenR"/>
            </a:pPr>
            <a:r>
              <a:rPr lang="en-US" sz="2300" dirty="0"/>
              <a:t>Set the Model</a:t>
            </a:r>
            <a:endParaRPr lang="ru-RU" sz="2300" dirty="0"/>
          </a:p>
          <a:p>
            <a:pPr marL="342900" indent="-342900">
              <a:buAutoNum type="arabicParenR"/>
            </a:pPr>
            <a:r>
              <a:rPr lang="en-US" sz="2300" dirty="0"/>
              <a:t>Describe the function of generating output data from a set of parameters</a:t>
            </a:r>
            <a:endParaRPr lang="ru-RU" sz="2300" dirty="0"/>
          </a:p>
          <a:p>
            <a:pPr marL="342900" indent="-342900">
              <a:buAutoNum type="arabicParenR"/>
            </a:pPr>
            <a:r>
              <a:rPr lang="en-US" sz="2300" dirty="0"/>
              <a:t>Set model parameters</a:t>
            </a:r>
            <a:endParaRPr lang="ru-RU" sz="2300" dirty="0"/>
          </a:p>
          <a:p>
            <a:pPr marL="342900" indent="-342900">
              <a:buAutoNum type="arabicParenR"/>
            </a:pPr>
            <a:r>
              <a:rPr lang="en-US" sz="2300" dirty="0"/>
              <a:t>Generate sample of random parameters</a:t>
            </a:r>
          </a:p>
          <a:p>
            <a:pPr marL="342900" indent="-342900">
              <a:buAutoNum type="arabicParenR"/>
            </a:pPr>
            <a:r>
              <a:rPr lang="en-US" sz="2300" dirty="0"/>
              <a:t>Calculate sensitivity indexes</a:t>
            </a: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4021739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A29E9F-C9AA-4274-AAC9-6F81DEBEB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Uncertainty analysis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12D28D-765A-43EF-A43F-031ABAD98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59966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Uncertainty analysis</a:t>
            </a:r>
            <a:r>
              <a:rPr lang="ru-RU" b="1" i="1" dirty="0"/>
              <a:t> </a:t>
            </a:r>
            <a:r>
              <a:rPr lang="ru-RU" dirty="0"/>
              <a:t>– </a:t>
            </a:r>
            <a:r>
              <a:rPr lang="en-US" dirty="0"/>
              <a:t>is a field of science that quantifies and reduces uncertainties in both computational and real-world applications.</a:t>
            </a:r>
            <a:r>
              <a:rPr lang="ru-RU" dirty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This type of analysis attempts to determine how likely certain results are if certain aspects of the system are not precisely known.</a:t>
            </a:r>
            <a:endParaRPr lang="ru-RU" dirty="0"/>
          </a:p>
        </p:txBody>
      </p:sp>
      <p:pic>
        <p:nvPicPr>
          <p:cNvPr id="3074" name="Picture 2" descr="https://upload.wikimedia.org/wikipedia/commons/f/f2/Bias_Correction.png">
            <a:extLst>
              <a:ext uri="{FF2B5EF4-FFF2-40B4-BE49-F238E27FC236}">
                <a16:creationId xmlns:a16="http://schemas.microsoft.com/office/drawing/2014/main" id="{95FFFF57-9F9D-49B7-A549-747EC17EF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629" y="3877228"/>
            <a:ext cx="3237449" cy="279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849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6D1035-760B-4961-A986-80857BCF2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05BF9D-E1F1-4478-BB62-BA4227870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252"/>
            <a:ext cx="10959548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Perform a </a:t>
            </a:r>
            <a:r>
              <a:rPr lang="en-US" b="1" i="1" dirty="0"/>
              <a:t>sensitivity analysis</a:t>
            </a:r>
            <a:r>
              <a:rPr lang="en-US" dirty="0"/>
              <a:t> for a demographic model with respect to a set of parameters: fertility rate, boys/girls ratio, </a:t>
            </a:r>
            <a:r>
              <a:rPr lang="ru-RU" dirty="0"/>
              <a:t>«</a:t>
            </a:r>
            <a:r>
              <a:rPr lang="en-US" dirty="0"/>
              <a:t>survival</a:t>
            </a:r>
            <a:r>
              <a:rPr lang="ru-RU" dirty="0"/>
              <a:t>»</a:t>
            </a:r>
            <a:r>
              <a:rPr lang="en-US" dirty="0"/>
              <a:t> rate for different age groups (not all can be taken). Model output: number of inhabitants for a given year. Test on the final forecast values ​​for 10, 20, 50, 100 years.</a:t>
            </a:r>
          </a:p>
          <a:p>
            <a:pPr algn="just"/>
            <a:r>
              <a:rPr lang="en-US" dirty="0"/>
              <a:t>Define ranges of model parameter values ​​from data for previous periods (1950-2000)</a:t>
            </a:r>
            <a:endParaRPr lang="ru-RU" dirty="0"/>
          </a:p>
          <a:p>
            <a:pPr algn="just"/>
            <a:r>
              <a:rPr lang="en-US" dirty="0"/>
              <a:t>Based on all ranges of parameter values, perform an </a:t>
            </a:r>
            <a:r>
              <a:rPr lang="en-US" b="1" i="1" dirty="0"/>
              <a:t>uncertainty analysis </a:t>
            </a:r>
            <a:r>
              <a:rPr lang="en-US" dirty="0"/>
              <a:t>in the form of a graph with confidence intervals of the results. The values ​​between the boundaries can be considered evenly distributed.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91825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452</Words>
  <Application>Microsoft Office PowerPoint</Application>
  <PresentationFormat>Широкоэкранный</PresentationFormat>
  <Paragraphs>40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Тема Office</vt:lpstr>
      <vt:lpstr>Laboratory work 2. Model Sensitivity and Uncertainty Analysis</vt:lpstr>
      <vt:lpstr>Sources of model errors</vt:lpstr>
      <vt:lpstr>Sensitivity analysis</vt:lpstr>
      <vt:lpstr>General sensitivity estimation algorithm</vt:lpstr>
      <vt:lpstr>Total-effect index (Sobol index)</vt:lpstr>
      <vt:lpstr>Calculation example (library SALib)</vt:lpstr>
      <vt:lpstr>Uncertainty analysis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1. Моделирование демографических процессов</dc:title>
  <dc:creator>Иванов Сергей Владимирович</dc:creator>
  <cp:lastModifiedBy>Sergei Ivanov</cp:lastModifiedBy>
  <cp:revision>42</cp:revision>
  <dcterms:created xsi:type="dcterms:W3CDTF">2018-02-21T06:21:55Z</dcterms:created>
  <dcterms:modified xsi:type="dcterms:W3CDTF">2021-05-28T09:43:07Z</dcterms:modified>
</cp:coreProperties>
</file>