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Demographic</a:t>
            </a:r>
            <a:r>
              <a:rPr lang="ru-RU" dirty="0"/>
              <a:t> </a:t>
            </a:r>
            <a:r>
              <a:rPr lang="ru-RU" dirty="0" err="1"/>
              <a:t>profile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Лист1!$A$5:$U$5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Лист1!$A$8:$U$8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F-4EB5-A026-C0F0069F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86656"/>
        <c:axId val="171435712"/>
      </c:barChart>
      <c:catAx>
        <c:axId val="1580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5712"/>
        <c:crosses val="autoZero"/>
        <c:auto val="1"/>
        <c:lblAlgn val="ctr"/>
        <c:lblOffset val="100"/>
        <c:noMultiLvlLbl val="0"/>
      </c:catAx>
      <c:valAx>
        <c:axId val="1714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1995-&gt;2000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Лист1!$B$4:$U$4</c:f>
              <c:numCache>
                <c:formatCode>0.0000</c:formatCode>
                <c:ptCount val="20"/>
                <c:pt idx="0">
                  <c:v>1.0233276488337251</c:v>
                </c:pt>
                <c:pt idx="1">
                  <c:v>1.0281845193552344</c:v>
                </c:pt>
                <c:pt idx="2">
                  <c:v>1.0428287754875851</c:v>
                </c:pt>
                <c:pt idx="3">
                  <c:v>1.0197817639367208</c:v>
                </c:pt>
                <c:pt idx="4">
                  <c:v>1.0101611432810003</c:v>
                </c:pt>
                <c:pt idx="5">
                  <c:v>1.0062325263491603</c:v>
                </c:pt>
                <c:pt idx="6">
                  <c:v>0.98891539328396572</c:v>
                </c:pt>
                <c:pt idx="7">
                  <c:v>0.97274444790494885</c:v>
                </c:pt>
                <c:pt idx="8">
                  <c:v>0.95140893500414503</c:v>
                </c:pt>
                <c:pt idx="9">
                  <c:v>0.94672780331362427</c:v>
                </c:pt>
                <c:pt idx="10">
                  <c:v>0.9142449240597067</c:v>
                </c:pt>
                <c:pt idx="11">
                  <c:v>0.90450314737763726</c:v>
                </c:pt>
                <c:pt idx="12">
                  <c:v>0.84898574117987169</c:v>
                </c:pt>
                <c:pt idx="13">
                  <c:v>0.79397363194010417</c:v>
                </c:pt>
                <c:pt idx="14">
                  <c:v>0.72311703255622573</c:v>
                </c:pt>
                <c:pt idx="15">
                  <c:v>0.61809574893232921</c:v>
                </c:pt>
                <c:pt idx="16">
                  <c:v>0.49167621735794725</c:v>
                </c:pt>
                <c:pt idx="17">
                  <c:v>0.35612622080487055</c:v>
                </c:pt>
                <c:pt idx="18">
                  <c:v>0.23379120879120879</c:v>
                </c:pt>
                <c:pt idx="19">
                  <c:v>0.16222777084200304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B-46C5-8A48-6FF840C64F1B}"/>
            </c:ext>
          </c:extLst>
        </c:ser>
        <c:ser>
          <c:idx val="1"/>
          <c:order val="1"/>
          <c:tx>
            <c:v>2000-&gt;2005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Лист1!$B$9:$U$9</c:f>
              <c:numCache>
                <c:formatCode>0.0000</c:formatCode>
                <c:ptCount val="20"/>
                <c:pt idx="0">
                  <c:v>0.9976505884977096</c:v>
                </c:pt>
                <c:pt idx="1">
                  <c:v>0.9985375252173726</c:v>
                </c:pt>
                <c:pt idx="2">
                  <c:v>0.99902850775862173</c:v>
                </c:pt>
                <c:pt idx="3">
                  <c:v>0.99480985790522025</c:v>
                </c:pt>
                <c:pt idx="4">
                  <c:v>0.98755226587335776</c:v>
                </c:pt>
                <c:pt idx="5">
                  <c:v>0.98236346852460399</c:v>
                </c:pt>
                <c:pt idx="6">
                  <c:v>0.97697181010385059</c:v>
                </c:pt>
                <c:pt idx="7">
                  <c:v>0.96898755031136952</c:v>
                </c:pt>
                <c:pt idx="8">
                  <c:v>0.95745781474203195</c:v>
                </c:pt>
                <c:pt idx="9">
                  <c:v>0.94287928241930319</c:v>
                </c:pt>
                <c:pt idx="10">
                  <c:v>0.92394835885158888</c:v>
                </c:pt>
                <c:pt idx="11">
                  <c:v>0.8948711163621107</c:v>
                </c:pt>
                <c:pt idx="12">
                  <c:v>0.85199886032160144</c:v>
                </c:pt>
                <c:pt idx="13">
                  <c:v>0.79387580675946623</c:v>
                </c:pt>
                <c:pt idx="14">
                  <c:v>0.71687444845355985</c:v>
                </c:pt>
                <c:pt idx="15">
                  <c:v>0.62097175158408169</c:v>
                </c:pt>
                <c:pt idx="16">
                  <c:v>0.49345073334404355</c:v>
                </c:pt>
                <c:pt idx="17">
                  <c:v>0.35802653453978739</c:v>
                </c:pt>
                <c:pt idx="18">
                  <c:v>0.23545479985244921</c:v>
                </c:pt>
                <c:pt idx="19">
                  <c:v>0.13963112450825116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AB-46C5-8A48-6FF840C64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814208"/>
        <c:axId val="171438016"/>
      </c:lineChart>
      <c:catAx>
        <c:axId val="1588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8016"/>
        <c:crosses val="autoZero"/>
        <c:auto val="1"/>
        <c:lblAlgn val="ctr"/>
        <c:lblOffset val="100"/>
        <c:noMultiLvlLbl val="0"/>
      </c:catAx>
      <c:valAx>
        <c:axId val="1714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Population</a:t>
            </a:r>
            <a:r>
              <a:rPr lang="ru-RU" baseline="0" dirty="0"/>
              <a:t> </a:t>
            </a:r>
            <a:r>
              <a:rPr lang="ru-RU" baseline="0" dirty="0" err="1"/>
              <a:t>dynamics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Лист1!$A$29:$U$29</c:f>
              <c:numCache>
                <c:formatCode>General</c:formatCode>
                <c:ptCount val="21"/>
                <c:pt idx="0">
                  <c:v>7908.6409999999996</c:v>
                </c:pt>
                <c:pt idx="1">
                  <c:v>11686.166999999999</c:v>
                </c:pt>
                <c:pt idx="2">
                  <c:v>11855.674000000001</c:v>
                </c:pt>
                <c:pt idx="3">
                  <c:v>10859.8</c:v>
                </c:pt>
                <c:pt idx="4">
                  <c:v>10270.300999999999</c:v>
                </c:pt>
                <c:pt idx="5">
                  <c:v>9545.0859999999993</c:v>
                </c:pt>
                <c:pt idx="6">
                  <c:v>11720.487999999999</c:v>
                </c:pt>
                <c:pt idx="7">
                  <c:v>12865.819</c:v>
                </c:pt>
                <c:pt idx="8">
                  <c:v>11832.093000000001</c:v>
                </c:pt>
                <c:pt idx="9">
                  <c:v>9371.7929999999997</c:v>
                </c:pt>
                <c:pt idx="10">
                  <c:v>5815.8190000000004</c:v>
                </c:pt>
                <c:pt idx="11">
                  <c:v>9735.7240000000002</c:v>
                </c:pt>
                <c:pt idx="12">
                  <c:v>6973.3680000000004</c:v>
                </c:pt>
                <c:pt idx="13">
                  <c:v>7639.9250000000002</c:v>
                </c:pt>
                <c:pt idx="14">
                  <c:v>4369.5789999999997</c:v>
                </c:pt>
                <c:pt idx="15">
                  <c:v>2457.2179999999998</c:v>
                </c:pt>
                <c:pt idx="16">
                  <c:v>2111.54</c:v>
                </c:pt>
                <c:pt idx="17">
                  <c:v>883.024</c:v>
                </c:pt>
                <c:pt idx="18">
                  <c:v>251.16</c:v>
                </c:pt>
                <c:pt idx="19">
                  <c:v>28.835999999999999</c:v>
                </c:pt>
                <c:pt idx="20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1-4727-8E5C-859802C8E607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Лист1!$A$30:$U$30</c:f>
              <c:numCache>
                <c:formatCode>General</c:formatCode>
                <c:ptCount val="21"/>
                <c:pt idx="0">
                  <c:v>6594.8429999999998</c:v>
                </c:pt>
                <c:pt idx="1">
                  <c:v>8093.1310000000003</c:v>
                </c:pt>
                <c:pt idx="2">
                  <c:v>12015.536</c:v>
                </c:pt>
                <c:pt idx="3">
                  <c:v>12363.438</c:v>
                </c:pt>
                <c:pt idx="4">
                  <c:v>11074.626</c:v>
                </c:pt>
                <c:pt idx="5">
                  <c:v>10374.659</c:v>
                </c:pt>
                <c:pt idx="6">
                  <c:v>9604.5759999999991</c:v>
                </c:pt>
                <c:pt idx="7">
                  <c:v>11590.571</c:v>
                </c:pt>
                <c:pt idx="8">
                  <c:v>12515.154</c:v>
                </c:pt>
                <c:pt idx="9">
                  <c:v>11257.159</c:v>
                </c:pt>
                <c:pt idx="10">
                  <c:v>8872.5370000000003</c:v>
                </c:pt>
                <c:pt idx="11">
                  <c:v>5317.0829999999996</c:v>
                </c:pt>
                <c:pt idx="12">
                  <c:v>8805.9930000000004</c:v>
                </c:pt>
                <c:pt idx="13">
                  <c:v>5920.29</c:v>
                </c:pt>
                <c:pt idx="14">
                  <c:v>6065.8990000000003</c:v>
                </c:pt>
                <c:pt idx="15">
                  <c:v>3159.7170000000001</c:v>
                </c:pt>
                <c:pt idx="16">
                  <c:v>1518.796</c:v>
                </c:pt>
                <c:pt idx="17">
                  <c:v>1038.194</c:v>
                </c:pt>
                <c:pt idx="18">
                  <c:v>314.46800000000002</c:v>
                </c:pt>
                <c:pt idx="19">
                  <c:v>58.719000000000001</c:v>
                </c:pt>
                <c:pt idx="20">
                  <c:v>4.6779999999999999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1-4727-8E5C-859802C8E607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Лист1!$A$31:$U$31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1-4727-8E5C-859802C8E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54176"/>
        <c:axId val="171440896"/>
      </c:lineChart>
      <c:catAx>
        <c:axId val="159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40896"/>
        <c:crosses val="autoZero"/>
        <c:auto val="1"/>
        <c:lblAlgn val="ctr"/>
        <c:lblOffset val="100"/>
        <c:noMultiLvlLbl val="0"/>
      </c:catAx>
      <c:valAx>
        <c:axId val="17144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Лист1!$A$52:$U$52</c:f>
              <c:numCache>
                <c:formatCode>General</c:formatCode>
                <c:ptCount val="21"/>
                <c:pt idx="0">
                  <c:v>3849.9349999999999</c:v>
                </c:pt>
                <c:pt idx="1">
                  <c:v>5719.7870000000003</c:v>
                </c:pt>
                <c:pt idx="2">
                  <c:v>5831.317</c:v>
                </c:pt>
                <c:pt idx="3">
                  <c:v>5350.6760000000004</c:v>
                </c:pt>
                <c:pt idx="4">
                  <c:v>5000.8389999999999</c:v>
                </c:pt>
                <c:pt idx="5">
                  <c:v>4658.4369999999999</c:v>
                </c:pt>
                <c:pt idx="6">
                  <c:v>5818.42</c:v>
                </c:pt>
                <c:pt idx="7">
                  <c:v>6466.93</c:v>
                </c:pt>
                <c:pt idx="8">
                  <c:v>6030.509</c:v>
                </c:pt>
                <c:pt idx="9">
                  <c:v>4859.3050000000003</c:v>
                </c:pt>
                <c:pt idx="10">
                  <c:v>3140.4540000000002</c:v>
                </c:pt>
                <c:pt idx="11">
                  <c:v>5426.9620000000004</c:v>
                </c:pt>
                <c:pt idx="12">
                  <c:v>4055.308</c:v>
                </c:pt>
                <c:pt idx="13">
                  <c:v>4772.6549999999997</c:v>
                </c:pt>
                <c:pt idx="14">
                  <c:v>3156.46</c:v>
                </c:pt>
                <c:pt idx="15">
                  <c:v>1846.2370000000001</c:v>
                </c:pt>
                <c:pt idx="16">
                  <c:v>1662.6780000000001</c:v>
                </c:pt>
                <c:pt idx="17">
                  <c:v>721.24</c:v>
                </c:pt>
                <c:pt idx="18">
                  <c:v>210.25800000000001</c:v>
                </c:pt>
                <c:pt idx="19">
                  <c:v>22.951000000000001</c:v>
                </c:pt>
                <c:pt idx="20">
                  <c:v>5.2409999999999997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5-4F63-BF41-2E66098BC9A3}"/>
            </c:ext>
          </c:extLst>
        </c:ser>
        <c:ser>
          <c:idx val="1"/>
          <c:order val="1"/>
          <c:tx>
            <c:v>Ж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Лист1!$A$53:$U$53</c:f>
              <c:numCache>
                <c:formatCode>General</c:formatCode>
                <c:ptCount val="21"/>
                <c:pt idx="0">
                  <c:v>3516.752</c:v>
                </c:pt>
                <c:pt idx="1">
                  <c:v>3212.5219999999999</c:v>
                </c:pt>
                <c:pt idx="2">
                  <c:v>3951.828</c:v>
                </c:pt>
                <c:pt idx="3">
                  <c:v>5901.66</c:v>
                </c:pt>
                <c:pt idx="4">
                  <c:v>6095.06</c:v>
                </c:pt>
                <c:pt idx="5">
                  <c:v>5488.43</c:v>
                </c:pt>
                <c:pt idx="6">
                  <c:v>5133.8419999999996</c:v>
                </c:pt>
                <c:pt idx="7">
                  <c:v>4775.5619999999999</c:v>
                </c:pt>
                <c:pt idx="8">
                  <c:v>5812.6840000000002</c:v>
                </c:pt>
                <c:pt idx="9">
                  <c:v>6329.3950000000004</c:v>
                </c:pt>
                <c:pt idx="10">
                  <c:v>5766.9260000000004</c:v>
                </c:pt>
                <c:pt idx="11">
                  <c:v>4592.2</c:v>
                </c:pt>
                <c:pt idx="12">
                  <c:v>2828.547</c:v>
                </c:pt>
                <c:pt idx="13">
                  <c:v>4671.97</c:v>
                </c:pt>
                <c:pt idx="14">
                  <c:v>3082.444</c:v>
                </c:pt>
                <c:pt idx="15">
                  <c:v>3060.7669999999998</c:v>
                </c:pt>
                <c:pt idx="16">
                  <c:v>1552.6320000000001</c:v>
                </c:pt>
                <c:pt idx="17">
                  <c:v>607.35599999999999</c:v>
                </c:pt>
                <c:pt idx="18">
                  <c:v>306.41699999999997</c:v>
                </c:pt>
                <c:pt idx="19">
                  <c:v>60.79</c:v>
                </c:pt>
                <c:pt idx="20">
                  <c:v>6.415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5-4F63-BF41-2E66098B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09824"/>
        <c:axId val="134538368"/>
      </c:lineChart>
      <c:catAx>
        <c:axId val="15930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38368"/>
        <c:crosses val="autoZero"/>
        <c:auto val="1"/>
        <c:lblAlgn val="ctr"/>
        <c:lblOffset val="100"/>
        <c:noMultiLvlLbl val="0"/>
      </c:catAx>
      <c:valAx>
        <c:axId val="1345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Uganda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estimates'!$G$281:$AA$281</c:f>
              <c:numCache>
                <c:formatCode>General</c:formatCode>
                <c:ptCount val="21"/>
                <c:pt idx="0">
                  <c:v>4245.8919999999998</c:v>
                </c:pt>
                <c:pt idx="1">
                  <c:v>3377.6419999999998</c:v>
                </c:pt>
                <c:pt idx="2">
                  <c:v>2764.194</c:v>
                </c:pt>
                <c:pt idx="3">
                  <c:v>2268.7849999999999</c:v>
                </c:pt>
                <c:pt idx="4">
                  <c:v>1871.7270000000001</c:v>
                </c:pt>
                <c:pt idx="5">
                  <c:v>1412.5440000000001</c:v>
                </c:pt>
                <c:pt idx="6">
                  <c:v>1051.8599999999999</c:v>
                </c:pt>
                <c:pt idx="7">
                  <c:v>858.30600000000004</c:v>
                </c:pt>
                <c:pt idx="8">
                  <c:v>719.41899999999998</c:v>
                </c:pt>
                <c:pt idx="9">
                  <c:v>604.66600000000005</c:v>
                </c:pt>
                <c:pt idx="10">
                  <c:v>495.03800000000001</c:v>
                </c:pt>
                <c:pt idx="11">
                  <c:v>362.43299999999999</c:v>
                </c:pt>
                <c:pt idx="12">
                  <c:v>319.17399999999998</c:v>
                </c:pt>
                <c:pt idx="13">
                  <c:v>237.57599999999999</c:v>
                </c:pt>
                <c:pt idx="14">
                  <c:v>159.876</c:v>
                </c:pt>
                <c:pt idx="15">
                  <c:v>91.174999999999997</c:v>
                </c:pt>
                <c:pt idx="16">
                  <c:v>37.78</c:v>
                </c:pt>
                <c:pt idx="17">
                  <c:v>11.563000000000001</c:v>
                </c:pt>
                <c:pt idx="18">
                  <c:v>2.331</c:v>
                </c:pt>
                <c:pt idx="19">
                  <c:v>0.27400000000000002</c:v>
                </c:pt>
                <c:pt idx="20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A-4C50-A932-B514564AF019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estimates'!$G$282:$AA$282</c:f>
              <c:numCache>
                <c:formatCode>General</c:formatCode>
                <c:ptCount val="21"/>
                <c:pt idx="0">
                  <c:v>4972.6670000000004</c:v>
                </c:pt>
                <c:pt idx="1">
                  <c:v>3981.1909999999998</c:v>
                </c:pt>
                <c:pt idx="2">
                  <c:v>3271.8490000000002</c:v>
                </c:pt>
                <c:pt idx="3">
                  <c:v>2712.8020000000001</c:v>
                </c:pt>
                <c:pt idx="4">
                  <c:v>2208.4879999999998</c:v>
                </c:pt>
                <c:pt idx="5">
                  <c:v>1755.4870000000001</c:v>
                </c:pt>
                <c:pt idx="6">
                  <c:v>1217.0250000000001</c:v>
                </c:pt>
                <c:pt idx="7">
                  <c:v>882.51900000000001</c:v>
                </c:pt>
                <c:pt idx="8">
                  <c:v>732.76499999999999</c:v>
                </c:pt>
                <c:pt idx="9">
                  <c:v>630.678</c:v>
                </c:pt>
                <c:pt idx="10">
                  <c:v>540.08900000000006</c:v>
                </c:pt>
                <c:pt idx="11">
                  <c:v>444.33699999999999</c:v>
                </c:pt>
                <c:pt idx="12">
                  <c:v>320.851</c:v>
                </c:pt>
                <c:pt idx="13">
                  <c:v>271.04399999999998</c:v>
                </c:pt>
                <c:pt idx="14">
                  <c:v>186.678</c:v>
                </c:pt>
                <c:pt idx="15">
                  <c:v>110.42100000000001</c:v>
                </c:pt>
                <c:pt idx="16">
                  <c:v>50.947000000000003</c:v>
                </c:pt>
                <c:pt idx="17">
                  <c:v>15.414</c:v>
                </c:pt>
                <c:pt idx="18">
                  <c:v>3.0990000000000002</c:v>
                </c:pt>
                <c:pt idx="19">
                  <c:v>0.37</c:v>
                </c:pt>
                <c:pt idx="20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A-4C50-A932-B514564AF019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estimates'!$G$283:$AA$283</c:f>
              <c:numCache>
                <c:formatCode>General</c:formatCode>
                <c:ptCount val="21"/>
                <c:pt idx="0">
                  <c:v>5970.05</c:v>
                </c:pt>
                <c:pt idx="1">
                  <c:v>4713.3249999999998</c:v>
                </c:pt>
                <c:pt idx="2">
                  <c:v>3857.0230000000001</c:v>
                </c:pt>
                <c:pt idx="3">
                  <c:v>3213.3290000000002</c:v>
                </c:pt>
                <c:pt idx="4">
                  <c:v>2652.1379999999999</c:v>
                </c:pt>
                <c:pt idx="5">
                  <c:v>2118.5230000000001</c:v>
                </c:pt>
                <c:pt idx="6">
                  <c:v>1623.7349999999999</c:v>
                </c:pt>
                <c:pt idx="7">
                  <c:v>1076.856</c:v>
                </c:pt>
                <c:pt idx="8">
                  <c:v>776.37099999999998</c:v>
                </c:pt>
                <c:pt idx="9">
                  <c:v>653.86199999999997</c:v>
                </c:pt>
                <c:pt idx="10">
                  <c:v>569.62400000000002</c:v>
                </c:pt>
                <c:pt idx="11">
                  <c:v>488.529</c:v>
                </c:pt>
                <c:pt idx="12">
                  <c:v>396.00700000000001</c:v>
                </c:pt>
                <c:pt idx="13">
                  <c:v>274.25700000000001</c:v>
                </c:pt>
                <c:pt idx="14">
                  <c:v>214.31100000000001</c:v>
                </c:pt>
                <c:pt idx="15">
                  <c:v>130.15899999999999</c:v>
                </c:pt>
                <c:pt idx="16">
                  <c:v>62.362000000000002</c:v>
                </c:pt>
                <c:pt idx="17">
                  <c:v>21.048999999999999</c:v>
                </c:pt>
                <c:pt idx="18">
                  <c:v>4.1879999999999997</c:v>
                </c:pt>
                <c:pt idx="19">
                  <c:v>0.498</c:v>
                </c:pt>
                <c:pt idx="20">
                  <c:v>3.3000000000000002E-2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A-4C50-A932-B514564AF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4880"/>
        <c:axId val="134540672"/>
      </c:lineChart>
      <c:catAx>
        <c:axId val="1593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0672"/>
        <c:crosses val="autoZero"/>
        <c:auto val="1"/>
        <c:lblAlgn val="ctr"/>
        <c:lblOffset val="100"/>
        <c:noMultiLvlLbl val="0"/>
      </c:catAx>
      <c:valAx>
        <c:axId val="1345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France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estimates'!$G$1949:$AA$1949</c:f>
              <c:numCache>
                <c:formatCode>General</c:formatCode>
                <c:ptCount val="21"/>
                <c:pt idx="0">
                  <c:v>3576.3420000000001</c:v>
                </c:pt>
                <c:pt idx="1">
                  <c:v>3805.7</c:v>
                </c:pt>
                <c:pt idx="2">
                  <c:v>3861.1770000000001</c:v>
                </c:pt>
                <c:pt idx="3">
                  <c:v>3810.2779999999998</c:v>
                </c:pt>
                <c:pt idx="4">
                  <c:v>4132.7889999999998</c:v>
                </c:pt>
                <c:pt idx="5">
                  <c:v>4206.6469999999999</c:v>
                </c:pt>
                <c:pt idx="6">
                  <c:v>4360.7269999999999</c:v>
                </c:pt>
                <c:pt idx="7">
                  <c:v>4291.5780000000004</c:v>
                </c:pt>
                <c:pt idx="8">
                  <c:v>4243.0889999999999</c:v>
                </c:pt>
                <c:pt idx="9">
                  <c:v>4291.45</c:v>
                </c:pt>
                <c:pt idx="10">
                  <c:v>2899.3679999999999</c:v>
                </c:pt>
                <c:pt idx="11">
                  <c:v>2782.9560000000001</c:v>
                </c:pt>
                <c:pt idx="12">
                  <c:v>2874.241</c:v>
                </c:pt>
                <c:pt idx="13">
                  <c:v>2742.5619999999999</c:v>
                </c:pt>
                <c:pt idx="14">
                  <c:v>2463.6179999999999</c:v>
                </c:pt>
                <c:pt idx="15">
                  <c:v>1365.9390000000001</c:v>
                </c:pt>
                <c:pt idx="16">
                  <c:v>1282.799</c:v>
                </c:pt>
                <c:pt idx="17">
                  <c:v>813.66899999999998</c:v>
                </c:pt>
                <c:pt idx="18">
                  <c:v>321.78199999999998</c:v>
                </c:pt>
                <c:pt idx="19">
                  <c:v>68.003</c:v>
                </c:pt>
                <c:pt idx="20">
                  <c:v>7.9420000000000002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0-4901-B678-92032427DD7A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estimates'!$G$1950:$AA$1950</c:f>
              <c:numCache>
                <c:formatCode>General</c:formatCode>
                <c:ptCount val="21"/>
                <c:pt idx="0">
                  <c:v>3646.3969999999999</c:v>
                </c:pt>
                <c:pt idx="1">
                  <c:v>3586.6489999999999</c:v>
                </c:pt>
                <c:pt idx="2">
                  <c:v>3816.857</c:v>
                </c:pt>
                <c:pt idx="3">
                  <c:v>3869.7710000000002</c:v>
                </c:pt>
                <c:pt idx="4">
                  <c:v>3812.5680000000002</c:v>
                </c:pt>
                <c:pt idx="5">
                  <c:v>4131.4830000000002</c:v>
                </c:pt>
                <c:pt idx="6">
                  <c:v>4202.5190000000002</c:v>
                </c:pt>
                <c:pt idx="7">
                  <c:v>4349.51</c:v>
                </c:pt>
                <c:pt idx="8">
                  <c:v>4268.6940000000004</c:v>
                </c:pt>
                <c:pt idx="9">
                  <c:v>4200.4110000000001</c:v>
                </c:pt>
                <c:pt idx="10">
                  <c:v>4219.3580000000002</c:v>
                </c:pt>
                <c:pt idx="11">
                  <c:v>2827.5619999999999</c:v>
                </c:pt>
                <c:pt idx="12">
                  <c:v>2677.25</c:v>
                </c:pt>
                <c:pt idx="13">
                  <c:v>2706.7869999999998</c:v>
                </c:pt>
                <c:pt idx="14">
                  <c:v>2499.3939999999998</c:v>
                </c:pt>
                <c:pt idx="15">
                  <c:v>2121.895</c:v>
                </c:pt>
                <c:pt idx="16">
                  <c:v>1057.384</c:v>
                </c:pt>
                <c:pt idx="17">
                  <c:v>813.53599999999994</c:v>
                </c:pt>
                <c:pt idx="18">
                  <c:v>369.34</c:v>
                </c:pt>
                <c:pt idx="19">
                  <c:v>89.866</c:v>
                </c:pt>
                <c:pt idx="20">
                  <c:v>10.78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0-4901-B678-92032427DD7A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estimates'!$G$1951:$AA$1951</c:f>
              <c:numCache>
                <c:formatCode>General</c:formatCode>
                <c:ptCount val="21"/>
                <c:pt idx="0">
                  <c:v>3726.7710000000002</c:v>
                </c:pt>
                <c:pt idx="1">
                  <c:v>3661.81</c:v>
                </c:pt>
                <c:pt idx="2">
                  <c:v>3602.712</c:v>
                </c:pt>
                <c:pt idx="3">
                  <c:v>3831.1350000000002</c:v>
                </c:pt>
                <c:pt idx="4">
                  <c:v>3878.8020000000001</c:v>
                </c:pt>
                <c:pt idx="5">
                  <c:v>3819.4369999999999</c:v>
                </c:pt>
                <c:pt idx="6">
                  <c:v>4135.5320000000002</c:v>
                </c:pt>
                <c:pt idx="7">
                  <c:v>4201.6989999999996</c:v>
                </c:pt>
                <c:pt idx="8">
                  <c:v>4337.7039999999997</c:v>
                </c:pt>
                <c:pt idx="9">
                  <c:v>4239.3879999999999</c:v>
                </c:pt>
                <c:pt idx="10">
                  <c:v>4147.2839999999997</c:v>
                </c:pt>
                <c:pt idx="11">
                  <c:v>4129.4080000000004</c:v>
                </c:pt>
                <c:pt idx="12">
                  <c:v>2734.4360000000001</c:v>
                </c:pt>
                <c:pt idx="13">
                  <c:v>2535.3530000000001</c:v>
                </c:pt>
                <c:pt idx="14">
                  <c:v>2482.0169999999998</c:v>
                </c:pt>
                <c:pt idx="15">
                  <c:v>2169.4920000000002</c:v>
                </c:pt>
                <c:pt idx="16">
                  <c:v>1662.741</c:v>
                </c:pt>
                <c:pt idx="17">
                  <c:v>686.43600000000004</c:v>
                </c:pt>
                <c:pt idx="18">
                  <c:v>386.452</c:v>
                </c:pt>
                <c:pt idx="19">
                  <c:v>111.399</c:v>
                </c:pt>
                <c:pt idx="20">
                  <c:v>15.529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0-4901-B678-92032427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5392"/>
        <c:axId val="134542400"/>
      </c:lineChart>
      <c:catAx>
        <c:axId val="1593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2400"/>
        <c:crosses val="autoZero"/>
        <c:auto val="1"/>
        <c:lblAlgn val="ctr"/>
        <c:lblOffset val="100"/>
        <c:noMultiLvlLbl val="0"/>
      </c:catAx>
      <c:valAx>
        <c:axId val="1345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1. </a:t>
            </a:r>
            <a:br>
              <a:rPr lang="ru-RU" dirty="0"/>
            </a:br>
            <a:r>
              <a:rPr lang="en-US" dirty="0"/>
              <a:t>Modeling of demographic processes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FC7C-6445-4591-9D3E-33782E07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</a:t>
            </a:r>
            <a:r>
              <a:rPr lang="en-US" dirty="0" err="1"/>
              <a:t>ource</a:t>
            </a:r>
            <a:r>
              <a:rPr lang="en-US" dirty="0"/>
              <a:t>: United Nations, Population Division, Department of Economic and Social Affairs (2005) World Population Prospects: The 2004 Revision.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D6D39-9169-4277-82EF-2E1D6A3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137355"/>
            <a:ext cx="11958320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1136-3663-49C2-98FB-1EF802C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profile</a:t>
            </a: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C6DA5E6-D06E-42E9-9C2D-059D653B4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989325"/>
              </p:ext>
            </p:extLst>
          </p:nvPr>
        </p:nvGraphicFramePr>
        <p:xfrm>
          <a:off x="650240" y="1366520"/>
          <a:ext cx="777240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E1D58-BCA3-41F5-AA48-F9C6896C7056}"/>
              </a:ext>
            </a:extLst>
          </p:cNvPr>
          <p:cNvSpPr txBox="1"/>
          <p:nvPr/>
        </p:nvSpPr>
        <p:spPr>
          <a:xfrm>
            <a:off x="8747761" y="1879600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citizens in the corresponding age category for a given year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655034-11EA-4CB8-A722-155E23390EEB}"/>
              </a:ext>
            </a:extLst>
          </p:cNvPr>
          <p:cNvCxnSpPr/>
          <p:nvPr/>
        </p:nvCxnSpPr>
        <p:spPr>
          <a:xfrm flipH="1">
            <a:off x="8747761" y="6106160"/>
            <a:ext cx="102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3B8EA-2E1C-4EE4-B2CB-BE509332FFDA}"/>
              </a:ext>
            </a:extLst>
          </p:cNvPr>
          <p:cNvSpPr txBox="1"/>
          <p:nvPr/>
        </p:nvSpPr>
        <p:spPr>
          <a:xfrm>
            <a:off x="9804622" y="5921494"/>
            <a:ext cx="13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842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2BCC-2498-49BB-AFA1-2910ED00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919F8-BD11-472D-AD3E-39537BE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1402046"/>
            <a:ext cx="11960773" cy="202695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C9DCA83-2EAA-4D65-A288-3DF34C01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61099"/>
              </p:ext>
            </p:extLst>
          </p:nvPr>
        </p:nvGraphicFramePr>
        <p:xfrm>
          <a:off x="3952240" y="3520440"/>
          <a:ext cx="5019040" cy="32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4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9A34-8EA8-4B77-9181-F069777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dynamics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4F2CC65-4B91-4E0A-BE27-8D79F311F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92620"/>
              </p:ext>
            </p:extLst>
          </p:nvPr>
        </p:nvGraphicFramePr>
        <p:xfrm>
          <a:off x="345440" y="1690687"/>
          <a:ext cx="7426960" cy="493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EB26B-670A-4D8F-BEBA-EC604294AEFB}"/>
              </a:ext>
            </a:extLst>
          </p:cNvPr>
          <p:cNvSpPr txBox="1"/>
          <p:nvPr/>
        </p:nvSpPr>
        <p:spPr>
          <a:xfrm>
            <a:off x="8026400" y="2113280"/>
            <a:ext cx="40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People move from one age category to another with a gradual decrease in numbers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1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9654D-D38A-40E8-AC3B-183CF9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profile of men and women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8B8F3E-6654-4492-9A43-3516D0CD6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25200"/>
              </p:ext>
            </p:extLst>
          </p:nvPr>
        </p:nvGraphicFramePr>
        <p:xfrm>
          <a:off x="325120" y="1813560"/>
          <a:ext cx="8016240" cy="487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F64F4-2DA9-45AE-950C-E8C9F55766E1}"/>
              </a:ext>
            </a:extLst>
          </p:cNvPr>
          <p:cNvSpPr txBox="1"/>
          <p:nvPr/>
        </p:nvSpPr>
        <p:spPr>
          <a:xfrm>
            <a:off x="8544560" y="2001520"/>
            <a:ext cx="343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The profile of men and women does not match</a:t>
            </a:r>
            <a:endParaRPr lang="ru-RU" sz="2400" dirty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The number of newborn boys and girls is different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1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685A-0957-4A20-8EBF-9173BDA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forecast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2B6B-5139-4423-B8F5-8D477082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9319"/>
            <a:ext cx="12009120" cy="20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5B5F7-3E6A-4CB6-AA76-1A1F3F079DB2}"/>
              </a:ext>
            </a:extLst>
          </p:cNvPr>
          <p:cNvSpPr txBox="1"/>
          <p:nvPr/>
        </p:nvSpPr>
        <p:spPr>
          <a:xfrm>
            <a:off x="3976258" y="4627506"/>
            <a:ext cx="433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Modeling at medium fertility </a:t>
            </a:r>
            <a:r>
              <a:rPr lang="ru-RU" sz="2400" dirty="0" err="1"/>
              <a:t>rate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23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13A9-DFC4-4538-96F7-825B95C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Uganda</a:t>
            </a:r>
            <a:r>
              <a:rPr lang="ru-RU" dirty="0"/>
              <a:t> </a:t>
            </a:r>
            <a:r>
              <a:rPr lang="en-US" dirty="0" err="1"/>
              <a:t>vs</a:t>
            </a:r>
            <a:r>
              <a:rPr lang="en-US" dirty="0"/>
              <a:t> France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080AB40-4104-46FC-98DA-FCBAAE38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59705"/>
              </p:ext>
            </p:extLst>
          </p:nvPr>
        </p:nvGraphicFramePr>
        <p:xfrm>
          <a:off x="162560" y="2545080"/>
          <a:ext cx="5821680" cy="377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F249743-40E2-48D5-B065-203F5E68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44315"/>
              </p:ext>
            </p:extLst>
          </p:nvPr>
        </p:nvGraphicFramePr>
        <p:xfrm>
          <a:off x="6096000" y="2545079"/>
          <a:ext cx="5933440" cy="41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08" y="13879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rates</a:t>
            </a:r>
            <a:r>
              <a:rPr lang="ru-RU" dirty="0"/>
              <a:t> </a:t>
            </a:r>
            <a:r>
              <a:rPr lang="en-US" dirty="0"/>
              <a:t>independently for men and women</a:t>
            </a:r>
            <a:r>
              <a:rPr lang="ru-RU" dirty="0"/>
              <a:t> </a:t>
            </a:r>
            <a:r>
              <a:rPr lang="en-US" dirty="0"/>
              <a:t>for all age groups (“0-4” -&gt; “5-9” -&gt; “10-14” ...) according to 2000-2005 years (data for Russia or any other country)</a:t>
            </a:r>
            <a:endParaRPr lang="ru-RU" dirty="0"/>
          </a:p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fertility rate for women in the age category “20- ... -39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Calculate boys/girls ratio for newborn children</a:t>
            </a:r>
            <a:endParaRPr lang="ru-RU" dirty="0"/>
          </a:p>
          <a:p>
            <a:r>
              <a:rPr lang="en-US" dirty="0"/>
              <a:t>Predict the change in the country's population and demographic profile for 100 years and compare with existing prediction</a:t>
            </a:r>
            <a:r>
              <a:rPr lang="ru-RU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that:</a:t>
            </a:r>
          </a:p>
          <a:p>
            <a:r>
              <a:rPr lang="en-US" dirty="0"/>
              <a:t>Write out equations for modeling</a:t>
            </a:r>
            <a:endParaRPr lang="ru-RU" dirty="0"/>
          </a:p>
          <a:p>
            <a:r>
              <a:rPr lang="en-US" dirty="0"/>
              <a:t>Define input</a:t>
            </a:r>
            <a:r>
              <a:rPr lang="ru-RU" dirty="0"/>
              <a:t>/</a:t>
            </a:r>
            <a:r>
              <a:rPr lang="en-US" dirty="0"/>
              <a:t>output data and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Laboratory work 1.  Modeling of demographic processes</vt:lpstr>
      <vt:lpstr>Demographic data</vt:lpstr>
      <vt:lpstr>Demographic profile</vt:lpstr>
      <vt:lpstr>«Survival» rate</vt:lpstr>
      <vt:lpstr>Population dynamics</vt:lpstr>
      <vt:lpstr>The difference between profile of men and women</vt:lpstr>
      <vt:lpstr>Existing forecast</vt:lpstr>
      <vt:lpstr>Uganda vs France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root</cp:lastModifiedBy>
  <cp:revision>26</cp:revision>
  <dcterms:created xsi:type="dcterms:W3CDTF">2018-02-21T06:21:55Z</dcterms:created>
  <dcterms:modified xsi:type="dcterms:W3CDTF">2021-05-26T18:21:41Z</dcterms:modified>
</cp:coreProperties>
</file>