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72" r:id="rId1"/>
  </p:sldMasterIdLst>
  <p:sldIdLst>
    <p:sldId id="256" r:id="rId2"/>
    <p:sldId id="257" r:id="rId3"/>
    <p:sldId id="258" r:id="rId4"/>
    <p:sldId id="259" r:id="rId5"/>
    <p:sldId id="280" r:id="rId6"/>
    <p:sldId id="261" r:id="rId7"/>
    <p:sldId id="260" r:id="rId8"/>
    <p:sldId id="276" r:id="rId9"/>
    <p:sldId id="272" r:id="rId10"/>
    <p:sldId id="262" r:id="rId11"/>
    <p:sldId id="263" r:id="rId12"/>
    <p:sldId id="273" r:id="rId13"/>
    <p:sldId id="264" r:id="rId14"/>
    <p:sldId id="274" r:id="rId15"/>
    <p:sldId id="265" r:id="rId16"/>
    <p:sldId id="275" r:id="rId17"/>
    <p:sldId id="266" r:id="rId18"/>
    <p:sldId id="277" r:id="rId19"/>
    <p:sldId id="267" r:id="rId20"/>
    <p:sldId id="278" r:id="rId21"/>
    <p:sldId id="279" r:id="rId22"/>
    <p:sldId id="281" r:id="rId23"/>
    <p:sldId id="271"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94662" autoAdjust="0"/>
  </p:normalViewPr>
  <p:slideViewPr>
    <p:cSldViewPr>
      <p:cViewPr>
        <p:scale>
          <a:sx n="93" d="100"/>
          <a:sy n="93" d="100"/>
        </p:scale>
        <p:origin x="-726" y="-264"/>
      </p:cViewPr>
      <p:guideLst>
        <p:guide orient="horz" pos="2160"/>
        <p:guide pos="2880"/>
      </p:guideLst>
    </p:cSldViewPr>
  </p:slideViewPr>
  <p:outlineViewPr>
    <p:cViewPr>
      <p:scale>
        <a:sx n="33" d="100"/>
        <a:sy n="33" d="100"/>
      </p:scale>
      <p:origin x="0" y="30582"/>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1"/>
            <a:ext cx="7772400" cy="4267200"/>
          </a:xfrm>
        </p:spPr>
        <p:txBody>
          <a:bodyPr anchor="b">
            <a:noAutofit/>
          </a:bodyPr>
          <a:lstStyle>
            <a:lvl1pPr>
              <a:lnSpc>
                <a:spcPct val="100000"/>
              </a:lnSpc>
              <a:defRPr sz="8000"/>
            </a:lvl1pPr>
          </a:lstStyle>
          <a:p>
            <a:r>
              <a:rPr lang="en-US" smtClean="0"/>
              <a:t>Click to edit Master title style</a:t>
            </a:r>
            <a:endParaRPr lang="en-US" dirty="0"/>
          </a:p>
        </p:txBody>
      </p:sp>
      <p:sp>
        <p:nvSpPr>
          <p:cNvPr id="3" name="Subtitle 2"/>
          <p:cNvSpPr>
            <a:spLocks noGrp="1"/>
          </p:cNvSpPr>
          <p:nvPr>
            <p:ph type="subTitle" idx="1"/>
          </p:nvPr>
        </p:nvSpPr>
        <p:spPr>
          <a:xfrm>
            <a:off x="1371600" y="4953000"/>
            <a:ext cx="6400800" cy="12192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E17B97D7-FBB4-42F7-AC06-12DFFB2BDA80}" type="datetimeFigureOut">
              <a:rPr lang="en-US" smtClean="0"/>
              <a:t>8/24/2024</a:t>
            </a:fld>
            <a:endParaRPr lang="en-US" dirty="0"/>
          </a:p>
        </p:txBody>
      </p:sp>
      <p:sp>
        <p:nvSpPr>
          <p:cNvPr id="8" name="Slide Number Placeholder 7"/>
          <p:cNvSpPr>
            <a:spLocks noGrp="1"/>
          </p:cNvSpPr>
          <p:nvPr>
            <p:ph type="sldNum" sz="quarter" idx="11"/>
          </p:nvPr>
        </p:nvSpPr>
        <p:spPr/>
        <p:txBody>
          <a:bodyPr/>
          <a:lstStyle/>
          <a:p>
            <a:fld id="{E334ED4A-A126-4437-B2C6-0084E5E396A1}" type="slidenum">
              <a:rPr lang="en-US" smtClean="0"/>
              <a:t>‹#›</a:t>
            </a:fld>
            <a:endParaRPr lang="en-US" dirty="0"/>
          </a:p>
        </p:txBody>
      </p:sp>
      <p:sp>
        <p:nvSpPr>
          <p:cNvPr id="9" name="Footer Placeholder 8"/>
          <p:cNvSpPr>
            <a:spLocks noGrp="1"/>
          </p:cNvSpPr>
          <p:nvPr>
            <p:ph type="ftr" sz="quarter" idx="12"/>
          </p:nvPr>
        </p:nvSpPr>
        <p:spPr/>
        <p:txBody>
          <a:bodyPr/>
          <a:lstStyle/>
          <a:p>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17B97D7-FBB4-42F7-AC06-12DFFB2BDA80}" type="datetimeFigureOut">
              <a:rPr lang="en-US" smtClean="0"/>
              <a:t>8/24/2024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334ED4A-A126-4437-B2C6-0084E5E396A1}"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17B97D7-FBB4-42F7-AC06-12DFFB2BDA80}" type="datetimeFigureOut">
              <a:rPr lang="en-US" smtClean="0"/>
              <a:t>8/24/2024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334ED4A-A126-4437-B2C6-0084E5E396A1}"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10"/>
          </p:nvPr>
        </p:nvSpPr>
        <p:spPr/>
        <p:txBody>
          <a:bodyPr/>
          <a:lstStyle/>
          <a:p>
            <a:fld id="{E17B97D7-FBB4-42F7-AC06-12DFFB2BDA80}" type="datetimeFigureOut">
              <a:rPr lang="en-US" smtClean="0"/>
              <a:t>8/24/2024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334ED4A-A126-4437-B2C6-0084E5E396A1}"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371600"/>
            <a:ext cx="7772400" cy="2505075"/>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smtClean="0"/>
              <a:t>Click to edit Master title style</a:t>
            </a:r>
            <a:endParaRPr lang="en-US" dirty="0"/>
          </a:p>
        </p:txBody>
      </p:sp>
      <p:sp>
        <p:nvSpPr>
          <p:cNvPr id="3" name="Text Placeholder 2"/>
          <p:cNvSpPr>
            <a:spLocks noGrp="1"/>
          </p:cNvSpPr>
          <p:nvPr>
            <p:ph type="body" idx="1"/>
          </p:nvPr>
        </p:nvSpPr>
        <p:spPr>
          <a:xfrm>
            <a:off x="722313" y="4068763"/>
            <a:ext cx="7772400" cy="11318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17B97D7-FBB4-42F7-AC06-12DFFB2BDA80}" type="datetimeFigureOut">
              <a:rPr lang="en-US" smtClean="0"/>
              <a:t>8/24/2024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334ED4A-A126-4437-B2C6-0084E5E396A1}" type="slidenum">
              <a:rPr lang="en-US" smtClean="0"/>
              <a:t>‹#›</a:t>
            </a:fld>
            <a:endParaRPr lang="en-US" dirty="0"/>
          </a:p>
        </p:txBody>
      </p:sp>
      <p:sp>
        <p:nvSpPr>
          <p:cNvPr id="7" name="Oval 6"/>
          <p:cNvSpPr/>
          <p:nvPr/>
        </p:nvSpPr>
        <p:spPr>
          <a:xfrm>
            <a:off x="4495800"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p:cNvSpPr/>
          <p:nvPr/>
        </p:nvSpPr>
        <p:spPr>
          <a:xfrm>
            <a:off x="4695825"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8"/>
          <p:cNvSpPr/>
          <p:nvPr/>
        </p:nvSpPr>
        <p:spPr>
          <a:xfrm>
            <a:off x="4296728"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Date Placeholder 4"/>
          <p:cNvSpPr>
            <a:spLocks noGrp="1"/>
          </p:cNvSpPr>
          <p:nvPr>
            <p:ph type="dt" sz="half" idx="10"/>
          </p:nvPr>
        </p:nvSpPr>
        <p:spPr/>
        <p:txBody>
          <a:bodyPr/>
          <a:lstStyle/>
          <a:p>
            <a:fld id="{E17B97D7-FBB4-42F7-AC06-12DFFB2BDA80}" type="datetimeFigureOut">
              <a:rPr lang="en-US" smtClean="0"/>
              <a:t>8/24/2024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334ED4A-A126-4437-B2C6-0084E5E396A1}" type="slidenum">
              <a:rPr lang="en-US" smtClean="0"/>
              <a:t>‹#›</a:t>
            </a:fld>
            <a:endParaRPr lang="en-US" dirty="0"/>
          </a:p>
        </p:txBody>
      </p:sp>
      <p:sp>
        <p:nvSpPr>
          <p:cNvPr id="9" name="Content Placeholder 8"/>
          <p:cNvSpPr>
            <a:spLocks noGrp="1"/>
          </p:cNvSpPr>
          <p:nvPr>
            <p:ph sz="quarter" idx="13"/>
          </p:nvPr>
        </p:nvSpPr>
        <p:spPr>
          <a:xfrm>
            <a:off x="365760" y="1600200"/>
            <a:ext cx="4041648" cy="452628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600200"/>
            <a:ext cx="4040188"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648200" y="1600200"/>
            <a:ext cx="4041775"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E17B97D7-FBB4-42F7-AC06-12DFFB2BDA80}" type="datetimeFigureOut">
              <a:rPr lang="en-US" smtClean="0"/>
              <a:t>8/24/2024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E334ED4A-A126-4437-B2C6-0084E5E396A1}" type="slidenum">
              <a:rPr lang="en-US" smtClean="0"/>
              <a:t>‹#›</a:t>
            </a:fld>
            <a:endParaRPr lang="en-US" dirty="0"/>
          </a:p>
        </p:txBody>
      </p:sp>
      <p:sp>
        <p:nvSpPr>
          <p:cNvPr id="11" name="Content Placeholder 10"/>
          <p:cNvSpPr>
            <a:spLocks noGrp="1"/>
          </p:cNvSpPr>
          <p:nvPr>
            <p:ph sz="quarter" idx="13"/>
          </p:nvPr>
        </p:nvSpPr>
        <p:spPr>
          <a:xfrm>
            <a:off x="457200" y="2212848"/>
            <a:ext cx="4041648" cy="391363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4672584" y="2212848"/>
            <a:ext cx="4041648" cy="3913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17B97D7-FBB4-42F7-AC06-12DFFB2BDA80}" type="datetimeFigureOut">
              <a:rPr lang="en-US" smtClean="0"/>
              <a:t>8/24/2024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E334ED4A-A126-4437-B2C6-0084E5E396A1}"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17B97D7-FBB4-42F7-AC06-12DFFB2BDA80}" type="datetimeFigureOut">
              <a:rPr lang="en-US" smtClean="0"/>
              <a:t>8/24/2024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E334ED4A-A126-4437-B2C6-0084E5E396A1}"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07087" y="266700"/>
            <a:ext cx="3008313"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719137" y="273050"/>
            <a:ext cx="499586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907087" y="2438400"/>
            <a:ext cx="3008313"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17B97D7-FBB4-42F7-AC06-12DFFB2BDA80}" type="datetimeFigureOut">
              <a:rPr lang="en-US" smtClean="0"/>
              <a:t>8/24/2024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334ED4A-A126-4437-B2C6-0084E5E396A1}" type="slidenum">
              <a:rPr lang="en-US" smtClean="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9576" y="228600"/>
            <a:ext cx="5711824" cy="895350"/>
          </a:xfrm>
        </p:spPr>
        <p:txBody>
          <a:bodyPr anchor="b"/>
          <a:lstStyle>
            <a:lvl1pPr algn="ctr">
              <a:lnSpc>
                <a:spcPct val="100000"/>
              </a:lnSpc>
              <a:defRPr sz="2800" b="0"/>
            </a:lvl1pPr>
          </a:lstStyle>
          <a:p>
            <a:r>
              <a:rPr lang="en-US" smtClean="0"/>
              <a:t>Click to edit Master title style</a:t>
            </a:r>
            <a:endParaRPr lang="en-US" dirty="0"/>
          </a:p>
        </p:txBody>
      </p:sp>
      <p:sp>
        <p:nvSpPr>
          <p:cNvPr id="3" name="Picture Placeholder 2"/>
          <p:cNvSpPr>
            <a:spLocks noGrp="1"/>
          </p:cNvSpPr>
          <p:nvPr>
            <p:ph type="pic" idx="1"/>
          </p:nvPr>
        </p:nvSpPr>
        <p:spPr>
          <a:xfrm>
            <a:off x="1508126" y="1143000"/>
            <a:ext cx="6054724"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1679576" y="5810250"/>
            <a:ext cx="5711824"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17B97D7-FBB4-42F7-AC06-12DFFB2BDA80}" type="datetimeFigureOut">
              <a:rPr lang="en-US" smtClean="0"/>
              <a:t>8/24/2024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334ED4A-A126-4437-B2C6-0084E5E396A1}" type="slidenum">
              <a:rPr lang="en-US" smtClean="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1600200"/>
          </a:xfrm>
          <a:prstGeom prst="rect">
            <a:avLst/>
          </a:prstGeom>
        </p:spPr>
        <p:txBody>
          <a:bodyPr vert="horz" lIns="91440" tIns="45720" rIns="91440" bIns="4572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6363347" y="6356350"/>
            <a:ext cx="2085975" cy="365125"/>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itchFamily="34" charset="0"/>
              </a:defRPr>
            </a:lvl1pPr>
          </a:lstStyle>
          <a:p>
            <a:fld id="{E17B97D7-FBB4-42F7-AC06-12DFFB2BDA80}" type="datetimeFigureOut">
              <a:rPr lang="en-US" smtClean="0"/>
              <a:t>8/24/2024</a:t>
            </a:fld>
            <a:endParaRPr lang="en-US" dirty="0"/>
          </a:p>
        </p:txBody>
      </p:sp>
      <p:sp>
        <p:nvSpPr>
          <p:cNvPr id="5" name="Footer Placeholder 4"/>
          <p:cNvSpPr>
            <a:spLocks noGrp="1"/>
          </p:cNvSpPr>
          <p:nvPr>
            <p:ph type="ftr" sz="quarter" idx="3"/>
          </p:nvPr>
        </p:nvSpPr>
        <p:spPr>
          <a:xfrm>
            <a:off x="659165" y="6356350"/>
            <a:ext cx="2847975" cy="365125"/>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itchFamily="34" charset="0"/>
              </a:defRPr>
            </a:lvl1pPr>
          </a:lstStyle>
          <a:p>
            <a:endParaRPr lang="en-US" dirty="0"/>
          </a:p>
        </p:txBody>
      </p:sp>
      <p:sp>
        <p:nvSpPr>
          <p:cNvPr id="6" name="Slide Number Placeholder 5"/>
          <p:cNvSpPr>
            <a:spLocks noGrp="1"/>
          </p:cNvSpPr>
          <p:nvPr>
            <p:ph type="sldNum" sz="quarter" idx="4"/>
          </p:nvPr>
        </p:nvSpPr>
        <p:spPr>
          <a:xfrm>
            <a:off x="8543278" y="6356350"/>
            <a:ext cx="561975" cy="365125"/>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itchFamily="34" charset="0"/>
              </a:defRPr>
            </a:lvl1pPr>
          </a:lstStyle>
          <a:p>
            <a:fld id="{E334ED4A-A126-4437-B2C6-0084E5E396A1}" type="slidenum">
              <a:rPr lang="en-US" smtClean="0"/>
              <a:t>‹#›</a:t>
            </a:fld>
            <a:endParaRPr lang="en-US" dirty="0"/>
          </a:p>
        </p:txBody>
      </p:sp>
      <p:sp>
        <p:nvSpPr>
          <p:cNvPr id="7" name="Oval 6"/>
          <p:cNvSpPr/>
          <p:nvPr/>
        </p:nvSpPr>
        <p:spPr>
          <a:xfrm>
            <a:off x="8457760"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dirty="0">
              <a:solidFill>
                <a:schemeClr val="lt1"/>
              </a:solidFill>
              <a:latin typeface="+mn-lt"/>
              <a:ea typeface="+mn-ea"/>
              <a:cs typeface="+mn-cs"/>
            </a:endParaRPr>
          </a:p>
        </p:txBody>
      </p:sp>
      <p:sp>
        <p:nvSpPr>
          <p:cNvPr id="8" name="Oval 7"/>
          <p:cNvSpPr/>
          <p:nvPr/>
        </p:nvSpPr>
        <p:spPr>
          <a:xfrm>
            <a:off x="569119"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 bg1="lt1" tx1="dk1" bg2="lt2" tx2="dk2" accent1="accent1" accent2="accent2" accent3="accent3" accent4="accent4" accent5="accent5" accent6="accent6" hlink="hlink" folHlink="folHlink"/>
  <p:sldLayoutIdLst>
    <p:sldLayoutId id="2147483973" r:id="rId1"/>
    <p:sldLayoutId id="2147483974" r:id="rId2"/>
    <p:sldLayoutId id="2147483975" r:id="rId3"/>
    <p:sldLayoutId id="2147483976" r:id="rId4"/>
    <p:sldLayoutId id="2147483977" r:id="rId5"/>
    <p:sldLayoutId id="2147483978" r:id="rId6"/>
    <p:sldLayoutId id="2147483979" r:id="rId7"/>
    <p:sldLayoutId id="2147483980" r:id="rId8"/>
    <p:sldLayoutId id="2147483981" r:id="rId9"/>
    <p:sldLayoutId id="2147483982" r:id="rId10"/>
    <p:sldLayoutId id="2147483983" r:id="rId11"/>
  </p:sldLayoutIdLst>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Library Management System</a:t>
            </a:r>
            <a:endParaRPr lang="en-US" dirty="0"/>
          </a:p>
        </p:txBody>
      </p:sp>
      <p:sp>
        <p:nvSpPr>
          <p:cNvPr id="3" name="Subtitle 2"/>
          <p:cNvSpPr>
            <a:spLocks noGrp="1"/>
          </p:cNvSpPr>
          <p:nvPr>
            <p:ph type="subTitle" idx="1"/>
          </p:nvPr>
        </p:nvSpPr>
        <p:spPr/>
        <p:txBody>
          <a:bodyPr>
            <a:normAutofit lnSpcReduction="10000"/>
          </a:bodyPr>
          <a:lstStyle/>
          <a:p>
            <a:r>
              <a:rPr lang="en-US" dirty="0" smtClean="0"/>
              <a:t>An In-Depth Overview of Our Python Tkinter Application</a:t>
            </a:r>
          </a:p>
          <a:p>
            <a:r>
              <a:rPr lang="en-US" dirty="0" smtClean="0"/>
              <a:t>By: Abizeet, Ravi, Anish, Kushal</a:t>
            </a:r>
            <a:endParaRPr lang="en-US" dirty="0"/>
          </a:p>
        </p:txBody>
      </p:sp>
    </p:spTree>
    <p:extLst>
      <p:ext uri="{BB962C8B-B14F-4D97-AF65-F5344CB8AC3E}">
        <p14:creationId xmlns:p14="http://schemas.microsoft.com/office/powerpoint/2010/main" val="2756637346"/>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0782"/>
            <a:ext cx="6629400" cy="794905"/>
          </a:xfrm>
        </p:spPr>
        <p:txBody>
          <a:bodyPr>
            <a:normAutofit fontScale="90000"/>
          </a:bodyPr>
          <a:lstStyle/>
          <a:p>
            <a:r>
              <a:rPr lang="en-US" dirty="0" smtClean="0"/>
              <a:t>Add Book Functionality</a:t>
            </a:r>
            <a:endParaRPr lang="en-US" dirty="0"/>
          </a:p>
        </p:txBody>
      </p:sp>
      <p:sp>
        <p:nvSpPr>
          <p:cNvPr id="5" name="Subtitle 4"/>
          <p:cNvSpPr>
            <a:spLocks noGrp="1"/>
          </p:cNvSpPr>
          <p:nvPr>
            <p:ph type="subTitle" idx="1"/>
          </p:nvPr>
        </p:nvSpPr>
        <p:spPr>
          <a:xfrm flipH="1">
            <a:off x="9067799" y="6734116"/>
            <a:ext cx="76201" cy="123884"/>
          </a:xfrm>
        </p:spPr>
        <p:txBody>
          <a:bodyPr>
            <a:normAutofit fontScale="25000" lnSpcReduction="20000"/>
          </a:bodyPr>
          <a:lstStyle/>
          <a:p>
            <a:endParaRPr lang="en-US" dirty="0"/>
          </a:p>
        </p:txBody>
      </p:sp>
      <p:sp>
        <p:nvSpPr>
          <p:cNvPr id="4" name="TextBox 3"/>
          <p:cNvSpPr txBox="1"/>
          <p:nvPr/>
        </p:nvSpPr>
        <p:spPr>
          <a:xfrm>
            <a:off x="76200" y="990600"/>
            <a:ext cx="8915400" cy="4401205"/>
          </a:xfrm>
          <a:prstGeom prst="rect">
            <a:avLst/>
          </a:prstGeom>
          <a:noFill/>
        </p:spPr>
        <p:txBody>
          <a:bodyPr wrap="square" rtlCol="0">
            <a:spAutoFit/>
          </a:bodyPr>
          <a:lstStyle/>
          <a:p>
            <a:r>
              <a:rPr lang="en-US" sz="1400" dirty="0" smtClean="0"/>
              <a:t>The AddBook class creates a GUI window to add a new book to the library database. It uses the Tkinter library for the GUI and SQLite for database operations.</a:t>
            </a:r>
          </a:p>
          <a:p>
            <a:endParaRPr lang="en-US" sz="1400" dirty="0"/>
          </a:p>
          <a:p>
            <a:r>
              <a:rPr lang="en-US" sz="1400" b="1" dirty="0" smtClean="0"/>
              <a:t>Imports:</a:t>
            </a:r>
            <a:r>
              <a:rPr lang="en-US" sz="1400" dirty="0" smtClean="0"/>
              <a:t> Tkinter is used for creating the GUI, and sqlite3 is used for database interactions.</a:t>
            </a:r>
          </a:p>
          <a:p>
            <a:endParaRPr lang="en-US" sz="1400" b="1" dirty="0"/>
          </a:p>
          <a:p>
            <a:r>
              <a:rPr lang="en-US" sz="1400" b="1" dirty="0" smtClean="0"/>
              <a:t>Database Connection:</a:t>
            </a:r>
            <a:r>
              <a:rPr lang="en-US" sz="1400" dirty="0" smtClean="0"/>
              <a:t> Establishes a connection to the SQLite database library.db and creates a cursor object cur to execute SQL commands.</a:t>
            </a:r>
          </a:p>
          <a:p>
            <a:endParaRPr lang="en-US" sz="1400" dirty="0"/>
          </a:p>
          <a:p>
            <a:r>
              <a:rPr lang="en-US" sz="1400" b="1" dirty="0" smtClean="0"/>
              <a:t>Inheritance:</a:t>
            </a:r>
            <a:r>
              <a:rPr lang="en-US" sz="1400" dirty="0" smtClean="0"/>
              <a:t> The AddBook class inherits from Toplevel, which creates a new window.</a:t>
            </a:r>
          </a:p>
          <a:p>
            <a:endParaRPr lang="en-US" sz="1400" b="1" dirty="0"/>
          </a:p>
          <a:p>
            <a:r>
              <a:rPr lang="en-US" sz="1400" b="1" dirty="0" smtClean="0"/>
              <a:t>Label and Entry:</a:t>
            </a:r>
            <a:r>
              <a:rPr lang="en-US" sz="1400" dirty="0" smtClean="0"/>
              <a:t> For entering the book's name. Similar setup for author, page count, and language.</a:t>
            </a:r>
          </a:p>
          <a:p>
            <a:endParaRPr lang="en-US" sz="1400" dirty="0"/>
          </a:p>
          <a:p>
            <a:r>
              <a:rPr lang="en-US" sz="1400" b="1" dirty="0" smtClean="0"/>
              <a:t>Data Retrieval:</a:t>
            </a:r>
            <a:r>
              <a:rPr lang="en-US" sz="1400" dirty="0" smtClean="0"/>
              <a:t> Gets values from the entry fields.</a:t>
            </a:r>
          </a:p>
          <a:p>
            <a:endParaRPr lang="en-US" sz="1400" b="1" dirty="0" smtClean="0"/>
          </a:p>
          <a:p>
            <a:r>
              <a:rPr lang="en-US" sz="1400" b="1" dirty="0" smtClean="0"/>
              <a:t>Validation:</a:t>
            </a:r>
            <a:r>
              <a:rPr lang="en-US" sz="1400" dirty="0" smtClean="0"/>
              <a:t> Checks if all fields are filled.</a:t>
            </a:r>
          </a:p>
          <a:p>
            <a:endParaRPr lang="en-US" sz="1400" b="1" dirty="0" smtClean="0"/>
          </a:p>
          <a:p>
            <a:r>
              <a:rPr lang="en-US" sz="1400" b="1" dirty="0" smtClean="0"/>
              <a:t>Database Insertion:</a:t>
            </a:r>
            <a:r>
              <a:rPr lang="en-US" sz="1400" dirty="0" smtClean="0"/>
              <a:t> Executes an SQL INSERT command to add the book's details to the database.</a:t>
            </a:r>
          </a:p>
          <a:p>
            <a:endParaRPr lang="en-US" sz="1400" b="1" dirty="0"/>
          </a:p>
          <a:p>
            <a:r>
              <a:rPr lang="en-US" sz="1400" b="1" dirty="0" smtClean="0"/>
              <a:t>Error Handling:</a:t>
            </a:r>
            <a:r>
              <a:rPr lang="en-US" sz="1400" dirty="0" smtClean="0"/>
              <a:t> Shows a success message if the operation is successful, otherwise displays an error message if something goes wrong or if any field is empty.</a:t>
            </a:r>
            <a:endParaRPr lang="en-US" sz="1400" dirty="0"/>
          </a:p>
        </p:txBody>
      </p:sp>
    </p:spTree>
    <p:extLst>
      <p:ext uri="{BB962C8B-B14F-4D97-AF65-F5344CB8AC3E}">
        <p14:creationId xmlns:p14="http://schemas.microsoft.com/office/powerpoint/2010/main" val="2886244357"/>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Add Member Functionality</a:t>
            </a:r>
            <a:endParaRPr lang="en-US" dirty="0"/>
          </a:p>
        </p:txBody>
      </p:sp>
      <p:sp>
        <p:nvSpPr>
          <p:cNvPr id="3" name="Subtitle 2"/>
          <p:cNvSpPr>
            <a:spLocks noGrp="1"/>
          </p:cNvSpPr>
          <p:nvPr>
            <p:ph type="subTitle" idx="1"/>
          </p:nvPr>
        </p:nvSpPr>
        <p:spPr/>
        <p:txBody>
          <a:bodyPr>
            <a:normAutofit fontScale="85000" lnSpcReduction="20000"/>
          </a:bodyPr>
          <a:lstStyle/>
          <a:p>
            <a:r>
              <a:rPr lang="en-US" dirty="0" smtClean="0"/>
              <a:t>• Interface for adding member details (Name, ID).</a:t>
            </a:r>
          </a:p>
          <a:p>
            <a:r>
              <a:rPr lang="en-US" dirty="0" smtClean="0"/>
              <a:t>• Saves member information to the SQLite database.</a:t>
            </a:r>
          </a:p>
          <a:p>
            <a:r>
              <a:rPr lang="en-US" dirty="0" smtClean="0"/>
              <a:t>• Includes validation checks.</a:t>
            </a:r>
            <a:endParaRPr lang="en-US" dirty="0"/>
          </a:p>
        </p:txBody>
      </p:sp>
    </p:spTree>
    <p:extLst>
      <p:ext uri="{BB962C8B-B14F-4D97-AF65-F5344CB8AC3E}">
        <p14:creationId xmlns:p14="http://schemas.microsoft.com/office/powerpoint/2010/main" val="196728246"/>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855" y="-13855"/>
            <a:ext cx="7010400" cy="868362"/>
          </a:xfrm>
        </p:spPr>
        <p:txBody>
          <a:bodyPr>
            <a:normAutofit fontScale="90000"/>
          </a:bodyPr>
          <a:lstStyle/>
          <a:p>
            <a:r>
              <a:rPr lang="en-US" dirty="0" smtClean="0"/>
              <a:t>Add Member Functionality</a:t>
            </a:r>
            <a:endParaRPr lang="en-US" dirty="0"/>
          </a:p>
        </p:txBody>
      </p:sp>
      <p:sp>
        <p:nvSpPr>
          <p:cNvPr id="3" name="Content Placeholder 2"/>
          <p:cNvSpPr>
            <a:spLocks noGrp="1"/>
          </p:cNvSpPr>
          <p:nvPr>
            <p:ph idx="1"/>
          </p:nvPr>
        </p:nvSpPr>
        <p:spPr>
          <a:xfrm>
            <a:off x="381000" y="762000"/>
            <a:ext cx="8229600" cy="4525963"/>
          </a:xfrm>
        </p:spPr>
        <p:txBody>
          <a:bodyPr>
            <a:noAutofit/>
          </a:bodyPr>
          <a:lstStyle/>
          <a:p>
            <a:r>
              <a:rPr lang="en-US" sz="1200" dirty="0" smtClean="0"/>
              <a:t>The AddMember class in code provides a graphical user interface (GUI) for adding new members to the library database. This class allows users to input member details and store them in the database.</a:t>
            </a:r>
          </a:p>
          <a:p>
            <a:r>
              <a:rPr lang="en-US" sz="1200" b="1" dirty="0" smtClean="0"/>
              <a:t>GUI Layout</a:t>
            </a:r>
          </a:p>
          <a:p>
            <a:r>
              <a:rPr lang="en-US" sz="1200" b="1" dirty="0" smtClean="0"/>
              <a:t>Window Initialization:</a:t>
            </a:r>
            <a:r>
              <a:rPr lang="en-US" sz="1200" dirty="0" smtClean="0"/>
              <a:t> The AddMember class creates a new window for adding a member using Tkinter’s Toplevel. This window is set with a specific size and title, and resizing is disabled.</a:t>
            </a:r>
          </a:p>
          <a:p>
            <a:r>
              <a:rPr lang="en-US" sz="1200" b="1" dirty="0" smtClean="0"/>
              <a:t>Frames:</a:t>
            </a:r>
            <a:r>
              <a:rPr lang="en-US" sz="1200" dirty="0" smtClean="0"/>
              <a:t> The window is divided into two main sections:</a:t>
            </a:r>
          </a:p>
          <a:p>
            <a:pPr lvl="1"/>
            <a:r>
              <a:rPr lang="en-US" sz="1200" b="1" dirty="0" smtClean="0"/>
              <a:t>Top Frame:</a:t>
            </a:r>
            <a:r>
              <a:rPr lang="en-US" sz="1200" dirty="0" smtClean="0"/>
              <a:t> Contains a heading and an optional image or icon related to adding members.</a:t>
            </a:r>
          </a:p>
          <a:p>
            <a:pPr lvl="1"/>
            <a:r>
              <a:rPr lang="en-US" sz="1200" b="1" dirty="0" smtClean="0"/>
              <a:t>Bottom Frame:</a:t>
            </a:r>
            <a:r>
              <a:rPr lang="en-US" sz="1200" dirty="0" smtClean="0"/>
              <a:t> Contains the form where user input is collected.</a:t>
            </a:r>
          </a:p>
          <a:p>
            <a:r>
              <a:rPr lang="en-US" sz="1200" b="1" dirty="0" smtClean="0"/>
              <a:t>Member Details:</a:t>
            </a:r>
            <a:r>
              <a:rPr lang="en-US" sz="1200" dirty="0" smtClean="0"/>
              <a:t> The form includes fields for entering details about the new member. Typical fields might include:</a:t>
            </a:r>
          </a:p>
          <a:p>
            <a:pPr lvl="1"/>
            <a:r>
              <a:rPr lang="en-US" sz="1200" b="1" dirty="0" smtClean="0"/>
              <a:t>Name:</a:t>
            </a:r>
            <a:r>
              <a:rPr lang="en-US" sz="1200" dirty="0" smtClean="0"/>
              <a:t> For the member's name.</a:t>
            </a:r>
          </a:p>
          <a:p>
            <a:pPr lvl="1"/>
            <a:r>
              <a:rPr lang="en-US" sz="1200" b="1" dirty="0" smtClean="0"/>
              <a:t>Phone Number:</a:t>
            </a:r>
            <a:r>
              <a:rPr lang="en-US" sz="1200" dirty="0" smtClean="0"/>
              <a:t> For contact information.</a:t>
            </a:r>
          </a:p>
          <a:p>
            <a:pPr lvl="1"/>
            <a:r>
              <a:rPr lang="en-US" sz="1200" b="1" dirty="0" smtClean="0"/>
              <a:t>Email Address:</a:t>
            </a:r>
            <a:r>
              <a:rPr lang="en-US" sz="1200" dirty="0" smtClean="0"/>
              <a:t> (if applicable) For additional contact details.</a:t>
            </a:r>
          </a:p>
          <a:p>
            <a:pPr lvl="1"/>
            <a:r>
              <a:rPr lang="en-US" sz="1200" b="1" dirty="0" smtClean="0"/>
              <a:t>Address:</a:t>
            </a:r>
            <a:r>
              <a:rPr lang="en-US" sz="1200" dirty="0" smtClean="0"/>
              <a:t> (if applicable) For the member’s address.</a:t>
            </a:r>
          </a:p>
          <a:p>
            <a:r>
              <a:rPr lang="en-US" sz="1200" b="1" dirty="0" smtClean="0"/>
              <a:t>Labels and Entries:</a:t>
            </a:r>
            <a:r>
              <a:rPr lang="en-US" sz="1200" dirty="0" smtClean="0"/>
              <a:t> Each field is accompanied by a label and an entry widget. Labels describe the purpose of each field, while entry widgets allow users to input data.</a:t>
            </a:r>
          </a:p>
          <a:p>
            <a:r>
              <a:rPr lang="en-US" sz="1200" b="1" dirty="0" smtClean="0"/>
              <a:t>Action Button</a:t>
            </a:r>
          </a:p>
          <a:p>
            <a:r>
              <a:rPr lang="en-US" sz="1200" b="1" dirty="0" smtClean="0"/>
              <a:t>Add Member Button:</a:t>
            </a:r>
            <a:r>
              <a:rPr lang="en-US" sz="1200" dirty="0" smtClean="0"/>
              <a:t> A button in the bottom frame initiates the process of adding the member to the database. Clicking this button triggers a method that handles the data validation and insertion into the database.</a:t>
            </a:r>
          </a:p>
          <a:p>
            <a:r>
              <a:rPr lang="en-US" sz="1200" b="1" dirty="0" smtClean="0"/>
              <a:t>Method: Add Member</a:t>
            </a:r>
          </a:p>
          <a:p>
            <a:r>
              <a:rPr lang="en-US" sz="1200" b="1" dirty="0" smtClean="0"/>
              <a:t>Data Retrieval:</a:t>
            </a:r>
            <a:r>
              <a:rPr lang="en-US" sz="1200" dirty="0" smtClean="0"/>
              <a:t> This method gathers the data entered in the form fields.</a:t>
            </a:r>
          </a:p>
          <a:p>
            <a:r>
              <a:rPr lang="en-US" sz="1200" b="1" dirty="0" smtClean="0"/>
              <a:t>Validation:</a:t>
            </a:r>
            <a:r>
              <a:rPr lang="en-US" sz="1200" dirty="0" smtClean="0"/>
              <a:t> It ensures that all required fields are filled out.</a:t>
            </a:r>
          </a:p>
          <a:p>
            <a:r>
              <a:rPr lang="en-US" sz="1200" b="1" dirty="0" smtClean="0"/>
              <a:t>Database Insertion:</a:t>
            </a:r>
            <a:r>
              <a:rPr lang="en-US" sz="1200" dirty="0" smtClean="0"/>
              <a:t> Executes an SQL INSERT command to add the new member’s details to the library database.</a:t>
            </a:r>
          </a:p>
          <a:p>
            <a:r>
              <a:rPr lang="en-US" sz="1200" b="1" dirty="0" smtClean="0"/>
              <a:t>Error Handling:</a:t>
            </a:r>
            <a:r>
              <a:rPr lang="en-US" sz="1200" dirty="0" smtClean="0"/>
              <a:t> Provides feedback to the user. If the insertion is successful, a confirmation message is shown. If there are errors (e.g., missing information or database issues), an error message is displayed.</a:t>
            </a:r>
          </a:p>
          <a:p>
            <a:endParaRPr lang="en-US" sz="1200" dirty="0"/>
          </a:p>
        </p:txBody>
      </p:sp>
    </p:spTree>
    <p:extLst>
      <p:ext uri="{BB962C8B-B14F-4D97-AF65-F5344CB8AC3E}">
        <p14:creationId xmlns:p14="http://schemas.microsoft.com/office/powerpoint/2010/main" val="3842209427"/>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Give Book Functionality</a:t>
            </a:r>
            <a:endParaRPr lang="en-US" dirty="0"/>
          </a:p>
        </p:txBody>
      </p:sp>
      <p:sp>
        <p:nvSpPr>
          <p:cNvPr id="3" name="Subtitle 2"/>
          <p:cNvSpPr>
            <a:spLocks noGrp="1"/>
          </p:cNvSpPr>
          <p:nvPr>
            <p:ph type="subTitle" idx="1"/>
          </p:nvPr>
        </p:nvSpPr>
        <p:spPr/>
        <p:txBody>
          <a:bodyPr>
            <a:normAutofit fontScale="85000" lnSpcReduction="20000"/>
          </a:bodyPr>
          <a:lstStyle/>
          <a:p>
            <a:r>
              <a:rPr lang="en-US" dirty="0" smtClean="0"/>
              <a:t>• Interface for lending books to members.</a:t>
            </a:r>
          </a:p>
          <a:p>
            <a:r>
              <a:rPr lang="en-US" dirty="0" smtClean="0"/>
              <a:t>• Selects book and member from dropdown lists.</a:t>
            </a:r>
          </a:p>
          <a:p>
            <a:r>
              <a:rPr lang="en-US" dirty="0" smtClean="0"/>
              <a:t>• Updates book status and records transaction in database.</a:t>
            </a:r>
            <a:endParaRPr lang="en-US" dirty="0"/>
          </a:p>
        </p:txBody>
      </p:sp>
    </p:spTree>
    <p:extLst>
      <p:ext uri="{BB962C8B-B14F-4D97-AF65-F5344CB8AC3E}">
        <p14:creationId xmlns:p14="http://schemas.microsoft.com/office/powerpoint/2010/main" val="2121069864"/>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855" y="-34636"/>
            <a:ext cx="6338455" cy="644236"/>
          </a:xfrm>
        </p:spPr>
        <p:txBody>
          <a:bodyPr>
            <a:normAutofit fontScale="90000"/>
          </a:bodyPr>
          <a:lstStyle/>
          <a:p>
            <a:r>
              <a:rPr lang="en-US" dirty="0" smtClean="0"/>
              <a:t>Give Book Functionality</a:t>
            </a:r>
            <a:endParaRPr lang="en-US" dirty="0"/>
          </a:p>
        </p:txBody>
      </p:sp>
      <p:sp>
        <p:nvSpPr>
          <p:cNvPr id="3" name="Content Placeholder 2"/>
          <p:cNvSpPr>
            <a:spLocks noGrp="1"/>
          </p:cNvSpPr>
          <p:nvPr>
            <p:ph idx="1"/>
          </p:nvPr>
        </p:nvSpPr>
        <p:spPr>
          <a:xfrm>
            <a:off x="0" y="533400"/>
            <a:ext cx="9144000" cy="6324600"/>
          </a:xfrm>
        </p:spPr>
        <p:txBody>
          <a:bodyPr>
            <a:noAutofit/>
          </a:bodyPr>
          <a:lstStyle/>
          <a:p>
            <a:r>
              <a:rPr lang="en-US" sz="1000" dirty="0"/>
              <a:t>T</a:t>
            </a:r>
            <a:r>
              <a:rPr lang="en-US" sz="1000" dirty="0" smtClean="0"/>
              <a:t>he GiveBook class is a specialized window in the Tkinter GUI application that handles the process of lending a book to a member. It is a Top-level window, which means it is a secondary window that appears on top of the main application window.</a:t>
            </a:r>
          </a:p>
          <a:p>
            <a:r>
              <a:rPr lang="en-US" sz="1000" b="1" dirty="0" smtClean="0"/>
              <a:t>Key Components:</a:t>
            </a:r>
            <a:endParaRPr lang="en-US" sz="1000" dirty="0" smtClean="0"/>
          </a:p>
          <a:p>
            <a:r>
              <a:rPr lang="en-US" sz="1000" b="1" dirty="0" smtClean="0"/>
              <a:t>Initialization:</a:t>
            </a:r>
            <a:endParaRPr lang="en-US" sz="1000" dirty="0" smtClean="0"/>
          </a:p>
          <a:p>
            <a:pPr lvl="1"/>
            <a:r>
              <a:rPr lang="en-US" sz="1000" dirty="0" smtClean="0"/>
              <a:t>The __init__ method sets up the Toplevel window. It specifies the size, title, and layout of the window.</a:t>
            </a:r>
          </a:p>
          <a:p>
            <a:pPr lvl="1"/>
            <a:r>
              <a:rPr lang="en-US" sz="1000" dirty="0" smtClean="0"/>
              <a:t>The geometry method sets the size and position of the window.</a:t>
            </a:r>
          </a:p>
          <a:p>
            <a:pPr lvl="1"/>
            <a:r>
              <a:rPr lang="en-US" sz="1000" dirty="0" smtClean="0"/>
              <a:t>title sets the window's title to "Lend Book".</a:t>
            </a:r>
          </a:p>
          <a:p>
            <a:pPr lvl="1"/>
            <a:r>
              <a:rPr lang="en-US" sz="1000" dirty="0" smtClean="0"/>
              <a:t>resizable makes sure the window's size cannot be changed.</a:t>
            </a:r>
          </a:p>
          <a:p>
            <a:r>
              <a:rPr lang="en-US" sz="1000" b="1" dirty="0" smtClean="0"/>
              <a:t>Database Queries:</a:t>
            </a:r>
            <a:endParaRPr lang="en-US" sz="1000" dirty="0" smtClean="0"/>
          </a:p>
          <a:p>
            <a:pPr lvl="1"/>
            <a:r>
              <a:rPr lang="en-US" sz="1000" b="1" dirty="0" smtClean="0"/>
              <a:t>Books Query:</a:t>
            </a:r>
            <a:endParaRPr lang="en-US" sz="1000" dirty="0" smtClean="0"/>
          </a:p>
          <a:p>
            <a:pPr lvl="2"/>
            <a:r>
              <a:rPr lang="en-US" sz="1000" dirty="0" smtClean="0"/>
              <a:t>query = "SELECT * FROM books WHERE book_status=0": Retrieves books that are available (status 0).</a:t>
            </a:r>
          </a:p>
          <a:p>
            <a:pPr lvl="2"/>
            <a:r>
              <a:rPr lang="en-US" sz="1000" dirty="0" smtClean="0"/>
              <a:t>The books variable stores the result of the query.</a:t>
            </a:r>
          </a:p>
          <a:p>
            <a:pPr lvl="2"/>
            <a:r>
              <a:rPr lang="en-US" sz="1000" dirty="0" smtClean="0"/>
              <a:t>book_list is populated with a list of book IDs and names in a format suitable for display in a combo box.</a:t>
            </a:r>
          </a:p>
          <a:p>
            <a:pPr lvl="1"/>
            <a:r>
              <a:rPr lang="en-US" sz="1000" b="1" dirty="0" smtClean="0"/>
              <a:t>Members Query:</a:t>
            </a:r>
            <a:endParaRPr lang="en-US" sz="1000" dirty="0" smtClean="0"/>
          </a:p>
          <a:p>
            <a:pPr lvl="2"/>
            <a:r>
              <a:rPr lang="en-US" sz="1000" dirty="0" smtClean="0"/>
              <a:t>query2 = "SELECT * FROM members": Retrieves all members from the database.</a:t>
            </a:r>
          </a:p>
          <a:p>
            <a:pPr lvl="2"/>
            <a:r>
              <a:rPr lang="en-US" sz="1000" dirty="0" smtClean="0"/>
              <a:t>members stores the result.</a:t>
            </a:r>
          </a:p>
          <a:p>
            <a:pPr lvl="2"/>
            <a:r>
              <a:rPr lang="en-US" sz="1000" dirty="0" smtClean="0"/>
              <a:t>member_list is created to display member IDs and names.</a:t>
            </a:r>
          </a:p>
          <a:p>
            <a:endParaRPr lang="en-US" sz="1000" dirty="0" smtClean="0"/>
          </a:p>
          <a:p>
            <a:r>
              <a:rPr lang="en-US" sz="1000" b="1" dirty="0" smtClean="0"/>
              <a:t>Form Elements:</a:t>
            </a:r>
            <a:endParaRPr lang="en-US" sz="1000" dirty="0" smtClean="0"/>
          </a:p>
          <a:p>
            <a:pPr lvl="1"/>
            <a:r>
              <a:rPr lang="en-US" sz="1000" b="1" dirty="0" smtClean="0"/>
              <a:t>Book Selection:</a:t>
            </a:r>
            <a:endParaRPr lang="en-US" sz="1000" dirty="0" smtClean="0"/>
          </a:p>
          <a:p>
            <a:pPr lvl="2"/>
            <a:r>
              <a:rPr lang="en-US" sz="1000" dirty="0" smtClean="0"/>
              <a:t>self.book_name is a StringVar that holds the selected book.</a:t>
            </a:r>
          </a:p>
          <a:p>
            <a:pPr lvl="2"/>
            <a:r>
              <a:rPr lang="en-US" sz="1000" dirty="0" smtClean="0"/>
              <a:t>self.combo_name is a ttk.Combobox populated with book_list, allowing users to select a book from the dropdown.</a:t>
            </a:r>
          </a:p>
          <a:p>
            <a:pPr lvl="1"/>
            <a:r>
              <a:rPr lang="en-US" sz="1000" b="1" dirty="0" smtClean="0"/>
              <a:t>Member Selection:</a:t>
            </a:r>
            <a:endParaRPr lang="en-US" sz="1000" dirty="0" smtClean="0"/>
          </a:p>
          <a:p>
            <a:pPr lvl="2"/>
            <a:r>
              <a:rPr lang="en-US" sz="1000" dirty="0" smtClean="0"/>
              <a:t>self.member_name is another StringVar for the selected member.</a:t>
            </a:r>
          </a:p>
          <a:p>
            <a:pPr lvl="2"/>
            <a:r>
              <a:rPr lang="en-US" sz="1000" dirty="0" smtClean="0"/>
              <a:t>self.combo_member is a ttk.Combobox populated with member_list, allowing users to select a member.</a:t>
            </a:r>
          </a:p>
          <a:p>
            <a:pPr lvl="1"/>
            <a:r>
              <a:rPr lang="en-US" sz="1000" b="1" dirty="0" smtClean="0"/>
              <a:t>Submit Button:</a:t>
            </a:r>
            <a:endParaRPr lang="en-US" sz="1000" dirty="0" smtClean="0"/>
          </a:p>
          <a:p>
            <a:pPr lvl="2"/>
            <a:r>
              <a:rPr lang="en-US" sz="1000" dirty="0" smtClean="0"/>
              <a:t>button is a Button widget that triggers the lendBook method when clicked.</a:t>
            </a:r>
          </a:p>
          <a:p>
            <a:r>
              <a:rPr lang="en-US" sz="1000" b="1" dirty="0" smtClean="0"/>
              <a:t>giving a Book:</a:t>
            </a:r>
            <a:endParaRPr lang="en-US" sz="1000" dirty="0" smtClean="0"/>
          </a:p>
          <a:p>
            <a:pPr lvl="2"/>
            <a:r>
              <a:rPr lang="en-US" sz="1000" b="1" dirty="0" smtClean="0"/>
              <a:t>Validation:</a:t>
            </a:r>
            <a:r>
              <a:rPr lang="en-US" sz="1000" dirty="0" smtClean="0"/>
              <a:t> Ensures that both book and member fields are filled.</a:t>
            </a:r>
          </a:p>
          <a:p>
            <a:pPr lvl="2"/>
            <a:r>
              <a:rPr lang="en-US" sz="1000" b="1" dirty="0" smtClean="0"/>
              <a:t>Database Update:</a:t>
            </a:r>
            <a:endParaRPr lang="en-US" sz="1000" dirty="0" smtClean="0"/>
          </a:p>
          <a:p>
            <a:pPr lvl="3"/>
            <a:r>
              <a:rPr lang="en-US" sz="1000" dirty="0" smtClean="0"/>
              <a:t>INSERT INTO 'borrows' (bbook_id, bmember_id) VALUES(?,?): Adds a record to the borrows table.</a:t>
            </a:r>
          </a:p>
          <a:p>
            <a:pPr lvl="3"/>
            <a:r>
              <a:rPr lang="en-US" sz="1000" dirty="0" smtClean="0"/>
              <a:t>UPDATE books SET book_status=? WHERE book_id=?: Updates the book's status to "lent" (status 1).</a:t>
            </a:r>
          </a:p>
          <a:p>
            <a:pPr lvl="2"/>
            <a:r>
              <a:rPr lang="en-US" sz="1000" b="1" dirty="0" smtClean="0"/>
              <a:t>Success Message:</a:t>
            </a:r>
            <a:r>
              <a:rPr lang="en-US" sz="1000" dirty="0" smtClean="0"/>
              <a:t> Displays a success message if the operation is completed.</a:t>
            </a:r>
          </a:p>
          <a:p>
            <a:pPr lvl="2"/>
            <a:r>
              <a:rPr lang="en-US" sz="1000" b="1" dirty="0" smtClean="0"/>
              <a:t>Error Handling:</a:t>
            </a:r>
            <a:r>
              <a:rPr lang="en-US" sz="1000" dirty="0" smtClean="0"/>
              <a:t> Shows an error message if the operation fails or fields are empty.</a:t>
            </a:r>
          </a:p>
          <a:p>
            <a:endParaRPr lang="en-US" sz="1000" dirty="0"/>
          </a:p>
        </p:txBody>
      </p:sp>
    </p:spTree>
    <p:extLst>
      <p:ext uri="{BB962C8B-B14F-4D97-AF65-F5344CB8AC3E}">
        <p14:creationId xmlns:p14="http://schemas.microsoft.com/office/powerpoint/2010/main" val="302826268"/>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Return Book Functionality</a:t>
            </a:r>
            <a:endParaRPr lang="en-US" dirty="0"/>
          </a:p>
        </p:txBody>
      </p:sp>
      <p:sp>
        <p:nvSpPr>
          <p:cNvPr id="3" name="Subtitle 2"/>
          <p:cNvSpPr>
            <a:spLocks noGrp="1"/>
          </p:cNvSpPr>
          <p:nvPr>
            <p:ph type="subTitle" idx="1"/>
          </p:nvPr>
        </p:nvSpPr>
        <p:spPr/>
        <p:txBody>
          <a:bodyPr>
            <a:normAutofit fontScale="85000" lnSpcReduction="20000"/>
          </a:bodyPr>
          <a:lstStyle/>
          <a:p>
            <a:r>
              <a:rPr lang="en-US" dirty="0" smtClean="0"/>
              <a:t>• Interface for returning books.</a:t>
            </a:r>
          </a:p>
          <a:p>
            <a:r>
              <a:rPr lang="en-US" dirty="0" smtClean="0"/>
              <a:t>• Updates book status to available in the database.</a:t>
            </a:r>
          </a:p>
          <a:p>
            <a:r>
              <a:rPr lang="en-US" dirty="0" smtClean="0"/>
              <a:t>• Provides feedback on successful return.</a:t>
            </a:r>
            <a:endParaRPr lang="en-US" dirty="0"/>
          </a:p>
        </p:txBody>
      </p:sp>
    </p:spTree>
    <p:extLst>
      <p:ext uri="{BB962C8B-B14F-4D97-AF65-F5344CB8AC3E}">
        <p14:creationId xmlns:p14="http://schemas.microsoft.com/office/powerpoint/2010/main" val="3007211364"/>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0"/>
            <a:ext cx="6400800" cy="457200"/>
          </a:xfrm>
        </p:spPr>
        <p:txBody>
          <a:bodyPr>
            <a:normAutofit fontScale="90000"/>
          </a:bodyPr>
          <a:lstStyle/>
          <a:p>
            <a:r>
              <a:rPr lang="en-US" dirty="0" smtClean="0"/>
              <a:t>Return Book Functionality</a:t>
            </a:r>
            <a:endParaRPr lang="en-US" dirty="0"/>
          </a:p>
        </p:txBody>
      </p:sp>
      <p:sp>
        <p:nvSpPr>
          <p:cNvPr id="3" name="Content Placeholder 2"/>
          <p:cNvSpPr>
            <a:spLocks noGrp="1"/>
          </p:cNvSpPr>
          <p:nvPr>
            <p:ph idx="1"/>
          </p:nvPr>
        </p:nvSpPr>
        <p:spPr>
          <a:xfrm>
            <a:off x="0" y="609600"/>
            <a:ext cx="9144000" cy="6172200"/>
          </a:xfrm>
        </p:spPr>
        <p:txBody>
          <a:bodyPr>
            <a:normAutofit fontScale="70000" lnSpcReduction="20000"/>
          </a:bodyPr>
          <a:lstStyle/>
          <a:p>
            <a:r>
              <a:rPr lang="en-US" dirty="0" smtClean="0"/>
              <a:t>The ReturnBook class is a Toplevel window in the Tkinter GUI application that handles the process of returning a borrowed book. This window allows users to select a book that they are returning and updates the database to reflect this change.</a:t>
            </a:r>
          </a:p>
          <a:p>
            <a:r>
              <a:rPr lang="en-US" b="1" dirty="0" smtClean="0"/>
              <a:t>Key Components:</a:t>
            </a:r>
            <a:endParaRPr lang="en-US" dirty="0" smtClean="0"/>
          </a:p>
          <a:p>
            <a:r>
              <a:rPr lang="en-US" b="1" dirty="0" smtClean="0"/>
              <a:t>Initialization:</a:t>
            </a:r>
            <a:endParaRPr lang="en-US" dirty="0" smtClean="0"/>
          </a:p>
          <a:p>
            <a:pPr lvl="1"/>
            <a:r>
              <a:rPr lang="en-US" dirty="0" smtClean="0"/>
              <a:t>The __init__ method sets up the Toplevel window. It specifies the size, title, and layout of the window.</a:t>
            </a:r>
          </a:p>
          <a:p>
            <a:pPr lvl="1"/>
            <a:r>
              <a:rPr lang="en-US" dirty="0" smtClean="0"/>
              <a:t>The geometry method determines the window's size and position.</a:t>
            </a:r>
          </a:p>
          <a:p>
            <a:pPr lvl="1"/>
            <a:r>
              <a:rPr lang="en-US" dirty="0" smtClean="0"/>
              <a:t>title sets the window's title to "Return Book".</a:t>
            </a:r>
          </a:p>
          <a:p>
            <a:pPr lvl="1"/>
            <a:r>
              <a:rPr lang="en-US" dirty="0" smtClean="0"/>
              <a:t>resizable ensures the window's size cannot be changed.</a:t>
            </a:r>
          </a:p>
          <a:p>
            <a:r>
              <a:rPr lang="en-US" b="1" dirty="0" smtClean="0"/>
              <a:t>Database Query:</a:t>
            </a:r>
            <a:endParaRPr lang="en-US" dirty="0" smtClean="0"/>
          </a:p>
          <a:p>
            <a:pPr lvl="1"/>
            <a:r>
              <a:rPr lang="en-US" b="1" dirty="0" smtClean="0"/>
              <a:t>Books Query:</a:t>
            </a:r>
            <a:endParaRPr lang="en-US" dirty="0" smtClean="0"/>
          </a:p>
          <a:p>
            <a:pPr lvl="2"/>
            <a:r>
              <a:rPr lang="en-US" dirty="0" smtClean="0"/>
              <a:t>query = "SELECT * FROM books WHERE book_status=1": Retrieves books that are currently borrowed (status 1).</a:t>
            </a:r>
          </a:p>
          <a:p>
            <a:pPr lvl="2"/>
            <a:r>
              <a:rPr lang="en-US" dirty="0" smtClean="0"/>
              <a:t>The books variable stores the result of the query.</a:t>
            </a:r>
          </a:p>
          <a:p>
            <a:pPr lvl="2"/>
            <a:r>
              <a:rPr lang="en-US" dirty="0" smtClean="0"/>
              <a:t>book_list is populated with book IDs and names in a format suitable for display in a combo box.</a:t>
            </a:r>
          </a:p>
          <a:p>
            <a:endParaRPr lang="en-US" dirty="0" smtClean="0"/>
          </a:p>
          <a:p>
            <a:r>
              <a:rPr lang="en-US" b="1" dirty="0" smtClean="0"/>
              <a:t>Form Elements:</a:t>
            </a:r>
            <a:endParaRPr lang="en-US" dirty="0" smtClean="0"/>
          </a:p>
          <a:p>
            <a:pPr lvl="1"/>
            <a:r>
              <a:rPr lang="en-US" b="1" dirty="0" smtClean="0"/>
              <a:t>Book Selection:</a:t>
            </a:r>
            <a:endParaRPr lang="en-US" dirty="0" smtClean="0"/>
          </a:p>
          <a:p>
            <a:pPr lvl="2"/>
            <a:r>
              <a:rPr lang="en-US" dirty="0" smtClean="0"/>
              <a:t>self.book_name is a StringVar that holds the selected book.</a:t>
            </a:r>
          </a:p>
          <a:p>
            <a:pPr lvl="2"/>
            <a:r>
              <a:rPr lang="en-US" dirty="0" smtClean="0"/>
              <a:t>self.combo_name is a ttk.Combobox populated with book_list, allowing users to select a book from the dropdown.</a:t>
            </a:r>
          </a:p>
          <a:p>
            <a:pPr lvl="1"/>
            <a:r>
              <a:rPr lang="en-US" b="1" dirty="0" smtClean="0"/>
              <a:t>Submit Button:</a:t>
            </a:r>
            <a:endParaRPr lang="en-US" dirty="0" smtClean="0"/>
          </a:p>
          <a:p>
            <a:pPr lvl="2"/>
            <a:r>
              <a:rPr lang="en-US" dirty="0" smtClean="0"/>
              <a:t>It is a Button widget that triggers the </a:t>
            </a:r>
            <a:r>
              <a:rPr lang="en-US" dirty="0" err="1" smtClean="0"/>
              <a:t>Returnbook</a:t>
            </a:r>
            <a:r>
              <a:rPr lang="en-US" dirty="0" smtClean="0"/>
              <a:t> method when clicked.</a:t>
            </a:r>
          </a:p>
          <a:p>
            <a:r>
              <a:rPr lang="en-US" b="1" dirty="0" smtClean="0"/>
              <a:t>Returning a Book:</a:t>
            </a:r>
            <a:endParaRPr lang="en-US" dirty="0" smtClean="0"/>
          </a:p>
          <a:p>
            <a:pPr lvl="1"/>
            <a:r>
              <a:rPr lang="en-US" dirty="0" smtClean="0"/>
              <a:t>The </a:t>
            </a:r>
            <a:r>
              <a:rPr lang="en-US" dirty="0" err="1" smtClean="0"/>
              <a:t>Returnbook</a:t>
            </a:r>
            <a:r>
              <a:rPr lang="en-US" dirty="0" smtClean="0"/>
              <a:t> method is executed when the button is pressed:</a:t>
            </a:r>
          </a:p>
          <a:p>
            <a:pPr lvl="2"/>
            <a:r>
              <a:rPr lang="en-US" b="1" dirty="0" smtClean="0"/>
              <a:t>Validation:</a:t>
            </a:r>
            <a:r>
              <a:rPr lang="en-US" dirty="0" smtClean="0"/>
              <a:t> Ensures that the book name field is filled.</a:t>
            </a:r>
          </a:p>
          <a:p>
            <a:pPr lvl="2"/>
            <a:r>
              <a:rPr lang="en-US" b="1" dirty="0" smtClean="0"/>
              <a:t>Database Update:</a:t>
            </a:r>
            <a:endParaRPr lang="en-US" dirty="0" smtClean="0"/>
          </a:p>
          <a:p>
            <a:pPr lvl="3"/>
            <a:r>
              <a:rPr lang="en-US" b="1" dirty="0" smtClean="0"/>
              <a:t>Step 1:</a:t>
            </a:r>
            <a:r>
              <a:rPr lang="en-US" dirty="0" smtClean="0"/>
              <a:t> Deletes the record from the borrows table where the book is recorded as borrowed.</a:t>
            </a:r>
          </a:p>
          <a:p>
            <a:pPr lvl="4"/>
            <a:r>
              <a:rPr lang="en-US" dirty="0" smtClean="0"/>
              <a:t>DELETE FROM 'borrows' WHERE bbook_id=?: Removes the book's borrowing record.</a:t>
            </a:r>
          </a:p>
          <a:p>
            <a:pPr lvl="3"/>
            <a:r>
              <a:rPr lang="en-US" b="1" dirty="0" smtClean="0"/>
              <a:t>Step 2:</a:t>
            </a:r>
            <a:r>
              <a:rPr lang="en-US" dirty="0" smtClean="0"/>
              <a:t> Updates the book's status in the books table to make it available (status 0).</a:t>
            </a:r>
          </a:p>
          <a:p>
            <a:pPr lvl="4"/>
            <a:r>
              <a:rPr lang="en-US" dirty="0" smtClean="0"/>
              <a:t>UPDATE books SET book_status=? WHERE book_id=?: Changes the book's status to "available".</a:t>
            </a:r>
          </a:p>
          <a:p>
            <a:pPr lvl="2"/>
            <a:r>
              <a:rPr lang="en-US" b="1" dirty="0" smtClean="0"/>
              <a:t>Success Message:</a:t>
            </a:r>
            <a:r>
              <a:rPr lang="en-US" dirty="0" smtClean="0"/>
              <a:t> Displays a success message if the operation is completed successfully.</a:t>
            </a:r>
          </a:p>
          <a:p>
            <a:pPr lvl="2"/>
            <a:r>
              <a:rPr lang="en-US" b="1" dirty="0" smtClean="0"/>
              <a:t>Error Handling:</a:t>
            </a:r>
            <a:r>
              <a:rPr lang="en-US" dirty="0" smtClean="0"/>
              <a:t> Shows an error message if the operation fails or if the book field is empty.</a:t>
            </a:r>
          </a:p>
          <a:p>
            <a:endParaRPr lang="en-US" dirty="0"/>
          </a:p>
        </p:txBody>
      </p:sp>
    </p:spTree>
    <p:extLst>
      <p:ext uri="{BB962C8B-B14F-4D97-AF65-F5344CB8AC3E}">
        <p14:creationId xmlns:p14="http://schemas.microsoft.com/office/powerpoint/2010/main" val="2199847954"/>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Search and List Books</a:t>
            </a:r>
            <a:endParaRPr lang="en-US" dirty="0"/>
          </a:p>
        </p:txBody>
      </p:sp>
      <p:sp>
        <p:nvSpPr>
          <p:cNvPr id="3" name="Subtitle 2"/>
          <p:cNvSpPr>
            <a:spLocks noGrp="1"/>
          </p:cNvSpPr>
          <p:nvPr>
            <p:ph type="subTitle" idx="1"/>
          </p:nvPr>
        </p:nvSpPr>
        <p:spPr/>
        <p:txBody>
          <a:bodyPr>
            <a:normAutofit fontScale="85000" lnSpcReduction="20000"/>
          </a:bodyPr>
          <a:lstStyle/>
          <a:p>
            <a:r>
              <a:rPr lang="en-US" dirty="0" smtClean="0"/>
              <a:t>• Search books by title using a search bar.</a:t>
            </a:r>
          </a:p>
          <a:p>
            <a:r>
              <a:rPr lang="en-US" dirty="0" smtClean="0"/>
              <a:t>• List books with options to view all, available, or borrowed.</a:t>
            </a:r>
          </a:p>
          <a:p>
            <a:r>
              <a:rPr lang="en-US" dirty="0" smtClean="0"/>
              <a:t>• Detailed view of selected book information.</a:t>
            </a:r>
            <a:endParaRPr lang="en-US" dirty="0"/>
          </a:p>
        </p:txBody>
      </p:sp>
    </p:spTree>
    <p:extLst>
      <p:ext uri="{BB962C8B-B14F-4D97-AF65-F5344CB8AC3E}">
        <p14:creationId xmlns:p14="http://schemas.microsoft.com/office/powerpoint/2010/main" val="169553795"/>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38200"/>
          </a:xfrm>
        </p:spPr>
        <p:txBody>
          <a:bodyPr>
            <a:normAutofit fontScale="90000"/>
          </a:bodyPr>
          <a:lstStyle/>
          <a:p>
            <a:r>
              <a:rPr lang="en-US" dirty="0" smtClean="0"/>
              <a:t>Add member Functionality </a:t>
            </a:r>
            <a:endParaRPr lang="en-US" dirty="0"/>
          </a:p>
        </p:txBody>
      </p:sp>
      <p:sp>
        <p:nvSpPr>
          <p:cNvPr id="3" name="Content Placeholder 2"/>
          <p:cNvSpPr>
            <a:spLocks noGrp="1"/>
          </p:cNvSpPr>
          <p:nvPr>
            <p:ph idx="1"/>
          </p:nvPr>
        </p:nvSpPr>
        <p:spPr>
          <a:xfrm>
            <a:off x="0" y="838200"/>
            <a:ext cx="8991600" cy="6019800"/>
          </a:xfrm>
        </p:spPr>
        <p:txBody>
          <a:bodyPr>
            <a:normAutofit fontScale="70000" lnSpcReduction="20000"/>
          </a:bodyPr>
          <a:lstStyle/>
          <a:p>
            <a:r>
              <a:rPr lang="en-US" dirty="0" smtClean="0"/>
              <a:t>The AddMember class is responsible for adding new members to the library system. It provides a user interface for inputting member details and saves these details into the database.</a:t>
            </a:r>
          </a:p>
          <a:p>
            <a:r>
              <a:rPr lang="en-US" b="1" dirty="0" smtClean="0"/>
              <a:t>Initialization:</a:t>
            </a:r>
            <a:r>
              <a:rPr lang="en-US" dirty="0" smtClean="0"/>
              <a:t> When an instance of AddMember is created, it initializes a new top-level window with a specified size and title. It also sets up two frames: the top frame for displaying a heading and an image, and the bottom frame for user input fields and a button.</a:t>
            </a:r>
          </a:p>
          <a:p>
            <a:r>
              <a:rPr lang="en-US" b="1" dirty="0" smtClean="0"/>
              <a:t>Top Frame:</a:t>
            </a:r>
            <a:r>
              <a:rPr lang="en-US" dirty="0" smtClean="0"/>
              <a:t> The top frame contains a heading and an image to visually represent the action of adding a member. The image is displayed at the top of the window, and the heading provides context to the user.</a:t>
            </a:r>
          </a:p>
          <a:p>
            <a:r>
              <a:rPr lang="en-US" b="1" dirty="0" smtClean="0"/>
              <a:t>Bottom Frame:</a:t>
            </a:r>
            <a:r>
              <a:rPr lang="en-US" dirty="0" smtClean="0"/>
              <a:t> This frame is where the user interacts with the application. It includes input fields for entering the member's name and phone number, and a button to submit the information.</a:t>
            </a:r>
          </a:p>
          <a:p>
            <a:r>
              <a:rPr lang="en-US" b="1" dirty="0" smtClean="0"/>
              <a:t>Input Fields:</a:t>
            </a:r>
            <a:endParaRPr lang="en-US" dirty="0" smtClean="0"/>
          </a:p>
          <a:p>
            <a:r>
              <a:rPr lang="en-US" b="1" dirty="0" smtClean="0"/>
              <a:t>Name</a:t>
            </a:r>
            <a:r>
              <a:rPr lang="en-US" dirty="0" smtClean="0"/>
              <a:t>: A field where the user can enter the member's name.</a:t>
            </a:r>
          </a:p>
          <a:p>
            <a:r>
              <a:rPr lang="en-US" b="1" dirty="0" smtClean="0"/>
              <a:t>Phone</a:t>
            </a:r>
            <a:r>
              <a:rPr lang="en-US" dirty="0" smtClean="0"/>
              <a:t>: A field where the user can enter the member's phone number.</a:t>
            </a:r>
          </a:p>
          <a:p>
            <a:r>
              <a:rPr lang="en-US" b="1" dirty="0" smtClean="0"/>
              <a:t>Add Member Button:</a:t>
            </a:r>
            <a:r>
              <a:rPr lang="en-US" dirty="0" smtClean="0"/>
              <a:t> When clicked, this button triggers the process of adding the member to the database. It retrieves the information from the input fields, checks if they are filled, and then attempts to insert the data into the database.</a:t>
            </a:r>
          </a:p>
          <a:p>
            <a:r>
              <a:rPr lang="en-US" b="1" dirty="0" smtClean="0"/>
              <a:t>Error Handling:</a:t>
            </a:r>
            <a:r>
              <a:rPr lang="en-US" dirty="0" smtClean="0"/>
              <a:t> If any required fields are empty or if there is an issue with the database operation, the class shows an error message to inform the user of the problem. If the member is successfully added, a success message is displayed.</a:t>
            </a:r>
          </a:p>
          <a:p>
            <a:endParaRPr lang="en-US" dirty="0"/>
          </a:p>
        </p:txBody>
      </p:sp>
    </p:spTree>
    <p:extLst>
      <p:ext uri="{BB962C8B-B14F-4D97-AF65-F5344CB8AC3E}">
        <p14:creationId xmlns:p14="http://schemas.microsoft.com/office/powerpoint/2010/main" val="3202961696"/>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Statistics</a:t>
            </a:r>
            <a:endParaRPr lang="en-US" dirty="0"/>
          </a:p>
        </p:txBody>
      </p:sp>
      <p:sp>
        <p:nvSpPr>
          <p:cNvPr id="3" name="Subtitle 2"/>
          <p:cNvSpPr>
            <a:spLocks noGrp="1"/>
          </p:cNvSpPr>
          <p:nvPr>
            <p:ph type="subTitle" idx="1"/>
          </p:nvPr>
        </p:nvSpPr>
        <p:spPr/>
        <p:txBody>
          <a:bodyPr>
            <a:normAutofit fontScale="85000" lnSpcReduction="10000"/>
          </a:bodyPr>
          <a:lstStyle/>
          <a:p>
            <a:r>
              <a:rPr lang="en-US" dirty="0" smtClean="0"/>
              <a:t>• Displays total number of books and members.</a:t>
            </a:r>
          </a:p>
          <a:p>
            <a:r>
              <a:rPr lang="en-US" dirty="0" smtClean="0"/>
              <a:t>• Shows number of borrowed books.</a:t>
            </a:r>
          </a:p>
          <a:p>
            <a:r>
              <a:rPr lang="en-US" dirty="0" smtClean="0"/>
              <a:t>• Provides insights into library usage and trends.</a:t>
            </a:r>
            <a:endParaRPr lang="en-US" dirty="0"/>
          </a:p>
        </p:txBody>
      </p:sp>
    </p:spTree>
    <p:extLst>
      <p:ext uri="{BB962C8B-B14F-4D97-AF65-F5344CB8AC3E}">
        <p14:creationId xmlns:p14="http://schemas.microsoft.com/office/powerpoint/2010/main" val="1424477900"/>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3855"/>
            <a:ext cx="7772400" cy="1470025"/>
          </a:xfrm>
        </p:spPr>
        <p:txBody>
          <a:bodyPr>
            <a:noAutofit/>
          </a:bodyPr>
          <a:lstStyle/>
          <a:p>
            <a:r>
              <a:rPr lang="en-US" sz="9600" dirty="0" smtClean="0"/>
              <a:t>Agenda</a:t>
            </a:r>
            <a:endParaRPr lang="en-US" sz="9600" dirty="0"/>
          </a:p>
        </p:txBody>
      </p:sp>
      <p:sp>
        <p:nvSpPr>
          <p:cNvPr id="3" name="Subtitle 2"/>
          <p:cNvSpPr>
            <a:spLocks noGrp="1"/>
          </p:cNvSpPr>
          <p:nvPr>
            <p:ph type="subTitle" idx="1"/>
          </p:nvPr>
        </p:nvSpPr>
        <p:spPr>
          <a:xfrm>
            <a:off x="1371600" y="1600200"/>
            <a:ext cx="6400800" cy="4953000"/>
          </a:xfrm>
        </p:spPr>
        <p:txBody>
          <a:bodyPr>
            <a:normAutofit/>
          </a:bodyPr>
          <a:lstStyle/>
          <a:p>
            <a:r>
              <a:rPr lang="en-US" dirty="0" smtClean="0"/>
              <a:t>1. Introduction</a:t>
            </a:r>
          </a:p>
          <a:p>
            <a:r>
              <a:rPr lang="en-US" dirty="0" smtClean="0"/>
              <a:t>2. Project Objectives</a:t>
            </a:r>
          </a:p>
          <a:p>
            <a:r>
              <a:rPr lang="en-US" dirty="0" smtClean="0"/>
              <a:t>3. About LMS</a:t>
            </a:r>
          </a:p>
          <a:p>
            <a:r>
              <a:rPr lang="en-US" dirty="0"/>
              <a:t>4</a:t>
            </a:r>
            <a:r>
              <a:rPr lang="en-US" dirty="0" smtClean="0"/>
              <a:t>. System Architecture</a:t>
            </a:r>
          </a:p>
          <a:p>
            <a:r>
              <a:rPr lang="en-US" dirty="0"/>
              <a:t>5</a:t>
            </a:r>
            <a:r>
              <a:rPr lang="en-US" dirty="0" smtClean="0"/>
              <a:t>. Main Application Overview</a:t>
            </a:r>
          </a:p>
          <a:p>
            <a:r>
              <a:rPr lang="en-US" dirty="0"/>
              <a:t>6</a:t>
            </a:r>
            <a:r>
              <a:rPr lang="en-US" dirty="0" smtClean="0"/>
              <a:t>. Detailed Functionality</a:t>
            </a:r>
          </a:p>
          <a:p>
            <a:r>
              <a:rPr lang="en-US" dirty="0"/>
              <a:t>7</a:t>
            </a:r>
            <a:r>
              <a:rPr lang="en-US" dirty="0" smtClean="0"/>
              <a:t>. SQLite Database</a:t>
            </a:r>
          </a:p>
          <a:p>
            <a:r>
              <a:rPr lang="en-US" dirty="0"/>
              <a:t>8</a:t>
            </a:r>
            <a:r>
              <a:rPr lang="en-US" dirty="0" smtClean="0"/>
              <a:t>.Why LMS ?</a:t>
            </a:r>
          </a:p>
          <a:p>
            <a:r>
              <a:rPr lang="en-US" dirty="0" smtClean="0"/>
              <a:t>9.Conclusion</a:t>
            </a:r>
          </a:p>
          <a:p>
            <a:r>
              <a:rPr lang="en-US" smtClean="0"/>
              <a:t>. </a:t>
            </a:r>
            <a:r>
              <a:rPr lang="en-US" dirty="0" smtClean="0"/>
              <a:t>Q&amp;A</a:t>
            </a:r>
            <a:endParaRPr lang="en-US" dirty="0"/>
          </a:p>
        </p:txBody>
      </p:sp>
    </p:spTree>
    <p:extLst>
      <p:ext uri="{BB962C8B-B14F-4D97-AF65-F5344CB8AC3E}">
        <p14:creationId xmlns:p14="http://schemas.microsoft.com/office/powerpoint/2010/main" val="294067345"/>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22261"/>
            <a:ext cx="4953000" cy="609600"/>
          </a:xfrm>
        </p:spPr>
        <p:txBody>
          <a:bodyPr>
            <a:normAutofit fontScale="90000"/>
          </a:bodyPr>
          <a:lstStyle/>
          <a:p>
            <a:r>
              <a:rPr lang="en-US" dirty="0" smtClean="0"/>
              <a:t>SQLite Database</a:t>
            </a:r>
            <a:endParaRPr lang="en-US" dirty="0"/>
          </a:p>
        </p:txBody>
      </p:sp>
      <p:sp>
        <p:nvSpPr>
          <p:cNvPr id="3" name="Content Placeholder 2"/>
          <p:cNvSpPr>
            <a:spLocks noGrp="1"/>
          </p:cNvSpPr>
          <p:nvPr>
            <p:ph idx="1"/>
          </p:nvPr>
        </p:nvSpPr>
        <p:spPr>
          <a:xfrm>
            <a:off x="0" y="533400"/>
            <a:ext cx="9144000" cy="6324600"/>
          </a:xfrm>
        </p:spPr>
        <p:txBody>
          <a:bodyPr>
            <a:noAutofit/>
          </a:bodyPr>
          <a:lstStyle/>
          <a:p>
            <a:pPr marL="0" indent="0">
              <a:buNone/>
            </a:pPr>
            <a:r>
              <a:rPr lang="en-US" sz="1100" dirty="0" smtClean="0"/>
              <a:t>SQLite is an embedded database engine that allows applications to store and manage data locally. It is a self-contained library that does not require a separate server process or system to operate. </a:t>
            </a:r>
          </a:p>
          <a:p>
            <a:pPr marL="0" indent="0">
              <a:buNone/>
            </a:pPr>
            <a:r>
              <a:rPr lang="en-US" sz="1100" b="1" dirty="0" smtClean="0"/>
              <a:t>SQLite in the Library Management System</a:t>
            </a:r>
          </a:p>
          <a:p>
            <a:pPr marL="0" indent="0">
              <a:buNone/>
            </a:pPr>
            <a:r>
              <a:rPr lang="en-US" sz="1100" dirty="0" smtClean="0"/>
              <a:t>1. </a:t>
            </a:r>
            <a:r>
              <a:rPr lang="en-US" sz="1100" b="1" dirty="0" smtClean="0"/>
              <a:t>Local Data Management:</a:t>
            </a:r>
            <a:endParaRPr lang="en-US" sz="1100" dirty="0" smtClean="0"/>
          </a:p>
          <a:p>
            <a:pPr marL="0" indent="0">
              <a:buNone/>
            </a:pPr>
            <a:r>
              <a:rPr lang="en-US" sz="1100" dirty="0" smtClean="0"/>
              <a:t> In our library management system, we use SQLite to handle all book and member data locally on the user’s machine. This allows the system to function efficiently without requiring a separate database server, making deployment and management simpler</a:t>
            </a:r>
          </a:p>
          <a:p>
            <a:pPr marL="0" indent="0">
              <a:buNone/>
            </a:pPr>
            <a:r>
              <a:rPr lang="en-US" sz="1100" dirty="0" smtClean="0"/>
              <a:t>2. </a:t>
            </a:r>
            <a:r>
              <a:rPr lang="en-US" sz="1100" b="1" dirty="0" smtClean="0"/>
              <a:t>Integrated Database:</a:t>
            </a:r>
            <a:endParaRPr lang="en-US" sz="1100" dirty="0" smtClean="0"/>
          </a:p>
          <a:p>
            <a:pPr marL="0" indent="0">
              <a:buNone/>
            </a:pPr>
            <a:r>
              <a:rPr lang="en-US" sz="1100" dirty="0" smtClean="0"/>
              <a:t>SQLite is embedded within the application, meaning the library management system interacts with the database directly through the code. This integration reduces setup complexity and eliminates the need for external database configuration, allowing us to focus on functionality.</a:t>
            </a:r>
          </a:p>
          <a:p>
            <a:pPr marL="0" indent="0">
              <a:buNone/>
            </a:pPr>
            <a:r>
              <a:rPr lang="en-US" sz="1100" dirty="0" smtClean="0"/>
              <a:t>3. </a:t>
            </a:r>
            <a:r>
              <a:rPr lang="en-US" sz="1100" b="1" dirty="0" smtClean="0"/>
              <a:t>Portability:</a:t>
            </a:r>
            <a:endParaRPr lang="en-US" sz="1100" dirty="0"/>
          </a:p>
          <a:p>
            <a:pPr marL="0" indent="0">
              <a:buNone/>
            </a:pPr>
            <a:r>
              <a:rPr lang="en-US" sz="1100" dirty="0" smtClean="0"/>
              <a:t>The SQLite database is stored as a single file. This makes it easy to back up, transfer, or share the database, ensuring that the data can be moved between different instances of the application effortlessly.</a:t>
            </a:r>
          </a:p>
          <a:p>
            <a:pPr marL="0" indent="0">
              <a:buNone/>
            </a:pPr>
            <a:r>
              <a:rPr lang="en-US" sz="1100" dirty="0" smtClean="0"/>
              <a:t>4. </a:t>
            </a:r>
            <a:r>
              <a:rPr lang="en-US" sz="1100" b="1" dirty="0" smtClean="0"/>
              <a:t>Efficient Data Handling:</a:t>
            </a:r>
            <a:endParaRPr lang="en-US" sz="1100" dirty="0" smtClean="0"/>
          </a:p>
          <a:p>
            <a:pPr marL="0" indent="0">
              <a:buNone/>
            </a:pPr>
            <a:r>
              <a:rPr lang="en-US" sz="1100" dirty="0" smtClean="0"/>
              <a:t>SQLite efficiently manages our book and member records with fast query processing and minimal resource usage. This ensures quick data retrieval and updates, which is crucial for a responsive user interface in the library management system.</a:t>
            </a:r>
          </a:p>
          <a:p>
            <a:pPr marL="0" indent="0">
              <a:buNone/>
            </a:pPr>
            <a:r>
              <a:rPr lang="en-US" sz="1100" dirty="0" smtClean="0"/>
              <a:t>5. </a:t>
            </a:r>
            <a:r>
              <a:rPr lang="en-US" sz="1100" b="1" dirty="0" smtClean="0"/>
              <a:t>Simplicity:</a:t>
            </a:r>
            <a:endParaRPr lang="en-US" sz="1100" dirty="0" smtClean="0"/>
          </a:p>
          <a:p>
            <a:pPr marL="0" indent="0">
              <a:buNone/>
            </a:pPr>
            <a:r>
              <a:rPr lang="en-US" sz="1100" dirty="0" smtClean="0"/>
              <a:t>By using SQLite, we avoid the overhead associated with larger database management systems. This simplicity makes the system more user-friendly and easier to maintain, as there is no need to manage a separate database server.</a:t>
            </a:r>
          </a:p>
          <a:p>
            <a:pPr marL="0" indent="0">
              <a:buNone/>
            </a:pPr>
            <a:r>
              <a:rPr lang="en-US" sz="1100" dirty="0" smtClean="0"/>
              <a:t>6. </a:t>
            </a:r>
            <a:r>
              <a:rPr lang="en-US" sz="1100" b="1" dirty="0" smtClean="0"/>
              <a:t>Data Integrity and Transactions:</a:t>
            </a:r>
            <a:endParaRPr lang="en-US" sz="1100" dirty="0"/>
          </a:p>
          <a:p>
            <a:pPr marL="0" indent="0">
              <a:buNone/>
            </a:pPr>
            <a:r>
              <a:rPr lang="en-US" sz="1100" dirty="0" smtClean="0"/>
              <a:t>SQLite supports transactions that ensure changes to the database are safely recorded. This ensures that our book and member data remains consistent and reliable, even in case of unexpected shutdowns or errors.</a:t>
            </a:r>
          </a:p>
          <a:p>
            <a:pPr marL="0" indent="0">
              <a:buNone/>
            </a:pPr>
            <a:r>
              <a:rPr lang="en-US" sz="1100" dirty="0" smtClean="0"/>
              <a:t>7. </a:t>
            </a:r>
            <a:r>
              <a:rPr lang="en-US" sz="1100" b="1" dirty="0" smtClean="0"/>
              <a:t>Self-Contained Library:</a:t>
            </a:r>
            <a:endParaRPr lang="en-US" sz="1100" dirty="0" smtClean="0"/>
          </a:p>
          <a:p>
            <a:pPr marL="0" indent="0">
              <a:buNone/>
            </a:pPr>
            <a:r>
              <a:rPr lang="en-US" sz="1100" dirty="0" smtClean="0"/>
              <a:t> SQLite operates as a single library included within our application. This means fewer external dependencies and streamlined application deployment.</a:t>
            </a:r>
          </a:p>
          <a:p>
            <a:pPr marL="0" indent="0">
              <a:buNone/>
            </a:pPr>
            <a:endParaRPr lang="en-US" sz="1100" b="1" dirty="0" smtClean="0"/>
          </a:p>
          <a:p>
            <a:pPr marL="0" indent="0">
              <a:buNone/>
            </a:pPr>
            <a:r>
              <a:rPr lang="en-US" sz="1100" b="1" dirty="0" smtClean="0"/>
              <a:t>Example Usage in Our System:</a:t>
            </a:r>
          </a:p>
          <a:p>
            <a:endParaRPr lang="en-US" sz="1100" b="1" dirty="0" smtClean="0"/>
          </a:p>
          <a:p>
            <a:pPr marL="0" indent="0">
              <a:buNone/>
            </a:pPr>
            <a:r>
              <a:rPr lang="en-US" sz="1100" b="1" dirty="0" smtClean="0"/>
              <a:t>Adding Books:</a:t>
            </a:r>
            <a:r>
              <a:rPr lang="en-US" sz="1100" dirty="0" smtClean="0"/>
              <a:t> When adding new books or members, the system uses SQLite to insert and manage records in the books and members tables.</a:t>
            </a:r>
          </a:p>
          <a:p>
            <a:pPr marL="0" indent="0">
              <a:buNone/>
            </a:pPr>
            <a:r>
              <a:rPr lang="en-US" sz="1100" b="1" dirty="0" smtClean="0"/>
              <a:t>Searching Books:</a:t>
            </a:r>
            <a:r>
              <a:rPr lang="en-US" sz="1100" dirty="0" smtClean="0"/>
              <a:t> SQLite processes search queries to find books based on user input, displaying results efficiently.</a:t>
            </a:r>
          </a:p>
          <a:p>
            <a:pPr marL="0" indent="0">
              <a:buNone/>
            </a:pPr>
            <a:r>
              <a:rPr lang="en-US" sz="1100" b="1" dirty="0" smtClean="0"/>
              <a:t>Borrowing and Returning Books:</a:t>
            </a:r>
            <a:r>
              <a:rPr lang="en-US" sz="1100" dirty="0" smtClean="0"/>
              <a:t> The system updates book statuses in the database to reflect whether they are available or borrowed.</a:t>
            </a:r>
          </a:p>
          <a:p>
            <a:endParaRPr lang="en-US" sz="1100" dirty="0"/>
          </a:p>
        </p:txBody>
      </p:sp>
    </p:spTree>
    <p:extLst>
      <p:ext uri="{BB962C8B-B14F-4D97-AF65-F5344CB8AC3E}">
        <p14:creationId xmlns:p14="http://schemas.microsoft.com/office/powerpoint/2010/main" val="1977421847"/>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9594"/>
            <a:ext cx="9144000" cy="563562"/>
          </a:xfrm>
        </p:spPr>
        <p:txBody>
          <a:bodyPr>
            <a:normAutofit fontScale="90000"/>
          </a:bodyPr>
          <a:lstStyle/>
          <a:p>
            <a:r>
              <a:rPr lang="en-US" dirty="0" smtClean="0"/>
              <a:t>Reason Behind LMS</a:t>
            </a:r>
            <a:endParaRPr lang="en-US" dirty="0"/>
          </a:p>
        </p:txBody>
      </p:sp>
      <p:sp>
        <p:nvSpPr>
          <p:cNvPr id="3" name="Content Placeholder 2"/>
          <p:cNvSpPr>
            <a:spLocks noGrp="1"/>
          </p:cNvSpPr>
          <p:nvPr>
            <p:ph idx="1"/>
          </p:nvPr>
        </p:nvSpPr>
        <p:spPr/>
        <p:txBody>
          <a:bodyPr>
            <a:normAutofit fontScale="85000" lnSpcReduction="20000"/>
          </a:bodyPr>
          <a:lstStyle/>
          <a:p>
            <a:pPr marL="0" indent="0">
              <a:buNone/>
            </a:pPr>
            <a:r>
              <a:rPr lang="en-US" dirty="0" smtClean="0"/>
              <a:t>We selected an LMS because it's a practical application of technology in a real-world scenario. Libraries manage extensive collections, and an LMS offers a tangible way to improve organization and accessibility.</a:t>
            </a:r>
          </a:p>
          <a:p>
            <a:endParaRPr lang="en-US" dirty="0" smtClean="0"/>
          </a:p>
          <a:p>
            <a:pPr marL="0" indent="0">
              <a:buNone/>
            </a:pPr>
            <a:r>
              <a:rPr lang="en-US" dirty="0" smtClean="0"/>
              <a:t>Unlike simpler </a:t>
            </a:r>
            <a:r>
              <a:rPr lang="en-US" dirty="0" smtClean="0"/>
              <a:t>projects , </a:t>
            </a:r>
            <a:r>
              <a:rPr lang="en-US" dirty="0" smtClean="0"/>
              <a:t>an LMS involves various components like user management, book tracking, and transaction handling. This complexity allows us to tackle multiple aspects of software development, including database design, user interface creation, and system integration.</a:t>
            </a:r>
          </a:p>
          <a:p>
            <a:endParaRPr lang="en-US" dirty="0" smtClean="0"/>
          </a:p>
          <a:p>
            <a:pPr marL="0" indent="0">
              <a:buNone/>
            </a:pPr>
            <a:r>
              <a:rPr lang="en-US" dirty="0" smtClean="0"/>
              <a:t>Building an LMS requires skills in database management with SQLite, user interface design with Tkinter, and application logic. This project challenges us to apply and enhance our programming skills in these areas, preparing us for more complex real-world applications.</a:t>
            </a:r>
            <a:endParaRPr lang="en-US" dirty="0"/>
          </a:p>
        </p:txBody>
      </p:sp>
    </p:spTree>
    <p:extLst>
      <p:ext uri="{BB962C8B-B14F-4D97-AF65-F5344CB8AC3E}">
        <p14:creationId xmlns:p14="http://schemas.microsoft.com/office/powerpoint/2010/main" val="920516779"/>
      </p:ext>
    </p:extLst>
  </p:cSld>
  <p:clrMapOvr>
    <a:masterClrMapping/>
  </p:clrMapOvr>
  <p:transition spd="slow">
    <p:randomBar dir="vert"/>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6172200" cy="762000"/>
          </a:xfrm>
        </p:spPr>
        <p:txBody>
          <a:bodyPr/>
          <a:lstStyle/>
          <a:p>
            <a:r>
              <a:rPr lang="en-US" dirty="0" smtClean="0"/>
              <a:t>Conclusion</a:t>
            </a:r>
            <a:endParaRPr lang="en-US" dirty="0"/>
          </a:p>
        </p:txBody>
      </p:sp>
      <p:sp>
        <p:nvSpPr>
          <p:cNvPr id="3" name="Content Placeholder 2"/>
          <p:cNvSpPr>
            <a:spLocks noGrp="1"/>
          </p:cNvSpPr>
          <p:nvPr>
            <p:ph idx="1"/>
          </p:nvPr>
        </p:nvSpPr>
        <p:spPr>
          <a:xfrm>
            <a:off x="0" y="609600"/>
            <a:ext cx="9144000" cy="6248400"/>
          </a:xfrm>
        </p:spPr>
        <p:txBody>
          <a:bodyPr>
            <a:normAutofit fontScale="55000" lnSpcReduction="20000"/>
          </a:bodyPr>
          <a:lstStyle/>
          <a:p>
            <a:pPr marL="0" indent="0">
              <a:buNone/>
            </a:pPr>
            <a:r>
              <a:rPr lang="en-US" dirty="0"/>
              <a:t>In this Library Management System, we utilized Python's tkinter library, which is essential for creating the graphical user interface (GUI) of our application. The application is structured around a class-based approach, making it modular, easy to maintain, and </a:t>
            </a:r>
            <a:r>
              <a:rPr lang="en-US" dirty="0" smtClean="0"/>
              <a:t>scalable.</a:t>
            </a:r>
          </a:p>
          <a:p>
            <a:pPr marL="0" indent="0">
              <a:buNone/>
            </a:pPr>
            <a:endParaRPr lang="en-US" b="1" dirty="0" smtClean="0"/>
          </a:p>
          <a:p>
            <a:pPr marL="0" indent="0">
              <a:buNone/>
            </a:pPr>
            <a:r>
              <a:rPr lang="en-US" b="1" dirty="0" smtClean="0"/>
              <a:t>Modules </a:t>
            </a:r>
            <a:r>
              <a:rPr lang="en-US" b="1" dirty="0"/>
              <a:t>and Libraries:</a:t>
            </a:r>
            <a:endParaRPr lang="en-US" dirty="0"/>
          </a:p>
          <a:p>
            <a:pPr marL="457200" lvl="1" indent="0">
              <a:buNone/>
            </a:pPr>
            <a:r>
              <a:rPr lang="en-US" b="1" dirty="0"/>
              <a:t>tkinter</a:t>
            </a:r>
            <a:r>
              <a:rPr lang="en-US" dirty="0"/>
              <a:t>: This is the backbone of our GUI, providing the necessary widgets like buttons, labels, frames, and entry fields.</a:t>
            </a:r>
          </a:p>
          <a:p>
            <a:pPr marL="457200" lvl="1" indent="0">
              <a:buNone/>
            </a:pPr>
            <a:r>
              <a:rPr lang="en-US" b="1" dirty="0"/>
              <a:t>sqlite3</a:t>
            </a:r>
            <a:r>
              <a:rPr lang="en-US" dirty="0"/>
              <a:t>: Used for database management, sqlite3 allows us to store and retrieve data related to books, members, and borrowing records in a structured manner</a:t>
            </a:r>
            <a:r>
              <a:rPr lang="en-US" dirty="0" smtClean="0"/>
              <a:t>.</a:t>
            </a:r>
          </a:p>
          <a:p>
            <a:pPr marL="457200" lvl="1" indent="0">
              <a:buNone/>
            </a:pPr>
            <a:r>
              <a:rPr lang="en-US" b="1" dirty="0" smtClean="0"/>
              <a:t>Custom </a:t>
            </a:r>
            <a:r>
              <a:rPr lang="en-US" b="1" dirty="0"/>
              <a:t>Modules</a:t>
            </a:r>
            <a:r>
              <a:rPr lang="en-US" dirty="0"/>
              <a:t>:</a:t>
            </a:r>
          </a:p>
          <a:p>
            <a:pPr marL="914400" lvl="2" indent="0">
              <a:buNone/>
            </a:pPr>
            <a:r>
              <a:rPr lang="en-US" b="1" dirty="0"/>
              <a:t>addbook</a:t>
            </a:r>
            <a:r>
              <a:rPr lang="en-US" dirty="0"/>
              <a:t>: Manages adding new books to the system.</a:t>
            </a:r>
          </a:p>
          <a:p>
            <a:pPr marL="914400" lvl="2" indent="0">
              <a:buNone/>
            </a:pPr>
            <a:r>
              <a:rPr lang="en-US" b="1" dirty="0"/>
              <a:t>addmember</a:t>
            </a:r>
            <a:r>
              <a:rPr lang="en-US" dirty="0"/>
              <a:t>: Handles the addition of new members.</a:t>
            </a:r>
          </a:p>
          <a:p>
            <a:pPr marL="914400" lvl="2" indent="0">
              <a:buNone/>
            </a:pPr>
            <a:r>
              <a:rPr lang="en-US" b="1" dirty="0"/>
              <a:t>giveBook</a:t>
            </a:r>
            <a:r>
              <a:rPr lang="en-US" dirty="0"/>
              <a:t>: Manages the lending process.</a:t>
            </a:r>
          </a:p>
          <a:p>
            <a:pPr marL="914400" lvl="2" indent="0">
              <a:buNone/>
            </a:pPr>
            <a:r>
              <a:rPr lang="en-US" b="1" dirty="0"/>
              <a:t>return_book</a:t>
            </a:r>
            <a:r>
              <a:rPr lang="en-US" dirty="0"/>
              <a:t>: Takes care of book returns.</a:t>
            </a:r>
          </a:p>
          <a:p>
            <a:pPr marL="0" indent="0">
              <a:buNone/>
            </a:pPr>
            <a:r>
              <a:rPr lang="en-US" b="1" dirty="0"/>
              <a:t>Classes:</a:t>
            </a:r>
            <a:endParaRPr lang="en-US" dirty="0"/>
          </a:p>
          <a:p>
            <a:pPr marL="457200" lvl="1" indent="0">
              <a:buNone/>
            </a:pPr>
            <a:r>
              <a:rPr lang="en-US" b="1" dirty="0"/>
              <a:t>Main</a:t>
            </a:r>
            <a:r>
              <a:rPr lang="en-US" dirty="0"/>
              <a:t>: The core class of the application, responsible for setting up the main window and frames. It manages different sections like adding books, members, searching, and displaying book details. It also includes event handling for user interactions.</a:t>
            </a:r>
          </a:p>
          <a:p>
            <a:pPr marL="0" indent="0">
              <a:buNone/>
            </a:pPr>
            <a:r>
              <a:rPr lang="en-US" b="1" dirty="0" smtClean="0"/>
              <a:t>Functions</a:t>
            </a:r>
            <a:r>
              <a:rPr lang="en-US" b="1" dirty="0"/>
              <a:t>:</a:t>
            </a:r>
            <a:endParaRPr lang="en-US" dirty="0"/>
          </a:p>
          <a:p>
            <a:pPr marL="457200" lvl="1" indent="0">
              <a:buNone/>
            </a:pPr>
            <a:r>
              <a:rPr lang="en-US" b="1" dirty="0"/>
              <a:t>__init__ in Main</a:t>
            </a:r>
            <a:r>
              <a:rPr lang="en-US" dirty="0"/>
              <a:t>: Initializes the main application window, setting up frames, search bars, and various buttons. It binds actions to buttons and manages the display of books and statistics.</a:t>
            </a:r>
          </a:p>
          <a:p>
            <a:pPr marL="457200" lvl="1" indent="0">
              <a:buNone/>
            </a:pPr>
            <a:r>
              <a:rPr lang="en-US" b="1" dirty="0"/>
              <a:t>addBook() and addMember()</a:t>
            </a:r>
            <a:r>
              <a:rPr lang="en-US" dirty="0"/>
              <a:t>: These functions are called when the respective buttons are clicked, invoking the classes from the imported modules to add new entries to the database.</a:t>
            </a:r>
          </a:p>
          <a:p>
            <a:pPr marL="457200" lvl="1" indent="0">
              <a:buNone/>
            </a:pPr>
            <a:r>
              <a:rPr lang="en-US" b="1" dirty="0"/>
              <a:t>searchBooks()</a:t>
            </a:r>
            <a:r>
              <a:rPr lang="en-US" dirty="0"/>
              <a:t>: Retrieves books based on the user's input in the search bar, displaying matching results in the list box.</a:t>
            </a:r>
          </a:p>
          <a:p>
            <a:pPr marL="457200" lvl="1" indent="0">
              <a:buNone/>
            </a:pPr>
            <a:r>
              <a:rPr lang="en-US" b="1" dirty="0"/>
              <a:t>listBooks()</a:t>
            </a:r>
            <a:r>
              <a:rPr lang="en-US" dirty="0"/>
              <a:t>: Displays books filtered by their status (all, in library, borrowed).</a:t>
            </a:r>
          </a:p>
          <a:p>
            <a:pPr marL="457200" lvl="1" indent="0">
              <a:buNone/>
            </a:pPr>
            <a:r>
              <a:rPr lang="en-US" b="1" dirty="0"/>
              <a:t>displayBooks()</a:t>
            </a:r>
            <a:r>
              <a:rPr lang="en-US" dirty="0"/>
              <a:t>: Updates the book list and displays details of the selected book in a separate section.</a:t>
            </a:r>
          </a:p>
          <a:p>
            <a:pPr marL="457200" lvl="1" indent="0">
              <a:buNone/>
            </a:pPr>
            <a:r>
              <a:rPr lang="en-US" b="1" dirty="0"/>
              <a:t>giveBook() and returnBook()</a:t>
            </a:r>
            <a:r>
              <a:rPr lang="en-US" dirty="0"/>
              <a:t>: Handle the processes of lending and returning books, ensuring the database reflects these changes.</a:t>
            </a:r>
          </a:p>
          <a:p>
            <a:pPr marL="0" indent="0">
              <a:buNone/>
            </a:pPr>
            <a:r>
              <a:rPr lang="en-US" b="1" dirty="0"/>
              <a:t>Tkinter Widgets:</a:t>
            </a:r>
            <a:endParaRPr lang="en-US" dirty="0"/>
          </a:p>
          <a:p>
            <a:pPr marL="457200" lvl="1" indent="0">
              <a:buNone/>
            </a:pPr>
            <a:r>
              <a:rPr lang="en-US" b="1" dirty="0"/>
              <a:t>root and </a:t>
            </a:r>
            <a:r>
              <a:rPr lang="en-US" b="1" dirty="0" smtClean="0"/>
              <a:t>master(parent home)</a:t>
            </a:r>
            <a:r>
              <a:rPr lang="en-US" dirty="0" smtClean="0"/>
              <a:t>: </a:t>
            </a:r>
            <a:r>
              <a:rPr lang="en-US" dirty="0"/>
              <a:t>These are the main windows for the application. root is the main window where the Main class is instantiated, and master is passed to the Main class to manage the main application frame.</a:t>
            </a:r>
          </a:p>
          <a:p>
            <a:pPr marL="457200" lvl="1" indent="0">
              <a:buNone/>
            </a:pPr>
            <a:r>
              <a:rPr lang="en-US" b="1" dirty="0"/>
              <a:t>Frame, Label, Button, Entry, Listbox</a:t>
            </a:r>
            <a:r>
              <a:rPr lang="en-US" dirty="0"/>
              <a:t>: These widgets are used extensively to create the interface. Frames are used for organizing the layout, Labels for displaying text, Buttons for user actions, Entries for text input, and Listboxes for displaying lists of books.</a:t>
            </a:r>
          </a:p>
          <a:p>
            <a:pPr marL="457200" lvl="1" indent="0">
              <a:buNone/>
            </a:pPr>
            <a:r>
              <a:rPr lang="en-US" b="1" dirty="0"/>
              <a:t>Toplevel</a:t>
            </a:r>
            <a:r>
              <a:rPr lang="en-US" dirty="0"/>
              <a:t>: Used in the GiveBook class to create a new window separate from the main application window, facilitating a focused interface for specific tasks like lending books.</a:t>
            </a:r>
          </a:p>
          <a:p>
            <a:pPr marL="457200" lvl="1" indent="0">
              <a:buNone/>
            </a:pPr>
            <a:r>
              <a:rPr lang="en-US" b="1" dirty="0"/>
              <a:t>Scrollbar, Radiobutton, LabelFrame</a:t>
            </a:r>
            <a:r>
              <a:rPr lang="en-US" dirty="0"/>
              <a:t>: Enhance the user experience by providing scrollable lists, selectable options, and organized grouping of related widgets.</a:t>
            </a:r>
          </a:p>
          <a:p>
            <a:pPr marL="0" indent="0">
              <a:buNone/>
            </a:pPr>
            <a:r>
              <a:rPr lang="en-US" dirty="0" smtClean="0"/>
              <a:t>The </a:t>
            </a:r>
            <a:r>
              <a:rPr lang="en-US" dirty="0"/>
              <a:t>project demonstrates a well-structured use of Python's OOP capabilities, combined with a robust database management system using SQLite. The use of tkinter ensures a responsive and intuitive user interface. By modularizing the code into distinct classes and functions, we have ensured that each aspect of the library management system is handled efficiently. The design is scalable, allowing for future enhancements like adding more features or improving the existing ones. This project not only showcases our understanding of Python programming but also our ability to implement a complete software solution from start to finish.</a:t>
            </a:r>
          </a:p>
          <a:p>
            <a:endParaRPr lang="en-US" dirty="0"/>
          </a:p>
        </p:txBody>
      </p:sp>
    </p:spTree>
    <p:extLst>
      <p:ext uri="{BB962C8B-B14F-4D97-AF65-F5344CB8AC3E}">
        <p14:creationId xmlns:p14="http://schemas.microsoft.com/office/powerpoint/2010/main" val="1955634991"/>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Questions &amp; Answers</a:t>
            </a:r>
            <a:endParaRPr lang="en-US" dirty="0"/>
          </a:p>
        </p:txBody>
      </p:sp>
      <p:sp>
        <p:nvSpPr>
          <p:cNvPr id="3" name="Subtitle 2"/>
          <p:cNvSpPr>
            <a:spLocks noGrp="1"/>
          </p:cNvSpPr>
          <p:nvPr>
            <p:ph type="subTitle" idx="1"/>
          </p:nvPr>
        </p:nvSpPr>
        <p:spPr/>
        <p:txBody>
          <a:bodyPr>
            <a:normAutofit/>
          </a:bodyPr>
          <a:lstStyle/>
          <a:p>
            <a:r>
              <a:rPr lang="en-US" dirty="0" smtClean="0"/>
              <a:t>Open the floor for questions from the audience.</a:t>
            </a:r>
            <a:endParaRPr lang="en-US" dirty="0"/>
          </a:p>
        </p:txBody>
      </p:sp>
    </p:spTree>
    <p:extLst>
      <p:ext uri="{BB962C8B-B14F-4D97-AF65-F5344CB8AC3E}">
        <p14:creationId xmlns:p14="http://schemas.microsoft.com/office/powerpoint/2010/main" val="283998933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Introduction</a:t>
            </a:r>
            <a:endParaRPr lang="en-US" dirty="0"/>
          </a:p>
        </p:txBody>
      </p:sp>
      <p:sp>
        <p:nvSpPr>
          <p:cNvPr id="3" name="Subtitle 2"/>
          <p:cNvSpPr>
            <a:spLocks noGrp="1"/>
          </p:cNvSpPr>
          <p:nvPr>
            <p:ph type="subTitle" idx="1"/>
          </p:nvPr>
        </p:nvSpPr>
        <p:spPr/>
        <p:txBody>
          <a:bodyPr>
            <a:normAutofit fontScale="62500" lnSpcReduction="20000"/>
          </a:bodyPr>
          <a:lstStyle/>
          <a:p>
            <a:r>
              <a:rPr lang="en-US" dirty="0" smtClean="0"/>
              <a:t>• Purpose: To develop a user-friendly library management system.</a:t>
            </a:r>
          </a:p>
          <a:p>
            <a:r>
              <a:rPr lang="en-US" dirty="0" smtClean="0"/>
              <a:t>• Audience: Library staff and administrators.</a:t>
            </a:r>
          </a:p>
          <a:p>
            <a:r>
              <a:rPr lang="en-US" dirty="0" smtClean="0"/>
              <a:t>• Technology: Python with Tkinter for GUI and SQLite for database management.</a:t>
            </a:r>
            <a:endParaRPr lang="en-US" dirty="0"/>
          </a:p>
        </p:txBody>
      </p:sp>
    </p:spTree>
    <p:extLst>
      <p:ext uri="{BB962C8B-B14F-4D97-AF65-F5344CB8AC3E}">
        <p14:creationId xmlns:p14="http://schemas.microsoft.com/office/powerpoint/2010/main" val="1661443606"/>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Project Objectives</a:t>
            </a:r>
            <a:endParaRPr lang="en-US" dirty="0"/>
          </a:p>
        </p:txBody>
      </p:sp>
      <p:sp>
        <p:nvSpPr>
          <p:cNvPr id="3" name="Subtitle 2"/>
          <p:cNvSpPr>
            <a:spLocks noGrp="1"/>
          </p:cNvSpPr>
          <p:nvPr>
            <p:ph type="subTitle" idx="1"/>
          </p:nvPr>
        </p:nvSpPr>
        <p:spPr/>
        <p:txBody>
          <a:bodyPr>
            <a:normAutofit fontScale="70000" lnSpcReduction="20000"/>
          </a:bodyPr>
          <a:lstStyle/>
          <a:p>
            <a:r>
              <a:rPr lang="en-US" dirty="0" smtClean="0"/>
              <a:t>• Efficiently manage books and members.</a:t>
            </a:r>
          </a:p>
          <a:p>
            <a:r>
              <a:rPr lang="en-US" dirty="0" smtClean="0"/>
              <a:t>• Provide easy book lending and returning processes.</a:t>
            </a:r>
          </a:p>
          <a:p>
            <a:r>
              <a:rPr lang="en-US" dirty="0" smtClean="0"/>
              <a:t>• Enable book searching and listing.</a:t>
            </a:r>
          </a:p>
          <a:p>
            <a:r>
              <a:rPr lang="en-US" dirty="0" smtClean="0"/>
              <a:t>• Generate statistics on library usage.</a:t>
            </a:r>
            <a:endParaRPr lang="en-US" dirty="0"/>
          </a:p>
        </p:txBody>
      </p:sp>
    </p:spTree>
    <p:extLst>
      <p:ext uri="{BB962C8B-B14F-4D97-AF65-F5344CB8AC3E}">
        <p14:creationId xmlns:p14="http://schemas.microsoft.com/office/powerpoint/2010/main" val="1580893697"/>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Library Management System(LMS)</a:t>
            </a:r>
            <a:endParaRPr lang="en-US" dirty="0"/>
          </a:p>
        </p:txBody>
      </p:sp>
      <p:sp>
        <p:nvSpPr>
          <p:cNvPr id="3" name="Content Placeholder 2"/>
          <p:cNvSpPr>
            <a:spLocks noGrp="1"/>
          </p:cNvSpPr>
          <p:nvPr>
            <p:ph idx="1"/>
          </p:nvPr>
        </p:nvSpPr>
        <p:spPr/>
        <p:txBody>
          <a:bodyPr>
            <a:normAutofit/>
          </a:bodyPr>
          <a:lstStyle/>
          <a:p>
            <a:r>
              <a:rPr lang="en-US" dirty="0" smtClean="0"/>
              <a:t>A Library Management System (LMS) is a software application designed to manage and streamline the operations of a library. It helps automate key functions such as cataloging books, tracking book loans, managing member registrations, and handling fines. By organizing and centralizing library data, an LMS enhances efficiency, simplifies administrative tasks, and improves the overall user experience for both librarians and patrons.</a:t>
            </a:r>
            <a:endParaRPr lang="en-US" dirty="0"/>
          </a:p>
        </p:txBody>
      </p:sp>
    </p:spTree>
    <p:extLst>
      <p:ext uri="{BB962C8B-B14F-4D97-AF65-F5344CB8AC3E}">
        <p14:creationId xmlns:p14="http://schemas.microsoft.com/office/powerpoint/2010/main" val="3041454550"/>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Main Application Layout</a:t>
            </a:r>
            <a:endParaRPr lang="en-US" dirty="0"/>
          </a:p>
        </p:txBody>
      </p:sp>
      <p:sp>
        <p:nvSpPr>
          <p:cNvPr id="3" name="Subtitle 2"/>
          <p:cNvSpPr>
            <a:spLocks noGrp="1"/>
          </p:cNvSpPr>
          <p:nvPr>
            <p:ph type="subTitle" idx="1"/>
          </p:nvPr>
        </p:nvSpPr>
        <p:spPr/>
        <p:txBody>
          <a:bodyPr>
            <a:normAutofit fontScale="70000" lnSpcReduction="20000"/>
          </a:bodyPr>
          <a:lstStyle/>
          <a:p>
            <a:r>
              <a:rPr lang="en-US" dirty="0" smtClean="0"/>
              <a:t>• Main Frame: Contains all UI components.</a:t>
            </a:r>
          </a:p>
          <a:p>
            <a:r>
              <a:rPr lang="en-US" dirty="0" smtClean="0"/>
              <a:t>• Top Frame: Contains buttons for various actions.</a:t>
            </a:r>
          </a:p>
          <a:p>
            <a:r>
              <a:rPr lang="en-US" dirty="0" smtClean="0"/>
              <a:t>• Center Frame: Displays book search, list, and details.</a:t>
            </a:r>
          </a:p>
          <a:p>
            <a:r>
              <a:rPr lang="en-US" dirty="0" smtClean="0"/>
              <a:t>• Right Frame: Includes search bar and additional options.</a:t>
            </a:r>
            <a:endParaRPr lang="en-US" dirty="0"/>
          </a:p>
        </p:txBody>
      </p:sp>
    </p:spTree>
    <p:extLst>
      <p:ext uri="{BB962C8B-B14F-4D97-AF65-F5344CB8AC3E}">
        <p14:creationId xmlns:p14="http://schemas.microsoft.com/office/powerpoint/2010/main" val="185043471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System Architecture</a:t>
            </a:r>
            <a:endParaRPr lang="en-US" dirty="0"/>
          </a:p>
        </p:txBody>
      </p:sp>
      <p:sp>
        <p:nvSpPr>
          <p:cNvPr id="3" name="Subtitle 2"/>
          <p:cNvSpPr>
            <a:spLocks noGrp="1"/>
          </p:cNvSpPr>
          <p:nvPr>
            <p:ph type="subTitle" idx="1"/>
          </p:nvPr>
        </p:nvSpPr>
        <p:spPr/>
        <p:txBody>
          <a:bodyPr>
            <a:normAutofit fontScale="47500" lnSpcReduction="20000"/>
          </a:bodyPr>
          <a:lstStyle/>
          <a:p>
            <a:r>
              <a:rPr lang="en-US" dirty="0" smtClean="0"/>
              <a:t>• Main Application (main.py): Core functionality and GUI.</a:t>
            </a:r>
          </a:p>
          <a:p>
            <a:r>
              <a:rPr lang="en-US" dirty="0" smtClean="0"/>
              <a:t>• Add Book (addbook.py): Handles book addition.</a:t>
            </a:r>
          </a:p>
          <a:p>
            <a:r>
              <a:rPr lang="en-US" dirty="0" smtClean="0"/>
              <a:t>• Add Member (addmember.py): Manages member addition.</a:t>
            </a:r>
          </a:p>
          <a:p>
            <a:r>
              <a:rPr lang="en-US" dirty="0" smtClean="0"/>
              <a:t>• Lend Book (giveBook.py): Manages book lending.</a:t>
            </a:r>
          </a:p>
          <a:p>
            <a:r>
              <a:rPr lang="en-US" dirty="0" smtClean="0"/>
              <a:t>• Return Book (return_book.py): Manages book returns.</a:t>
            </a:r>
          </a:p>
          <a:p>
            <a:r>
              <a:rPr lang="en-US" dirty="0" smtClean="0"/>
              <a:t>• SQLite Database: Stores book and member data.</a:t>
            </a:r>
          </a:p>
          <a:p>
            <a:endParaRPr lang="en-US" dirty="0"/>
          </a:p>
        </p:txBody>
      </p:sp>
    </p:spTree>
    <p:extLst>
      <p:ext uri="{BB962C8B-B14F-4D97-AF65-F5344CB8AC3E}">
        <p14:creationId xmlns:p14="http://schemas.microsoft.com/office/powerpoint/2010/main" val="601545632"/>
      </p:ext>
    </p:extLst>
  </p:cSld>
  <p:clrMapOvr>
    <a:masterClrMapping/>
  </p:clrMapOvr>
  <p:transition spd="slow">
    <p:wheel spokes="1"/>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57200"/>
            <a:ext cx="6324600" cy="990600"/>
          </a:xfrm>
        </p:spPr>
        <p:txBody>
          <a:bodyPr>
            <a:normAutofit fontScale="90000"/>
          </a:bodyPr>
          <a:lstStyle/>
          <a:p>
            <a:r>
              <a:rPr lang="en-US" dirty="0" smtClean="0"/>
              <a:t>Main_py.py</a:t>
            </a:r>
            <a:br>
              <a:rPr lang="en-US" dirty="0" smtClean="0"/>
            </a:br>
            <a:endParaRPr lang="en-US" dirty="0"/>
          </a:p>
        </p:txBody>
      </p:sp>
      <p:sp>
        <p:nvSpPr>
          <p:cNvPr id="3" name="Content Placeholder 2"/>
          <p:cNvSpPr>
            <a:spLocks noGrp="1"/>
          </p:cNvSpPr>
          <p:nvPr>
            <p:ph idx="1"/>
          </p:nvPr>
        </p:nvSpPr>
        <p:spPr>
          <a:xfrm>
            <a:off x="0" y="609600"/>
            <a:ext cx="9144000" cy="6248400"/>
          </a:xfrm>
        </p:spPr>
        <p:txBody>
          <a:bodyPr>
            <a:normAutofit fontScale="40000" lnSpcReduction="20000"/>
          </a:bodyPr>
          <a:lstStyle/>
          <a:p>
            <a:r>
              <a:rPr lang="en-US" dirty="0" smtClean="0"/>
              <a:t>The Main class is the central component of the library management system. It sets up the main window and provides a variety of functionalities for managing books and members. The layout includes different frames and widgets for interacting with the system.</a:t>
            </a:r>
          </a:p>
          <a:p>
            <a:r>
              <a:rPr lang="en-US" b="1" dirty="0" smtClean="0"/>
              <a:t>Initialization:</a:t>
            </a:r>
            <a:r>
              <a:rPr lang="en-US" dirty="0" smtClean="0"/>
              <a:t> When an instance of Main is created, it initializes the main application window and sets up the layout using multiple frames:</a:t>
            </a:r>
          </a:p>
          <a:p>
            <a:r>
              <a:rPr lang="en-US" b="1" dirty="0" smtClean="0"/>
              <a:t>Top Frame:</a:t>
            </a:r>
            <a:r>
              <a:rPr lang="en-US" dirty="0" smtClean="0"/>
              <a:t> Contains buttons for adding books, adding members, lending books, and returning books. Each button is associated with an image and command to perform specific actions.</a:t>
            </a:r>
          </a:p>
          <a:p>
            <a:r>
              <a:rPr lang="en-US" b="1" dirty="0" smtClean="0"/>
              <a:t>Center Frame:</a:t>
            </a:r>
            <a:r>
              <a:rPr lang="en-US" dirty="0" smtClean="0"/>
              <a:t> Divided into two parts:</a:t>
            </a:r>
          </a:p>
          <a:p>
            <a:pPr lvl="1"/>
            <a:r>
              <a:rPr lang="en-US" b="1" dirty="0" smtClean="0"/>
              <a:t>Center Left Frame:</a:t>
            </a:r>
            <a:r>
              <a:rPr lang="en-US" dirty="0" smtClean="0"/>
              <a:t> Contains tabs for library management and statistics.</a:t>
            </a:r>
          </a:p>
          <a:p>
            <a:pPr lvl="1"/>
            <a:r>
              <a:rPr lang="en-US" b="1" dirty="0" smtClean="0"/>
              <a:t>Center Right Frame:</a:t>
            </a:r>
            <a:r>
              <a:rPr lang="en-US" dirty="0" smtClean="0"/>
              <a:t> Contains a search bar, list box for sorting and viewing books, and a welcome message with an image.</a:t>
            </a:r>
          </a:p>
          <a:p>
            <a:r>
              <a:rPr lang="en-US" b="1" dirty="0" smtClean="0"/>
              <a:t>Buttons and Functionalities:</a:t>
            </a:r>
            <a:endParaRPr lang="en-US" dirty="0" smtClean="0"/>
          </a:p>
          <a:p>
            <a:r>
              <a:rPr lang="en-US" b="1" dirty="0" smtClean="0"/>
              <a:t>Add Book Button:</a:t>
            </a:r>
            <a:r>
              <a:rPr lang="en-US" dirty="0" smtClean="0"/>
              <a:t> Opens the AddBook window.</a:t>
            </a:r>
          </a:p>
          <a:p>
            <a:r>
              <a:rPr lang="en-US" b="1" dirty="0" smtClean="0"/>
              <a:t>Add Member Button:</a:t>
            </a:r>
            <a:r>
              <a:rPr lang="en-US" dirty="0" smtClean="0"/>
              <a:t> Opens the AddMember window.</a:t>
            </a:r>
          </a:p>
          <a:p>
            <a:r>
              <a:rPr lang="en-US" b="1" dirty="0" smtClean="0"/>
              <a:t>Give Book Button:</a:t>
            </a:r>
            <a:r>
              <a:rPr lang="en-US" dirty="0" smtClean="0"/>
              <a:t> Opens the GiveBook window.</a:t>
            </a:r>
          </a:p>
          <a:p>
            <a:r>
              <a:rPr lang="en-US" b="1" dirty="0" smtClean="0"/>
              <a:t>Return Book Button:</a:t>
            </a:r>
            <a:r>
              <a:rPr lang="en-US" dirty="0" smtClean="0"/>
              <a:t> Opens the ReturnBook window.</a:t>
            </a:r>
          </a:p>
          <a:p>
            <a:r>
              <a:rPr lang="en-US" b="1" dirty="0" smtClean="0"/>
              <a:t>Search and Listing:</a:t>
            </a:r>
            <a:endParaRPr lang="en-US" dirty="0" smtClean="0"/>
          </a:p>
          <a:p>
            <a:r>
              <a:rPr lang="en-US" b="1" dirty="0" smtClean="0"/>
              <a:t>Search Bar:</a:t>
            </a:r>
            <a:r>
              <a:rPr lang="en-US" dirty="0" smtClean="0"/>
              <a:t> Allows users to search for books by name.</a:t>
            </a:r>
          </a:p>
          <a:p>
            <a:r>
              <a:rPr lang="en-US" b="1" dirty="0" smtClean="0"/>
              <a:t>List Box:</a:t>
            </a:r>
            <a:r>
              <a:rPr lang="en-US" dirty="0" smtClean="0"/>
              <a:t> Displays books based on selected criteria such as all books, books available in the library, or borrowed books.</a:t>
            </a:r>
          </a:p>
          <a:p>
            <a:r>
              <a:rPr lang="en-US" b="1" dirty="0" smtClean="0"/>
              <a:t>Tabs:</a:t>
            </a:r>
            <a:endParaRPr lang="en-US" dirty="0" smtClean="0"/>
          </a:p>
          <a:p>
            <a:r>
              <a:rPr lang="en-US" b="1" dirty="0" smtClean="0"/>
              <a:t>Tab 1:</a:t>
            </a:r>
            <a:r>
              <a:rPr lang="en-US" dirty="0" smtClean="0"/>
              <a:t> Displays a list of books with details in a list box.</a:t>
            </a:r>
          </a:p>
          <a:p>
            <a:r>
              <a:rPr lang="en-US" b="1" dirty="0" smtClean="0"/>
              <a:t>Tab 2:</a:t>
            </a:r>
            <a:r>
              <a:rPr lang="en-US" dirty="0" smtClean="0"/>
              <a:t> Displays statistics about the total number of books, members, and borrowed books.</a:t>
            </a:r>
          </a:p>
          <a:p>
            <a:r>
              <a:rPr lang="en-US" b="1" dirty="0" smtClean="0"/>
              <a:t>Book Info and Double Click:</a:t>
            </a:r>
            <a:endParaRPr lang="en-US" dirty="0" smtClean="0"/>
          </a:p>
          <a:p>
            <a:r>
              <a:rPr lang="en-US" b="1" dirty="0" smtClean="0"/>
              <a:t>Book Info:</a:t>
            </a:r>
            <a:r>
              <a:rPr lang="en-US" dirty="0" smtClean="0"/>
              <a:t> Displays detailed information about the selected book.</a:t>
            </a:r>
          </a:p>
          <a:p>
            <a:r>
              <a:rPr lang="en-US" b="1" dirty="0" smtClean="0"/>
              <a:t>Double Click:</a:t>
            </a:r>
            <a:r>
              <a:rPr lang="en-US" dirty="0" smtClean="0"/>
              <a:t> Opens the GiveBook window when a book is double-clicked.</a:t>
            </a:r>
          </a:p>
          <a:p>
            <a:r>
              <a:rPr lang="en-US" b="1" dirty="0" smtClean="0"/>
              <a:t>Statistics Display:</a:t>
            </a:r>
            <a:endParaRPr lang="en-US" dirty="0" smtClean="0"/>
          </a:p>
          <a:p>
            <a:r>
              <a:rPr lang="en-US" b="1" dirty="0" smtClean="0"/>
              <a:t>Statistics:</a:t>
            </a:r>
            <a:r>
              <a:rPr lang="en-US" dirty="0" smtClean="0"/>
              <a:t> Updates and displays the count of total books, members, and borrowed books.</a:t>
            </a:r>
          </a:p>
          <a:p>
            <a:r>
              <a:rPr lang="en-US" b="1" dirty="0" smtClean="0"/>
              <a:t>GiveBook Class</a:t>
            </a:r>
          </a:p>
          <a:p>
            <a:r>
              <a:rPr lang="en-US" dirty="0" smtClean="0"/>
              <a:t>The GiveBook class is responsible for lending books to members. It provides an interface for selecting a book and a member to whom the book will be lent.</a:t>
            </a:r>
          </a:p>
          <a:p>
            <a:r>
              <a:rPr lang="en-US" b="1" dirty="0" smtClean="0"/>
              <a:t>Initialization:</a:t>
            </a:r>
            <a:r>
              <a:rPr lang="en-US" dirty="0" smtClean="0"/>
              <a:t> When an instance of GiveBook is created, it initializes a new top-level window with options to select a book and a member.</a:t>
            </a:r>
          </a:p>
          <a:p>
            <a:r>
              <a:rPr lang="en-US" b="1" dirty="0" smtClean="0"/>
              <a:t>Book and Member Lists:</a:t>
            </a:r>
            <a:endParaRPr lang="en-US" dirty="0" smtClean="0"/>
          </a:p>
          <a:p>
            <a:r>
              <a:rPr lang="en-US" b="1" dirty="0" smtClean="0"/>
              <a:t>Book List:</a:t>
            </a:r>
            <a:r>
              <a:rPr lang="en-US" dirty="0" smtClean="0"/>
              <a:t> Populated with available books.</a:t>
            </a:r>
          </a:p>
          <a:p>
            <a:r>
              <a:rPr lang="en-US" b="1" dirty="0" smtClean="0"/>
              <a:t>Member List:</a:t>
            </a:r>
            <a:r>
              <a:rPr lang="en-US" dirty="0" smtClean="0"/>
              <a:t> Populated with existing members.</a:t>
            </a:r>
          </a:p>
          <a:p>
            <a:r>
              <a:rPr lang="en-US" b="1" dirty="0" smtClean="0"/>
              <a:t>Input Fields:</a:t>
            </a:r>
            <a:endParaRPr lang="en-US" dirty="0" smtClean="0"/>
          </a:p>
          <a:p>
            <a:r>
              <a:rPr lang="en-US" b="1" dirty="0" smtClean="0"/>
              <a:t>Book Name:</a:t>
            </a:r>
            <a:r>
              <a:rPr lang="en-US" dirty="0" smtClean="0"/>
              <a:t> Dropdown list to select a book.</a:t>
            </a:r>
          </a:p>
          <a:p>
            <a:r>
              <a:rPr lang="en-US" b="1" dirty="0" smtClean="0"/>
              <a:t>Member Name:</a:t>
            </a:r>
            <a:r>
              <a:rPr lang="en-US" dirty="0" smtClean="0"/>
              <a:t> Dropdown list to select a member.</a:t>
            </a:r>
          </a:p>
          <a:p>
            <a:r>
              <a:rPr lang="en-US" b="1" dirty="0" smtClean="0"/>
              <a:t>Lend Book Button:</a:t>
            </a:r>
            <a:r>
              <a:rPr lang="en-US" dirty="0" smtClean="0"/>
              <a:t> When clicked, this button triggers the process of lending a book. It inserts the selected book and member into the borrows table and updates the book's status in the books table to indicate it has been borrowed.</a:t>
            </a:r>
          </a:p>
          <a:p>
            <a:r>
              <a:rPr lang="en-US" b="1" dirty="0" smtClean="0"/>
              <a:t>Error Handling:</a:t>
            </a:r>
            <a:r>
              <a:rPr lang="en-US" dirty="0" smtClean="0"/>
              <a:t> Displays an error message if any required fields are empty or if there is an issue with the database operation.</a:t>
            </a:r>
          </a:p>
          <a:p>
            <a:endParaRPr lang="en-US" dirty="0"/>
          </a:p>
        </p:txBody>
      </p:sp>
    </p:spTree>
    <p:extLst>
      <p:ext uri="{BB962C8B-B14F-4D97-AF65-F5344CB8AC3E}">
        <p14:creationId xmlns:p14="http://schemas.microsoft.com/office/powerpoint/2010/main" val="1630884330"/>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 Book Functionality</a:t>
            </a:r>
            <a:endParaRPr lang="en-US" dirty="0"/>
          </a:p>
        </p:txBody>
      </p:sp>
      <p:sp>
        <p:nvSpPr>
          <p:cNvPr id="3" name="Content Placeholder 2"/>
          <p:cNvSpPr>
            <a:spLocks noGrp="1"/>
          </p:cNvSpPr>
          <p:nvPr>
            <p:ph idx="1"/>
          </p:nvPr>
        </p:nvSpPr>
        <p:spPr>
          <a:xfrm>
            <a:off x="457200" y="1447801"/>
            <a:ext cx="8229600" cy="3048000"/>
          </a:xfrm>
        </p:spPr>
        <p:txBody>
          <a:bodyPr/>
          <a:lstStyle/>
          <a:p>
            <a:r>
              <a:rPr lang="en-US" dirty="0" smtClean="0"/>
              <a:t>• Interface for entering book details (Title, Author, ISBN).</a:t>
            </a:r>
          </a:p>
          <a:p>
            <a:r>
              <a:rPr lang="en-US" dirty="0" smtClean="0"/>
              <a:t>• Saves book information to the SQLite database.</a:t>
            </a:r>
          </a:p>
          <a:p>
            <a:r>
              <a:rPr lang="en-US" dirty="0" smtClean="0"/>
              <a:t>• Provides validation and error handling.</a:t>
            </a:r>
          </a:p>
          <a:p>
            <a:endParaRPr lang="en-US" dirty="0"/>
          </a:p>
        </p:txBody>
      </p:sp>
    </p:spTree>
    <p:extLst>
      <p:ext uri="{BB962C8B-B14F-4D97-AF65-F5344CB8AC3E}">
        <p14:creationId xmlns:p14="http://schemas.microsoft.com/office/powerpoint/2010/main" val="1988210645"/>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xecutive">
  <a:themeElements>
    <a:clrScheme name="Executive">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Executi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xecutiv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Executive</Template>
  <TotalTime>155</TotalTime>
  <Words>3604</Words>
  <Application>Microsoft Office PowerPoint</Application>
  <PresentationFormat>On-screen Show (4:3)</PresentationFormat>
  <Paragraphs>264</Paragraphs>
  <Slides>23</Slides>
  <Notes>0</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Executive</vt:lpstr>
      <vt:lpstr>Library Management System</vt:lpstr>
      <vt:lpstr>Agenda</vt:lpstr>
      <vt:lpstr>Introduction</vt:lpstr>
      <vt:lpstr>Project Objectives</vt:lpstr>
      <vt:lpstr>Library Management System(LMS)</vt:lpstr>
      <vt:lpstr>Main Application Layout</vt:lpstr>
      <vt:lpstr>System Architecture</vt:lpstr>
      <vt:lpstr>Main_py.py </vt:lpstr>
      <vt:lpstr>Add Book Functionality</vt:lpstr>
      <vt:lpstr>Add Book Functionality</vt:lpstr>
      <vt:lpstr>Add Member Functionality</vt:lpstr>
      <vt:lpstr>Add Member Functionality</vt:lpstr>
      <vt:lpstr>Give Book Functionality</vt:lpstr>
      <vt:lpstr>Give Book Functionality</vt:lpstr>
      <vt:lpstr>Return Book Functionality</vt:lpstr>
      <vt:lpstr>Return Book Functionality</vt:lpstr>
      <vt:lpstr>Search and List Books</vt:lpstr>
      <vt:lpstr>Add member Functionality </vt:lpstr>
      <vt:lpstr>Statistics</vt:lpstr>
      <vt:lpstr>SQLite Database</vt:lpstr>
      <vt:lpstr>Reason Behind LMS</vt:lpstr>
      <vt:lpstr>Conclusion</vt:lpstr>
      <vt:lpstr>Questions &amp; Answers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Library Management System</dc:title>
  <dc:creator>Abizsth</dc:creator>
  <cp:lastModifiedBy>Abizsth</cp:lastModifiedBy>
  <cp:revision>18</cp:revision>
  <dcterms:created xsi:type="dcterms:W3CDTF">2024-08-23T15:36:01Z</dcterms:created>
  <dcterms:modified xsi:type="dcterms:W3CDTF">2024-08-24T16:56:41Z</dcterms:modified>
</cp:coreProperties>
</file>