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/>
    <p:restoredTop sz="94640"/>
  </p:normalViewPr>
  <p:slideViewPr>
    <p:cSldViewPr>
      <p:cViewPr varScale="1">
        <p:scale>
          <a:sx n="34" d="100"/>
          <a:sy n="34" d="100"/>
        </p:scale>
        <p:origin x="264" y="25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7B7-9E15-4009-9BDC-FE1416A4BDE8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7A9F-2196-46B0-AC29-FA35EB40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1945600" y="3810000"/>
            <a:ext cx="10515600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 dirty="0">
                <a:latin typeface="Palatino" pitchFamily="2" charset="77"/>
                <a:ea typeface="Palatino" pitchFamily="2" charset="77"/>
              </a:rPr>
              <a:t>Table 2- The object specific fine-tuning results.</a:t>
            </a: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Experiment 3: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In the </a:t>
            </a:r>
            <a:r>
              <a:rPr lang="en-US" b="1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b="1" dirty="0">
                <a:latin typeface="Palatino" pitchFamily="2" charset="77"/>
                <a:ea typeface="Palatino" pitchFamily="2" charset="77"/>
              </a:rPr>
              <a:t> Test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</a:t>
            </a:r>
            <a:r>
              <a:rPr lang="en-US" b="1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50 random images associated with each object category were selected from the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dataset and the trained model was run on the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subset (Table 3).</a:t>
            </a:r>
          </a:p>
          <a:p>
            <a:pPr marL="457200" indent="-4572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800" b="1" dirty="0">
                <a:latin typeface="Palatino" pitchFamily="2" charset="77"/>
                <a:ea typeface="Palatino" pitchFamily="2" charset="77"/>
              </a:rPr>
              <a:t>Table 3- The fine-tuning results for </a:t>
            </a:r>
            <a:r>
              <a:rPr lang="en-US" sz="2800" b="1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sz="2800" b="1" dirty="0">
                <a:latin typeface="Palatino" pitchFamily="2" charset="77"/>
                <a:ea typeface="Palatino" pitchFamily="2" charset="77"/>
              </a:rPr>
              <a:t> subset.</a:t>
            </a:r>
          </a:p>
          <a:p>
            <a:pPr marL="457200" indent="-4572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40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Conclusion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A useful dataset of cooking ingredients was gathered for the challenge.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Using a proposed Resnet based deep </a:t>
            </a:r>
            <a:r>
              <a:rPr lang="en-US">
                <a:latin typeface="Palatino" pitchFamily="2" charset="77"/>
                <a:ea typeface="Palatino" pitchFamily="2" charset="77"/>
              </a:rPr>
              <a:t>model a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good accuracy was reached for state identification.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We further tested our model on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images and semi-automatically provided state labels for images in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that are related to cooking ingredients. We showed that fine-tuning the model for each known object improves the average accuracy significantly.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In future work, we will explore detection of all states inside an image, tracking the states in a video and providing continuous state labels for objects.</a:t>
            </a: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457200" y="228600"/>
            <a:ext cx="320040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0" dirty="0">
                <a:latin typeface="Palatino" pitchFamily="2" charset="77"/>
                <a:ea typeface="Palatino" pitchFamily="2" charset="77"/>
              </a:rPr>
              <a:t>Identifying Object States in Cooking-Related Images</a:t>
            </a:r>
          </a:p>
          <a:p>
            <a:pPr algn="ctr"/>
            <a:endParaRPr lang="en-US" sz="4000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4000" dirty="0">
                <a:latin typeface="Palatino" pitchFamily="2" charset="77"/>
                <a:ea typeface="Palatino" pitchFamily="2" charset="77"/>
              </a:rPr>
              <a:t>Ahmad </a:t>
            </a:r>
            <a:r>
              <a:rPr lang="en-US" sz="4000" dirty="0" err="1">
                <a:latin typeface="Palatino" pitchFamily="2" charset="77"/>
                <a:ea typeface="Palatino" pitchFamily="2" charset="77"/>
              </a:rPr>
              <a:t>Babaeian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4000" dirty="0" err="1">
                <a:latin typeface="Palatino" pitchFamily="2" charset="77"/>
                <a:ea typeface="Palatino" pitchFamily="2" charset="77"/>
              </a:rPr>
              <a:t>Jelodar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, Yu Sun</a:t>
            </a:r>
            <a:endParaRPr lang="en-US" sz="4000" baseline="30000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4000" dirty="0">
                <a:latin typeface="Palatino" pitchFamily="2" charset="77"/>
                <a:ea typeface="Palatino" pitchFamily="2" charset="77"/>
              </a:rPr>
              <a:t>University of South Florida</a:t>
            </a:r>
          </a:p>
        </p:txBody>
      </p:sp>
      <p:pic>
        <p:nvPicPr>
          <p:cNvPr id="1026" name="Picture 2" descr="C:\Users\tfawcett\Desktop\USF_ENG_VERT\USF_ENG_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743200" cy="22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0" y="3657600"/>
            <a:ext cx="32918400" cy="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 flipV="1">
            <a:off x="10817352" y="4114800"/>
            <a:ext cx="0" cy="1600200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H="1" flipV="1">
            <a:off x="21643848" y="4114800"/>
            <a:ext cx="0" cy="16001999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6304" y="3810000"/>
            <a:ext cx="10515600" cy="164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Introduction</a:t>
            </a:r>
            <a:endParaRPr lang="en-US" sz="2400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Understanding object states is as important as object recognition for robotic task planning and manipulation.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Eleven states from the most frequent cooking objects are examined and a dataset of images containing objects and their states is created.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A deep based solution to the state identification problem, is proposed and evaluated on a the cooking dataset, and a subset of the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dataset.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r>
              <a:rPr lang="en-US" sz="50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The State Identification Challenge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A smart robotic system to perfectly manipulate the environment, needs to acquire accurate knowledge of the environment, objects, their affordances and status.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We define a state of an object (such as a tomato) as the various physical shapes (diced, paste, juice, or whole) into which the object can be transformed as a consequence of human or robot activity.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We propose and anticipate that by solving the state identification challenge, we can step towards accurately understanding and executing robot manipulation tasks such as grasping.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Palatino" pitchFamily="2" charset="77"/>
                <a:ea typeface="Palatino" pitchFamily="2" charset="77"/>
              </a:rPr>
              <a:t>Dataset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Dataset images were crawled through the Google search engine using a keyword combination of each object and state (such as “tomato” and “sliced”) and annotated (Figure 1).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800" b="1" dirty="0">
                <a:latin typeface="Palatino" pitchFamily="2" charset="77"/>
                <a:ea typeface="Palatino" pitchFamily="2" charset="77"/>
              </a:rPr>
              <a:t>Figure 1- Instances from the states dataset.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0972800" y="3809999"/>
            <a:ext cx="10515600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Methodology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State image classification using a deep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Transfer Learning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using</a:t>
            </a:r>
            <a:r>
              <a:rPr lang="en-US" b="1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the Resnet base, pre-trained on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Imagenet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with 11 classes associated with 11 states.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Object Specific Fine Tuning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 one state classification model for each object in the dataset. Each object has a different number of states; garlic has 5 states, but carrot has 7 states. These fine-tuned networks can be used hierarchically after an object classification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ctr" eaLnBrk="1" hangingPunct="1">
              <a:spcBef>
                <a:spcPct val="0"/>
              </a:spcBef>
            </a:pPr>
            <a:endParaRPr lang="en-US" sz="1200" b="1" dirty="0">
              <a:latin typeface="Palatino" pitchFamily="2" charset="77"/>
              <a:ea typeface="Palatino" pitchFamily="2" charset="77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800" b="1" dirty="0">
                <a:latin typeface="Palatino" pitchFamily="2" charset="77"/>
                <a:ea typeface="Palatino" pitchFamily="2" charset="77"/>
              </a:rPr>
              <a:t>Figure 2- The state classification model.</a:t>
            </a:r>
          </a:p>
          <a:p>
            <a:pPr algn="ctr" eaLnBrk="1" hangingPunct="1">
              <a:spcBef>
                <a:spcPct val="0"/>
              </a:spcBef>
            </a:pPr>
            <a:endParaRPr lang="en-US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5400" b="1" dirty="0">
                <a:solidFill>
                  <a:srgbClr val="006600"/>
                </a:solidFill>
                <a:latin typeface="Palatino" pitchFamily="2" charset="77"/>
                <a:ea typeface="Palatino" pitchFamily="2" charset="77"/>
              </a:rPr>
              <a:t>Experimental Results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Experiment 1: State Identification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model trained without prior object based fine-tuning (Table 1). Two models trained and weighted voting performed.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800" b="1" dirty="0">
                <a:latin typeface="Palatino" pitchFamily="2" charset="77"/>
                <a:ea typeface="Palatino" pitchFamily="2" charset="77"/>
              </a:rPr>
              <a:t>Table 1- The state identification results.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just"/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457200" indent="-4572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Experiment 2: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Fine-tuned a model for each object. State classification accuracies of the model for objects with highest number of states shown in Table 2.</a:t>
            </a:r>
          </a:p>
          <a:p>
            <a:pPr algn="just" eaLnBrk="1" hangingPunct="1">
              <a:spcBef>
                <a:spcPct val="0"/>
              </a:spcBef>
            </a:pPr>
            <a:endParaRPr lang="en-US" sz="54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dirty="0"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  <a:p>
            <a:pPr algn="just" eaLnBrk="1" hangingPunct="1">
              <a:spcBef>
                <a:spcPct val="0"/>
              </a:spcBef>
            </a:pPr>
            <a:endParaRPr lang="en-US" sz="5400" b="1" dirty="0">
              <a:solidFill>
                <a:srgbClr val="0066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0" y="20574000"/>
            <a:ext cx="329184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Funding provided by the National Science Foundation  #1421418.</a:t>
            </a: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0" y="20574000"/>
            <a:ext cx="32918400" cy="0"/>
          </a:xfrm>
          <a:prstGeom prst="line">
            <a:avLst/>
          </a:prstGeom>
          <a:noFill/>
          <a:ln w="4445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DC1E3-4C57-0243-9A11-8774A2E8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7678400"/>
            <a:ext cx="6496049" cy="2362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719F12-7875-E544-922B-8202E4D7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32065"/>
              </p:ext>
            </p:extLst>
          </p:nvPr>
        </p:nvGraphicFramePr>
        <p:xfrm>
          <a:off x="12338305" y="16764000"/>
          <a:ext cx="777849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99">
                  <a:extLst>
                    <a:ext uri="{9D8B030D-6E8A-4147-A177-3AD203B41FA5}">
                      <a16:colId xmlns:a16="http://schemas.microsoft.com/office/drawing/2014/main" val="512194504"/>
                    </a:ext>
                  </a:extLst>
                </a:gridCol>
                <a:gridCol w="1555699">
                  <a:extLst>
                    <a:ext uri="{9D8B030D-6E8A-4147-A177-3AD203B41FA5}">
                      <a16:colId xmlns:a16="http://schemas.microsoft.com/office/drawing/2014/main" val="2010374029"/>
                    </a:ext>
                  </a:extLst>
                </a:gridCol>
                <a:gridCol w="1555699">
                  <a:extLst>
                    <a:ext uri="{9D8B030D-6E8A-4147-A177-3AD203B41FA5}">
                      <a16:colId xmlns:a16="http://schemas.microsoft.com/office/drawing/2014/main" val="3277942390"/>
                    </a:ext>
                  </a:extLst>
                </a:gridCol>
                <a:gridCol w="1555699">
                  <a:extLst>
                    <a:ext uri="{9D8B030D-6E8A-4147-A177-3AD203B41FA5}">
                      <a16:colId xmlns:a16="http://schemas.microsoft.com/office/drawing/2014/main" val="2829963109"/>
                    </a:ext>
                  </a:extLst>
                </a:gridCol>
                <a:gridCol w="1555699">
                  <a:extLst>
                    <a:ext uri="{9D8B030D-6E8A-4147-A177-3AD203B41FA5}">
                      <a16:colId xmlns:a16="http://schemas.microsoft.com/office/drawing/2014/main" val="144507272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States Dataset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0" dirty="0" err="1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Imagenet</a:t>
                      </a: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 Subset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277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single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80.4%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91.5%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78.5%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89.6%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1685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voting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82%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92%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778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F8E5DD-79DB-304D-A21E-EF4C9B61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43626"/>
              </p:ext>
            </p:extLst>
          </p:nvPr>
        </p:nvGraphicFramePr>
        <p:xfrm>
          <a:off x="23012398" y="4343400"/>
          <a:ext cx="84582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06">
                  <a:extLst>
                    <a:ext uri="{9D8B030D-6E8A-4147-A177-3AD203B41FA5}">
                      <a16:colId xmlns:a16="http://schemas.microsoft.com/office/drawing/2014/main" val="828199772"/>
                    </a:ext>
                  </a:extLst>
                </a:gridCol>
                <a:gridCol w="1894193">
                  <a:extLst>
                    <a:ext uri="{9D8B030D-6E8A-4147-A177-3AD203B41FA5}">
                      <a16:colId xmlns:a16="http://schemas.microsoft.com/office/drawing/2014/main" val="2593049125"/>
                    </a:ext>
                  </a:extLst>
                </a:gridCol>
                <a:gridCol w="1641634">
                  <a:extLst>
                    <a:ext uri="{9D8B030D-6E8A-4147-A177-3AD203B41FA5}">
                      <a16:colId xmlns:a16="http://schemas.microsoft.com/office/drawing/2014/main" val="3515384243"/>
                    </a:ext>
                  </a:extLst>
                </a:gridCol>
                <a:gridCol w="1389074">
                  <a:extLst>
                    <a:ext uri="{9D8B030D-6E8A-4147-A177-3AD203B41FA5}">
                      <a16:colId xmlns:a16="http://schemas.microsoft.com/office/drawing/2014/main" val="4094338681"/>
                    </a:ext>
                  </a:extLst>
                </a:gridCol>
                <a:gridCol w="1578494">
                  <a:extLst>
                    <a:ext uri="{9D8B030D-6E8A-4147-A177-3AD203B41FA5}">
                      <a16:colId xmlns:a16="http://schemas.microsoft.com/office/drawing/2014/main" val="234165686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Object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Top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Voting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States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Test set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351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onion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80.2%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1347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carrot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78.5%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84.9%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135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323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potato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84%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88.3%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106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2116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average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86.9%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88.3%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5.4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86.1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8659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5FA41B-45D6-6A47-B8B4-483D0CE3D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25442"/>
              </p:ext>
            </p:extLst>
          </p:nvPr>
        </p:nvGraphicFramePr>
        <p:xfrm>
          <a:off x="23012398" y="10058400"/>
          <a:ext cx="8458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105866132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86062353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69560613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77591767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Object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Top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Top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Top 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572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onion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94%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12851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carrot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100%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100%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8329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potato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72%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94%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6322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average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78.5%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89.6%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Palatino" pitchFamily="2" charset="77"/>
                          <a:ea typeface="Palatino" pitchFamily="2" charset="77"/>
                        </a:rPr>
                        <a:t>94.5%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585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0E2FD4-6110-1D4F-B751-AABC6AE97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78" y="8728624"/>
            <a:ext cx="9675622" cy="39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625</Words>
  <Application>Microsoft Macintosh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Palatino</vt:lpstr>
      <vt:lpstr>Office Theme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J. Fawcett, Ph.D.</dc:creator>
  <cp:lastModifiedBy>Microsoft Office User</cp:lastModifiedBy>
  <cp:revision>143</cp:revision>
  <dcterms:created xsi:type="dcterms:W3CDTF">2011-01-20T18:15:57Z</dcterms:created>
  <dcterms:modified xsi:type="dcterms:W3CDTF">2019-07-20T14:23:10Z</dcterms:modified>
</cp:coreProperties>
</file>