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  <p:sldId id="280" r:id="rId26"/>
    <p:sldId id="281" r:id="rId27"/>
    <p:sldId id="282" r:id="rId28"/>
    <p:sldId id="283" r:id="rId29"/>
    <p:sldId id="286" r:id="rId30"/>
    <p:sldId id="287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9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0279-16E0-4886-997B-240DB05B2F66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AB9C-A4FE-4680-9212-9B6BCFAFD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ONTROL%20STATEMENTS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LOOPING%20STATEMENTS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QL%20WITHIN%20PL-SQL.tx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RECORDS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CURSORS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TABLES.tx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PROCEDURES.t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UNCTIONS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triggertables.doc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TRIGGER.doc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GETTING%20STARTED%20WITH%20PL-SQL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8229600" cy="1470025"/>
          </a:xfrm>
        </p:spPr>
        <p:txBody>
          <a:bodyPr/>
          <a:lstStyle/>
          <a:p>
            <a:r>
              <a:rPr lang="en-US" dirty="0" smtClean="0"/>
              <a:t>Procedural Language-SQL(PL/SQL)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MANJUNATH  GONAL</a:t>
            </a:r>
          </a:p>
          <a:p>
            <a:r>
              <a:rPr lang="en-US" dirty="0" err="1" smtClean="0"/>
              <a:t>Asst.Prof</a:t>
            </a:r>
            <a:endParaRPr lang="en-US" dirty="0" smtClean="0"/>
          </a:p>
          <a:p>
            <a:r>
              <a:rPr lang="en-US" dirty="0" smtClean="0"/>
              <a:t>School of CSE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 action="ppaction://hlinkfile"/>
              </a:rPr>
              <a:t>CLICK HERE FOR SOME EXAMPLES ON CONTROL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PL-SQL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PL-SQL uses following looping constructs.</a:t>
            </a:r>
          </a:p>
          <a:p>
            <a:pPr marL="514350" indent="-514350">
              <a:buAutoNum type="arabicParenR"/>
            </a:pPr>
            <a:r>
              <a:rPr lang="en-US" dirty="0" smtClean="0"/>
              <a:t>‘For’ loop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u="sng" dirty="0" smtClean="0"/>
              <a:t>syntax</a:t>
            </a:r>
          </a:p>
          <a:p>
            <a:pPr marL="514350" indent="-514350">
              <a:buNone/>
            </a:pPr>
            <a:r>
              <a:rPr lang="en-US" dirty="0" smtClean="0"/>
              <a:t>	for &lt;index&gt; in &lt;</a:t>
            </a:r>
            <a:r>
              <a:rPr lang="en-US" dirty="0" err="1" smtClean="0"/>
              <a:t>initialvalue</a:t>
            </a:r>
            <a:r>
              <a:rPr lang="en-US" dirty="0" smtClean="0"/>
              <a:t>&gt;..&lt;</a:t>
            </a:r>
            <a:r>
              <a:rPr lang="en-US" dirty="0" err="1" smtClean="0"/>
              <a:t>finalvalue</a:t>
            </a:r>
            <a:r>
              <a:rPr lang="en-US" dirty="0" smtClean="0"/>
              <a:t>&gt; loop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statemets</a:t>
            </a:r>
            <a:r>
              <a:rPr lang="en-US" dirty="0" smtClean="0"/>
              <a:t>;</a:t>
            </a:r>
          </a:p>
          <a:p>
            <a:pPr marL="514350" indent="-514350">
              <a:buNone/>
            </a:pPr>
            <a:r>
              <a:rPr lang="en-US" dirty="0" smtClean="0"/>
              <a:t>	end loop;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0"/>
            <a:ext cx="82296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2) ‘While’ loop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Syntax </a:t>
            </a:r>
          </a:p>
          <a:p>
            <a:pPr>
              <a:buNone/>
            </a:pPr>
            <a:r>
              <a:rPr lang="en-US" dirty="0" smtClean="0"/>
              <a:t>	while &lt;condition&gt; loop</a:t>
            </a:r>
          </a:p>
          <a:p>
            <a:pPr>
              <a:buNone/>
            </a:pPr>
            <a:r>
              <a:rPr lang="en-US" dirty="0" smtClean="0"/>
              <a:t>		statements;</a:t>
            </a:r>
          </a:p>
          <a:p>
            <a:pPr>
              <a:buNone/>
            </a:pPr>
            <a:r>
              <a:rPr lang="en-US" dirty="0" smtClean="0"/>
              <a:t>	end loop;</a:t>
            </a:r>
          </a:p>
          <a:p>
            <a:pPr>
              <a:buNone/>
            </a:pPr>
            <a:r>
              <a:rPr lang="en-US" dirty="0" smtClean="0"/>
              <a:t>3) ‘simple loop’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syntax</a:t>
            </a:r>
          </a:p>
          <a:p>
            <a:pPr>
              <a:buNone/>
            </a:pPr>
            <a:r>
              <a:rPr lang="en-US" dirty="0" smtClean="0"/>
              <a:t>	loop</a:t>
            </a:r>
          </a:p>
          <a:p>
            <a:pPr>
              <a:buNone/>
            </a:pPr>
            <a:r>
              <a:rPr lang="en-US" dirty="0" smtClean="0"/>
              <a:t>		statements;</a:t>
            </a:r>
          </a:p>
          <a:p>
            <a:pPr>
              <a:buNone/>
            </a:pPr>
            <a:r>
              <a:rPr lang="en-US" dirty="0" smtClean="0"/>
              <a:t>	end loop;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 action="ppaction://hlinkfile"/>
              </a:rPr>
              <a:t>CLICK HERE FOR SOME EXAMPLES ON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STATEMENTS WITH PL-SQL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its time to embed the </a:t>
            </a:r>
            <a:r>
              <a:rPr lang="en-US" dirty="0" err="1" smtClean="0"/>
              <a:t>sql</a:t>
            </a:r>
            <a:r>
              <a:rPr lang="en-US" dirty="0" smtClean="0"/>
              <a:t> statements within the pl-</a:t>
            </a:r>
            <a:r>
              <a:rPr lang="en-US" dirty="0" err="1" smtClean="0"/>
              <a:t>sql</a:t>
            </a:r>
            <a:r>
              <a:rPr lang="en-US" dirty="0" smtClean="0"/>
              <a:t> blocks.</a:t>
            </a:r>
          </a:p>
          <a:p>
            <a:r>
              <a:rPr lang="en-US" b="1" dirty="0" smtClean="0"/>
              <a:t>Please remember that we have created 2 relations named as ‘department’ and ‘</a:t>
            </a:r>
            <a:r>
              <a:rPr lang="en-US" b="1" dirty="0" err="1" smtClean="0"/>
              <a:t>emp</a:t>
            </a:r>
            <a:r>
              <a:rPr lang="en-US" b="1" dirty="0" smtClean="0"/>
              <a:t>’.</a:t>
            </a:r>
          </a:p>
          <a:p>
            <a:r>
              <a:rPr lang="en-US" b="1" dirty="0" smtClean="0">
                <a:hlinkClick r:id="rId2" action="ppaction://hlinkfile"/>
              </a:rPr>
              <a:t>CLICK HERE FOR SAMPLE EXAMPLES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PL-SQL record is a data structure that can hold data items of different types.</a:t>
            </a:r>
          </a:p>
          <a:p>
            <a:r>
              <a:rPr lang="en-US" dirty="0" smtClean="0"/>
              <a:t>Records are similar to a row of database table.</a:t>
            </a:r>
          </a:p>
          <a:p>
            <a:r>
              <a:rPr lang="en-US" dirty="0" smtClean="0"/>
              <a:t>There are 3-types of records</a:t>
            </a:r>
          </a:p>
          <a:p>
            <a:pPr marL="514350" indent="-514350">
              <a:buAutoNum type="arabicParenR"/>
            </a:pPr>
            <a:r>
              <a:rPr lang="en-US" dirty="0" smtClean="0"/>
              <a:t>Table-based</a:t>
            </a:r>
          </a:p>
          <a:p>
            <a:pPr marL="514350" indent="-514350">
              <a:buAutoNum type="arabicParenR"/>
            </a:pPr>
            <a:r>
              <a:rPr lang="en-US" dirty="0" smtClean="0"/>
              <a:t>Cursor-based</a:t>
            </a:r>
          </a:p>
          <a:p>
            <a:pPr marL="514350" indent="-514350">
              <a:buAutoNum type="arabicParenR"/>
            </a:pPr>
            <a:r>
              <a:rPr lang="en-US" dirty="0" smtClean="0"/>
              <a:t>User defined </a:t>
            </a:r>
          </a:p>
          <a:p>
            <a:pPr marL="514350" indent="-514350">
              <a:buNone/>
            </a:pPr>
            <a:r>
              <a:rPr lang="en-US" u="sng" dirty="0" smtClean="0"/>
              <a:t>Syntax for user-defined records</a:t>
            </a:r>
          </a:p>
          <a:p>
            <a:pPr marL="514350" indent="-514350">
              <a:buNone/>
            </a:pPr>
            <a:r>
              <a:rPr lang="en-US" b="1" dirty="0" smtClean="0"/>
              <a:t>Type &lt;record name&gt; is record</a:t>
            </a:r>
          </a:p>
          <a:p>
            <a:pPr marL="514350" indent="-514350">
              <a:buNone/>
            </a:pPr>
            <a:r>
              <a:rPr lang="en-US" b="1" dirty="0" smtClean="0"/>
              <a:t>(</a:t>
            </a:r>
          </a:p>
          <a:p>
            <a:pPr marL="514350" indent="-514350">
              <a:buNone/>
            </a:pPr>
            <a:r>
              <a:rPr lang="en-US" b="1" dirty="0" smtClean="0"/>
              <a:t>&lt;field name1&gt; &lt;</a:t>
            </a:r>
            <a:r>
              <a:rPr lang="en-US" b="1" dirty="0" err="1" smtClean="0"/>
              <a:t>datatype</a:t>
            </a:r>
            <a:r>
              <a:rPr lang="en-US" b="1" dirty="0" smtClean="0"/>
              <a:t>&gt;,</a:t>
            </a:r>
          </a:p>
          <a:p>
            <a:pPr marL="514350" indent="-514350">
              <a:buNone/>
            </a:pPr>
            <a:r>
              <a:rPr lang="en-US" b="1" dirty="0" smtClean="0"/>
              <a:t>&lt;field name2&gt; &lt;</a:t>
            </a:r>
            <a:r>
              <a:rPr lang="en-US" b="1" dirty="0" err="1" smtClean="0"/>
              <a:t>datatype</a:t>
            </a:r>
            <a:r>
              <a:rPr lang="en-US" b="1" dirty="0" smtClean="0"/>
              <a:t>&gt;,</a:t>
            </a:r>
          </a:p>
          <a:p>
            <a:pPr marL="514350" indent="-514350">
              <a:buNone/>
            </a:pPr>
            <a:r>
              <a:rPr lang="en-US" b="1" dirty="0" smtClean="0"/>
              <a:t>&lt;field </a:t>
            </a:r>
            <a:r>
              <a:rPr lang="en-US" b="1" dirty="0" err="1" smtClean="0"/>
              <a:t>nameN</a:t>
            </a:r>
            <a:r>
              <a:rPr lang="en-US" b="1" dirty="0" smtClean="0"/>
              <a:t>&gt; &lt;</a:t>
            </a:r>
            <a:r>
              <a:rPr lang="en-US" b="1" dirty="0" err="1" smtClean="0"/>
              <a:t>datatype</a:t>
            </a:r>
            <a:r>
              <a:rPr lang="en-US" b="1" dirty="0" smtClean="0"/>
              <a:t>&gt;</a:t>
            </a:r>
          </a:p>
          <a:p>
            <a:pPr marL="514350" indent="-514350">
              <a:buNone/>
            </a:pPr>
            <a:r>
              <a:rPr lang="en-US" b="1" dirty="0" smtClean="0"/>
              <a:t>);</a:t>
            </a:r>
          </a:p>
          <a:p>
            <a:pPr marL="514350" indent="-514350">
              <a:buNone/>
            </a:pPr>
            <a:r>
              <a:rPr lang="en-US" b="1" dirty="0" smtClean="0"/>
              <a:t>&lt;record variable&gt;  &lt;record name&gt;;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CLICK HERE FOR SOME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PL-SQL cursors provide a way for your programs to select multiple rows of data from database and then process each row individually.</a:t>
            </a:r>
          </a:p>
          <a:p>
            <a:r>
              <a:rPr lang="en-US" dirty="0" smtClean="0"/>
              <a:t>Two types of cursors </a:t>
            </a:r>
          </a:p>
          <a:p>
            <a:pPr marL="514350" indent="-514350">
              <a:buAutoNum type="arabicParenR"/>
            </a:pPr>
            <a:r>
              <a:rPr lang="en-US" dirty="0" smtClean="0"/>
              <a:t>Implicit cursors</a:t>
            </a:r>
          </a:p>
          <a:p>
            <a:pPr marL="514350" indent="-514350">
              <a:buAutoNum type="arabicParenR"/>
            </a:pPr>
            <a:r>
              <a:rPr lang="en-US" dirty="0" smtClean="0"/>
              <a:t>Explicit cursors</a:t>
            </a:r>
          </a:p>
          <a:p>
            <a:pPr marL="514350" indent="-514350"/>
            <a:r>
              <a:rPr lang="en-US" dirty="0" smtClean="0"/>
              <a:t>Explicit cursors are associated with </a:t>
            </a:r>
            <a:r>
              <a:rPr lang="en-US" dirty="0" err="1" smtClean="0"/>
              <a:t>sql</a:t>
            </a:r>
            <a:r>
              <a:rPr lang="en-US" dirty="0" smtClean="0"/>
              <a:t>-queries.</a:t>
            </a:r>
          </a:p>
          <a:p>
            <a:pPr marL="514350" indent="-514350"/>
            <a:r>
              <a:rPr lang="en-US" dirty="0" smtClean="0"/>
              <a:t>When PL-SQL cursor query returns multiple rows of data, the resulting group of rows is called as active set.</a:t>
            </a:r>
          </a:p>
          <a:p>
            <a:pPr marL="514350" indent="-514350"/>
            <a:r>
              <a:rPr lang="en-US" dirty="0" smtClean="0"/>
              <a:t>This active set is stored in cursor.</a:t>
            </a:r>
          </a:p>
          <a:p>
            <a:pPr marL="514350" indent="-514350"/>
            <a:r>
              <a:rPr lang="en-US" dirty="0" smtClean="0"/>
              <a:t>Cursor contain a pointer that keeps track of current row being accessed, which enables your program to process the rows one at a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STEPS IN USING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steps are used while using cursors</a:t>
            </a:r>
          </a:p>
          <a:p>
            <a:pPr marL="514350" indent="-514350">
              <a:buAutoNum type="arabicParenR"/>
            </a:pPr>
            <a:r>
              <a:rPr lang="en-US" dirty="0" smtClean="0"/>
              <a:t>Declare a cursor</a:t>
            </a:r>
            <a:r>
              <a:rPr lang="en-US" sz="2800" dirty="0" smtClean="0"/>
              <a:t>.</a:t>
            </a:r>
          </a:p>
          <a:p>
            <a:pPr marL="514350" indent="-514350">
              <a:buNone/>
            </a:pPr>
            <a:r>
              <a:rPr lang="en-US" sz="2800" dirty="0" smtClean="0"/>
              <a:t>(cursor &lt;</a:t>
            </a:r>
            <a:r>
              <a:rPr lang="en-US" sz="2800" dirty="0" err="1" smtClean="0"/>
              <a:t>cursorname</a:t>
            </a:r>
            <a:r>
              <a:rPr lang="en-US" sz="2800" dirty="0" smtClean="0"/>
              <a:t>&gt; is &lt;</a:t>
            </a:r>
            <a:r>
              <a:rPr lang="en-US" sz="2800" dirty="0" err="1" smtClean="0"/>
              <a:t>sql</a:t>
            </a:r>
            <a:r>
              <a:rPr lang="en-US" sz="2800" dirty="0" smtClean="0"/>
              <a:t>-query&gt;)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2) Open the cursor.</a:t>
            </a:r>
          </a:p>
          <a:p>
            <a:pPr marL="514350" indent="-514350">
              <a:buNone/>
            </a:pPr>
            <a:r>
              <a:rPr lang="en-US" dirty="0" smtClean="0"/>
              <a:t>(open &lt;</a:t>
            </a:r>
            <a:r>
              <a:rPr lang="en-US" dirty="0" err="1" smtClean="0"/>
              <a:t>cursorname</a:t>
            </a:r>
            <a:r>
              <a:rPr lang="en-US" dirty="0" smtClean="0"/>
              <a:t>&gt;)</a:t>
            </a:r>
          </a:p>
          <a:p>
            <a:pPr marL="514350" indent="-514350">
              <a:buNone/>
            </a:pPr>
            <a:r>
              <a:rPr lang="en-US" dirty="0" smtClean="0"/>
              <a:t>3) Fetch the data from cursor.</a:t>
            </a:r>
          </a:p>
          <a:p>
            <a:pPr marL="514350" indent="-514350">
              <a:buNone/>
            </a:pPr>
            <a:r>
              <a:rPr lang="en-US" dirty="0" smtClean="0"/>
              <a:t>(fetch &lt;</a:t>
            </a:r>
            <a:r>
              <a:rPr lang="en-US" dirty="0" err="1" smtClean="0"/>
              <a:t>cursorname</a:t>
            </a:r>
            <a:r>
              <a:rPr lang="en-US" dirty="0" smtClean="0"/>
              <a:t>&gt; into &lt;variable(s) name&gt;)</a:t>
            </a:r>
          </a:p>
          <a:p>
            <a:pPr marL="514350" indent="-514350">
              <a:buNone/>
            </a:pPr>
            <a:r>
              <a:rPr lang="en-US" dirty="0" smtClean="0"/>
              <a:t>4) Close the cursor.(close &lt;</a:t>
            </a:r>
            <a:r>
              <a:rPr lang="en-US" dirty="0" err="1" smtClean="0"/>
              <a:t>cursorname</a:t>
            </a:r>
            <a:r>
              <a:rPr lang="en-US" dirty="0" smtClean="0"/>
              <a:t>&gt;)</a:t>
            </a:r>
          </a:p>
          <a:p>
            <a:pPr marL="514350" indent="-514350">
              <a:buNone/>
            </a:pPr>
            <a:r>
              <a:rPr lang="en-US" u="sng" dirty="0" smtClean="0"/>
              <a:t>CURSOR ATTRIBUTES</a:t>
            </a:r>
          </a:p>
          <a:p>
            <a:pPr marL="514350" indent="-514350">
              <a:buAutoNum type="arabicParenR"/>
            </a:pPr>
            <a:r>
              <a:rPr lang="en-US" dirty="0" smtClean="0"/>
              <a:t>%</a:t>
            </a:r>
            <a:r>
              <a:rPr lang="en-US" dirty="0" err="1" smtClean="0"/>
              <a:t>isopen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%found</a:t>
            </a:r>
          </a:p>
          <a:p>
            <a:pPr marL="514350" indent="-514350">
              <a:buAutoNum type="arabicParenR"/>
            </a:pPr>
            <a:r>
              <a:rPr lang="en-US" dirty="0" smtClean="0"/>
              <a:t>%</a:t>
            </a:r>
            <a:r>
              <a:rPr lang="en-US" dirty="0" err="1" smtClean="0"/>
              <a:t>notfound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%</a:t>
            </a:r>
            <a:r>
              <a:rPr lang="en-US" dirty="0" err="1" smtClean="0"/>
              <a:t>rowcount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 action="ppaction://hlinkfile"/>
              </a:rPr>
              <a:t>CLICK HERE FOR SOME EXAMPLES ON CURSORS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start of PL-SQL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create the following relations</a:t>
            </a:r>
          </a:p>
          <a:p>
            <a:pPr marL="514350" indent="-514350">
              <a:buAutoNum type="arabicParenR"/>
            </a:pPr>
            <a:r>
              <a:rPr lang="en-US" dirty="0" smtClean="0"/>
              <a:t>DEPARTMENT</a:t>
            </a:r>
          </a:p>
          <a:p>
            <a:pPr marL="514350" indent="-514350">
              <a:buAutoNum type="arabicParenR"/>
            </a:pPr>
            <a:r>
              <a:rPr lang="en-US" dirty="0" smtClean="0"/>
              <a:t>EMPLOYEE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>
                <a:hlinkClick r:id="rId2" action="ppaction://hlinkfile"/>
              </a:rPr>
              <a:t>CLICK HERE to create above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dirty="0" smtClean="0"/>
              <a:t>These are subprograms mainly used to perform a task but do not return a value.</a:t>
            </a:r>
          </a:p>
          <a:p>
            <a:r>
              <a:rPr lang="en-US" dirty="0" smtClean="0"/>
              <a:t>A procedure is created with the CREATE OR REPLACE PROCEDURE statement. Its syntax is as follows</a:t>
            </a:r>
          </a:p>
          <a:p>
            <a:pPr>
              <a:buNone/>
            </a:pPr>
            <a:r>
              <a:rPr lang="en-US" b="1" dirty="0" smtClean="0"/>
              <a:t>Create [or replace] procedure &lt;</a:t>
            </a:r>
            <a:r>
              <a:rPr lang="en-US" b="1" dirty="0" err="1" smtClean="0"/>
              <a:t>procedure_name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[(</a:t>
            </a:r>
            <a:r>
              <a:rPr lang="en-US" b="1" dirty="0" err="1" smtClean="0"/>
              <a:t>parameter_names</a:t>
            </a:r>
            <a:r>
              <a:rPr lang="en-US" b="1" dirty="0" smtClean="0"/>
              <a:t>[</a:t>
            </a:r>
            <a:r>
              <a:rPr lang="en-US" b="1" dirty="0" err="1" smtClean="0"/>
              <a:t>in|out|in</a:t>
            </a:r>
            <a:r>
              <a:rPr lang="en-US" b="1" dirty="0" smtClean="0"/>
              <a:t> out] type[…])]</a:t>
            </a:r>
          </a:p>
          <a:p>
            <a:pPr>
              <a:buNone/>
            </a:pPr>
            <a:r>
              <a:rPr lang="en-US" b="1" dirty="0" smtClean="0"/>
              <a:t>{</a:t>
            </a:r>
            <a:r>
              <a:rPr lang="en-US" b="1" dirty="0" err="1" smtClean="0"/>
              <a:t>is|as</a:t>
            </a: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>
              <a:buNone/>
            </a:pPr>
            <a:r>
              <a:rPr lang="en-US" b="1" dirty="0" smtClean="0"/>
              <a:t>&lt;procedure body&gt;</a:t>
            </a:r>
          </a:p>
          <a:p>
            <a:pPr>
              <a:buNone/>
            </a:pPr>
            <a:r>
              <a:rPr lang="en-US" b="1" dirty="0" smtClean="0"/>
              <a:t>End </a:t>
            </a:r>
            <a:r>
              <a:rPr lang="en-US" b="1" dirty="0" err="1" smtClean="0"/>
              <a:t>procedure_name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Procedure_name</a:t>
            </a:r>
            <a:r>
              <a:rPr lang="en-US" dirty="0" smtClean="0"/>
              <a:t>: name of the procedure.</a:t>
            </a:r>
          </a:p>
          <a:p>
            <a:r>
              <a:rPr lang="en-US" dirty="0" smtClean="0"/>
              <a:t>IN represents that value will be passed from outside.</a:t>
            </a:r>
          </a:p>
          <a:p>
            <a:r>
              <a:rPr lang="en-US" dirty="0" smtClean="0"/>
              <a:t>OUT represents that value will be used to return a value outside of the procedure.</a:t>
            </a:r>
          </a:p>
          <a:p>
            <a:r>
              <a:rPr lang="en-US" dirty="0" err="1" smtClean="0"/>
              <a:t>Procedure_body</a:t>
            </a:r>
            <a:r>
              <a:rPr lang="en-US" dirty="0" smtClean="0"/>
              <a:t>: contains executable part.</a:t>
            </a:r>
          </a:p>
          <a:p>
            <a:r>
              <a:rPr lang="en-US" dirty="0" smtClean="0"/>
              <a:t>AS keyword is used instead of the IS keyword for creating a standalone procedure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 action="ppaction://hlinkfile"/>
              </a:rPr>
              <a:t>CLICK HERE FOR SOME EXAMPLES ON PROCEDURES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PL-SQL function is same as a procedure except that it returns a value.</a:t>
            </a:r>
          </a:p>
          <a:p>
            <a:r>
              <a:rPr lang="en-US" dirty="0" smtClean="0"/>
              <a:t>A function is created using CREATE [OR REPLACE] FUNCTION statement.</a:t>
            </a:r>
          </a:p>
          <a:p>
            <a:r>
              <a:rPr lang="en-US" dirty="0" smtClean="0"/>
              <a:t>The syntax for the create or replace function statement is as follows.</a:t>
            </a:r>
          </a:p>
          <a:p>
            <a:pPr>
              <a:buNone/>
            </a:pPr>
            <a:r>
              <a:rPr lang="en-US" b="1" dirty="0" smtClean="0"/>
              <a:t>Create [or replace] function </a:t>
            </a:r>
            <a:r>
              <a:rPr lang="en-US" b="1" dirty="0" err="1" smtClean="0"/>
              <a:t>function_name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[(</a:t>
            </a:r>
            <a:r>
              <a:rPr lang="en-US" b="1" dirty="0" err="1" smtClean="0"/>
              <a:t>parameter_name</a:t>
            </a:r>
            <a:r>
              <a:rPr lang="en-US" b="1" dirty="0" smtClean="0"/>
              <a:t>[</a:t>
            </a:r>
            <a:r>
              <a:rPr lang="en-US" b="1" dirty="0" err="1" smtClean="0"/>
              <a:t>in|out|in</a:t>
            </a:r>
            <a:r>
              <a:rPr lang="en-US" b="1" dirty="0" smtClean="0"/>
              <a:t> out]type[,..,])]</a:t>
            </a:r>
          </a:p>
          <a:p>
            <a:pPr>
              <a:buNone/>
            </a:pPr>
            <a:r>
              <a:rPr lang="en-US" b="1" dirty="0" smtClean="0"/>
              <a:t>Return </a:t>
            </a:r>
            <a:r>
              <a:rPr lang="en-US" b="1" dirty="0" err="1" smtClean="0"/>
              <a:t>return_datatype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  <a:r>
              <a:rPr lang="en-US" b="1" dirty="0" err="1" smtClean="0"/>
              <a:t>is|as</a:t>
            </a: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Begin</a:t>
            </a:r>
          </a:p>
          <a:p>
            <a:pPr>
              <a:buNone/>
            </a:pPr>
            <a:r>
              <a:rPr lang="en-US" b="1" dirty="0" smtClean="0"/>
              <a:t>&lt;function body&gt;</a:t>
            </a:r>
          </a:p>
          <a:p>
            <a:pPr>
              <a:buNone/>
            </a:pPr>
            <a:r>
              <a:rPr lang="en-US" b="1" dirty="0" smtClean="0"/>
              <a:t>End [</a:t>
            </a:r>
            <a:r>
              <a:rPr lang="en-US" b="1" dirty="0" err="1" smtClean="0"/>
              <a:t>function_name</a:t>
            </a:r>
            <a:r>
              <a:rPr lang="en-US" b="1" dirty="0" smtClean="0"/>
              <a:t>];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 action="ppaction://hlinkfile"/>
              </a:rPr>
              <a:t>CLICK HERE FOR SOME EXAMPLES ON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Triggers are stored programs, which are automatically executed or fired when some events occur. </a:t>
            </a:r>
          </a:p>
          <a:p>
            <a:pPr>
              <a:buNone/>
            </a:pPr>
            <a:r>
              <a:rPr lang="en-US" dirty="0" smtClean="0"/>
              <a:t>	Triggers are, in fact, written to be executed in response to any of the following events: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sz="3000" b="1" dirty="0" smtClean="0"/>
              <a:t>A database manipulation (DML) statement (DELETE, INSERT, or UPDATE).</a:t>
            </a:r>
          </a:p>
          <a:p>
            <a:pPr lvl="0"/>
            <a:r>
              <a:rPr lang="en-US" sz="3000" b="1" dirty="0" smtClean="0"/>
              <a:t>A database definition (DDL) statement (CREATE, ALTER, or DROP).</a:t>
            </a:r>
          </a:p>
          <a:p>
            <a:pPr lvl="0"/>
            <a:r>
              <a:rPr lang="en-US" sz="3000" b="1" dirty="0" smtClean="0"/>
              <a:t>A database operation (SERVERERROR, LOGON, LOGOFF, STARTUP, or SHUTDOWN).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Triggers could be defined on the table, view, schema, or database with which the event is associated.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900" b="1" dirty="0" smtClean="0"/>
              <a:t>BENEFITS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Generating some derived column values automatically</a:t>
            </a:r>
          </a:p>
          <a:p>
            <a:pPr lvl="0"/>
            <a:r>
              <a:rPr lang="en-US" dirty="0" smtClean="0"/>
              <a:t>Enforcing referential integrity</a:t>
            </a:r>
          </a:p>
          <a:p>
            <a:pPr lvl="0"/>
            <a:r>
              <a:rPr lang="en-US" dirty="0" smtClean="0"/>
              <a:t>Event logging and storing information on table access</a:t>
            </a:r>
          </a:p>
          <a:p>
            <a:pPr lvl="0"/>
            <a:r>
              <a:rPr lang="en-US" dirty="0" smtClean="0"/>
              <a:t>Auditing</a:t>
            </a:r>
          </a:p>
          <a:p>
            <a:pPr lvl="0"/>
            <a:r>
              <a:rPr lang="en-US" dirty="0" smtClean="0"/>
              <a:t>Synchronous replication of tables</a:t>
            </a:r>
          </a:p>
          <a:p>
            <a:pPr lvl="0"/>
            <a:r>
              <a:rPr lang="en-US" dirty="0" smtClean="0"/>
              <a:t>Imposing security authorizations</a:t>
            </a:r>
          </a:p>
          <a:p>
            <a:pPr lvl="0"/>
            <a:r>
              <a:rPr lang="en-US" dirty="0" smtClean="0"/>
              <a:t>Preventing invalid transactions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Creating Triggers</a:t>
            </a:r>
            <a:br>
              <a:rPr lang="en-US" b="1" dirty="0" smtClean="0"/>
            </a:br>
            <a:r>
              <a:rPr lang="en-US" dirty="0" smtClean="0"/>
              <a:t>The syntax for creating a trigger is: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[OR REPLACE ] TRIGGER </a:t>
            </a:r>
            <a:r>
              <a:rPr lang="en-US" dirty="0" err="1" smtClean="0"/>
              <a:t>trigger_name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{BEFORE | AFTER | INSTEAD OF} </a:t>
            </a:r>
          </a:p>
          <a:p>
            <a:pPr>
              <a:buNone/>
            </a:pPr>
            <a:r>
              <a:rPr lang="en-US" dirty="0" smtClean="0"/>
              <a:t>	{INSERT [OR] | UPDATE [OR] | DELETE}</a:t>
            </a:r>
          </a:p>
          <a:p>
            <a:pPr>
              <a:buNone/>
            </a:pPr>
            <a:r>
              <a:rPr lang="en-US" dirty="0" smtClean="0"/>
              <a:t>	[OF </a:t>
            </a:r>
            <a:r>
              <a:rPr lang="en-US" dirty="0" err="1" smtClean="0"/>
              <a:t>col_name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ON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[REFERENCING OLD AS o NEW AS n]</a:t>
            </a:r>
          </a:p>
          <a:p>
            <a:pPr>
              <a:buNone/>
            </a:pPr>
            <a:r>
              <a:rPr lang="en-US" dirty="0" smtClean="0"/>
              <a:t>	[FOR EACH ROW]</a:t>
            </a:r>
          </a:p>
          <a:p>
            <a:pPr>
              <a:buNone/>
            </a:pPr>
            <a:r>
              <a:rPr lang="en-US" dirty="0" smtClean="0"/>
              <a:t>	WHEN (condition)</a:t>
            </a:r>
          </a:p>
          <a:p>
            <a:pPr>
              <a:buNone/>
            </a:pPr>
            <a:r>
              <a:rPr lang="en-US" dirty="0" smtClean="0"/>
              <a:t>	DECLARE</a:t>
            </a:r>
          </a:p>
          <a:p>
            <a:pPr>
              <a:buNone/>
            </a:pPr>
            <a:r>
              <a:rPr lang="en-US" dirty="0" smtClean="0"/>
              <a:t>	Declaration-statements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Executable-statements</a:t>
            </a:r>
          </a:p>
          <a:p>
            <a:pPr>
              <a:buNone/>
            </a:pPr>
            <a:r>
              <a:rPr lang="en-US" dirty="0" smtClean="0"/>
              <a:t>	EXCEPTION</a:t>
            </a:r>
          </a:p>
          <a:p>
            <a:pPr>
              <a:buNone/>
            </a:pPr>
            <a:r>
              <a:rPr lang="en-US" dirty="0" smtClean="0"/>
              <a:t>	Exception-handling-statements</a:t>
            </a:r>
          </a:p>
          <a:p>
            <a:pPr>
              <a:buNone/>
            </a:pPr>
            <a:r>
              <a:rPr lang="en-US" dirty="0" smtClean="0"/>
              <a:t>	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CREATE [OR REPLACE] TRIGGER </a:t>
            </a:r>
            <a:r>
              <a:rPr lang="en-US" dirty="0" err="1" smtClean="0"/>
              <a:t>trigger_name</a:t>
            </a:r>
            <a:r>
              <a:rPr lang="en-US" dirty="0" smtClean="0"/>
              <a:t>: Creates or replaces an existing trigger with the </a:t>
            </a:r>
            <a:r>
              <a:rPr lang="en-US" i="1" dirty="0" err="1" smtClean="0"/>
              <a:t>trigger_name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{BEFORE | AFTER | INSTEAD OF} : This specifies when the trigger would be executed. The INSTEAD OF clause is used for creating trigger on a view.</a:t>
            </a:r>
          </a:p>
          <a:p>
            <a:pPr lvl="0"/>
            <a:r>
              <a:rPr lang="en-US" dirty="0" smtClean="0"/>
              <a:t>{INSERT [OR] | UPDATE [OR] | DELETE}: This specifies the DML operation.</a:t>
            </a:r>
          </a:p>
          <a:p>
            <a:pPr lvl="0"/>
            <a:r>
              <a:rPr lang="en-US" dirty="0" smtClean="0"/>
              <a:t>[OF </a:t>
            </a:r>
            <a:r>
              <a:rPr lang="en-US" dirty="0" err="1" smtClean="0"/>
              <a:t>col_name</a:t>
            </a:r>
            <a:r>
              <a:rPr lang="en-US" dirty="0" smtClean="0"/>
              <a:t>]: This specifies the column name that would be updated.</a:t>
            </a:r>
          </a:p>
          <a:p>
            <a:pPr lvl="0"/>
            <a:r>
              <a:rPr lang="en-US" dirty="0" smtClean="0"/>
              <a:t>[ON </a:t>
            </a:r>
            <a:r>
              <a:rPr lang="en-US" dirty="0" err="1" smtClean="0"/>
              <a:t>table_name</a:t>
            </a:r>
            <a:r>
              <a:rPr lang="en-US" dirty="0" smtClean="0"/>
              <a:t>]: This specifies the name of the table associated with the trigger.</a:t>
            </a:r>
          </a:p>
          <a:p>
            <a:pPr lvl="0"/>
            <a:r>
              <a:rPr lang="en-US" dirty="0" smtClean="0"/>
              <a:t>[REFERENCING OLD AS o NEW AS n]: This allows you to refer new and old values for various DML statements, like INSERT, UPDATE, and DELETE.</a:t>
            </a:r>
          </a:p>
          <a:p>
            <a:pPr lvl="0"/>
            <a:r>
              <a:rPr lang="en-US" dirty="0" smtClean="0"/>
              <a:t>[FOR EACH ROW]: This specifies a row level trigger, i.e., the trigger would be executed for each row being affected. Otherwise the trigger will execute just once when the SQL statement is executed, which is called a table level trigger.</a:t>
            </a:r>
          </a:p>
          <a:p>
            <a:pPr lvl="0"/>
            <a:r>
              <a:rPr lang="en-US" dirty="0" smtClean="0"/>
              <a:t>WHEN (condition): This provides a condition for rows for which the trigger would fire. This clause is valid only for row level triggers.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US CREATE THE FOLLOWING TABLES FIRST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Ename,Ssn,Sal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Emp_log</a:t>
            </a:r>
            <a:r>
              <a:rPr lang="en-US" dirty="0" smtClean="0"/>
              <a:t>(</a:t>
            </a:r>
            <a:r>
              <a:rPr lang="en-US" dirty="0" err="1" smtClean="0"/>
              <a:t>Essn,new_sal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Deleted_emp</a:t>
            </a:r>
            <a:r>
              <a:rPr lang="en-US" dirty="0" smtClean="0"/>
              <a:t>(</a:t>
            </a:r>
            <a:r>
              <a:rPr lang="en-US" dirty="0" err="1" smtClean="0"/>
              <a:t>dename,dssn,dsal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Salup</a:t>
            </a:r>
            <a:r>
              <a:rPr lang="en-US" dirty="0" smtClean="0"/>
              <a:t>(</a:t>
            </a:r>
            <a:r>
              <a:rPr lang="en-US" dirty="0" err="1" smtClean="0"/>
              <a:t>ssn,old_sal,new_sal,account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Te(</a:t>
            </a:r>
            <a:r>
              <a:rPr lang="en-US" dirty="0" err="1" smtClean="0"/>
              <a:t>ename,ssn,sal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Salup</a:t>
            </a:r>
            <a:r>
              <a:rPr lang="en-US" dirty="0" smtClean="0"/>
              <a:t>(</a:t>
            </a:r>
            <a:r>
              <a:rPr lang="en-US" dirty="0" err="1" smtClean="0"/>
              <a:t>ssn,acc,new_sal,old_sal,dofupdation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procedural language extension to SQL</a:t>
            </a:r>
          </a:p>
          <a:p>
            <a:r>
              <a:rPr lang="en-US" dirty="0" smtClean="0"/>
              <a:t>SQL is declarative language</a:t>
            </a:r>
          </a:p>
          <a:p>
            <a:r>
              <a:rPr lang="en-US" dirty="0" smtClean="0"/>
              <a:t>PL-SQL </a:t>
            </a:r>
            <a:r>
              <a:rPr lang="en-US" smtClean="0"/>
              <a:t>is procedural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67000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hlinkClick r:id="rId2" action="ppaction://hlinkfile"/>
              </a:rPr>
              <a:t>CLICK HERE FOR TABLE CREATION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71800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hlinkClick r:id="rId2" action="ppaction://hlinkfile"/>
              </a:rPr>
              <a:t>CLICK HERE FOR SOME EXAMPLES ON </a:t>
            </a:r>
            <a:r>
              <a:rPr lang="en-US" u="sng" dirty="0" smtClean="0">
                <a:solidFill>
                  <a:srgbClr val="0070C0"/>
                </a:solidFill>
              </a:rPr>
              <a:t>TRIGGERS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 SO MUCH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4953000"/>
            <a:ext cx="6019800" cy="1905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QUERIES?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PL-SQL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with SQL.</a:t>
            </a:r>
          </a:p>
          <a:p>
            <a:r>
              <a:rPr lang="en-US" dirty="0" smtClean="0"/>
              <a:t>Offers extensive error checking.</a:t>
            </a:r>
          </a:p>
          <a:p>
            <a:r>
              <a:rPr lang="en-US" dirty="0" smtClean="0"/>
              <a:t>Offers numerous data types.</a:t>
            </a:r>
          </a:p>
          <a:p>
            <a:r>
              <a:rPr lang="en-US" dirty="0" smtClean="0"/>
              <a:t>Supports functions and procedures.</a:t>
            </a:r>
          </a:p>
          <a:p>
            <a:r>
              <a:rPr lang="en-US" dirty="0" smtClean="0"/>
              <a:t>Supports developing web applications and server pages.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PL-SQL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written in PL-SQL are portable.</a:t>
            </a:r>
          </a:p>
          <a:p>
            <a:r>
              <a:rPr lang="en-US" dirty="0" smtClean="0"/>
              <a:t>Provides high security level.</a:t>
            </a:r>
          </a:p>
          <a:p>
            <a:r>
              <a:rPr lang="en-US" dirty="0" smtClean="0"/>
              <a:t>Provides access to predefined SQL packages.</a:t>
            </a:r>
          </a:p>
          <a:p>
            <a:r>
              <a:rPr lang="en-US" dirty="0" smtClean="0"/>
              <a:t>Saves time on design and debugging by strong features, such as exception.</a:t>
            </a:r>
          </a:p>
          <a:p>
            <a:r>
              <a:rPr lang="en-US" dirty="0" smtClean="0"/>
              <a:t>Supports object-oriented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PL-SQL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PL-SQL is block structured.</a:t>
            </a:r>
          </a:p>
          <a:p>
            <a:r>
              <a:rPr lang="en-US" dirty="0" smtClean="0"/>
              <a:t>Syntax for PL-SQL block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Declare</a:t>
            </a:r>
          </a:p>
          <a:p>
            <a:pPr>
              <a:buNone/>
            </a:pPr>
            <a:r>
              <a:rPr lang="en-US" b="1" dirty="0" smtClean="0"/>
              <a:t>            Variable declarations;</a:t>
            </a:r>
          </a:p>
          <a:p>
            <a:pPr>
              <a:buNone/>
            </a:pPr>
            <a:r>
              <a:rPr lang="en-US" b="1" dirty="0" smtClean="0"/>
              <a:t>         Begin</a:t>
            </a:r>
          </a:p>
          <a:p>
            <a:pPr>
              <a:buNone/>
            </a:pPr>
            <a:r>
              <a:rPr lang="en-US" b="1" dirty="0" smtClean="0"/>
              <a:t>             Program code;</a:t>
            </a:r>
          </a:p>
          <a:p>
            <a:pPr>
              <a:buNone/>
            </a:pPr>
            <a:r>
              <a:rPr lang="en-US" b="1" dirty="0" smtClean="0"/>
              <a:t>          Exception</a:t>
            </a:r>
          </a:p>
          <a:p>
            <a:pPr>
              <a:buNone/>
            </a:pPr>
            <a:r>
              <a:rPr lang="en-US" b="1" dirty="0" smtClean="0"/>
              <a:t>              Exception handlers;</a:t>
            </a:r>
          </a:p>
          <a:p>
            <a:r>
              <a:rPr lang="en-US" b="1" dirty="0" smtClean="0"/>
              <a:t>      End;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sz="4600" dirty="0" smtClean="0"/>
              <a:t>NOTE: Only ‘Begin’ section is mandatory.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 action="ppaction://hlinkfile"/>
              </a:rPr>
              <a:t>CLICK HERE FOR SAMPLE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PL-SQL supports following control statements</a:t>
            </a:r>
          </a:p>
          <a:p>
            <a:pPr marL="514350" indent="-514350">
              <a:buAutoNum type="arabicParenR"/>
            </a:pPr>
            <a:r>
              <a:rPr lang="en-US" dirty="0" smtClean="0"/>
              <a:t>‘IF’ statement.</a:t>
            </a:r>
          </a:p>
          <a:p>
            <a:pPr marL="514350" indent="-514350">
              <a:buNone/>
            </a:pPr>
            <a:r>
              <a:rPr lang="en-US" dirty="0" smtClean="0"/>
              <a:t>      </a:t>
            </a:r>
            <a:r>
              <a:rPr lang="en-US" u="sng" dirty="0" smtClean="0"/>
              <a:t>Syntax</a:t>
            </a:r>
          </a:p>
          <a:p>
            <a:pPr marL="514350" indent="-514350">
              <a:buNone/>
            </a:pPr>
            <a:r>
              <a:rPr lang="en-US" dirty="0" smtClean="0"/>
              <a:t>       if &lt;condition&gt; then</a:t>
            </a:r>
          </a:p>
          <a:p>
            <a:pPr marL="514350" indent="-514350">
              <a:buNone/>
            </a:pPr>
            <a:r>
              <a:rPr lang="en-US" dirty="0" smtClean="0"/>
              <a:t>         statements;</a:t>
            </a:r>
          </a:p>
          <a:p>
            <a:pPr marL="514350" indent="-514350">
              <a:buNone/>
            </a:pPr>
            <a:r>
              <a:rPr lang="en-US" dirty="0" smtClean="0"/>
              <a:t>       end if;</a:t>
            </a:r>
          </a:p>
          <a:p>
            <a:pPr marL="514350" indent="-514350">
              <a:buNone/>
            </a:pPr>
            <a:r>
              <a:rPr lang="en-US" dirty="0" smtClean="0"/>
              <a:t>2)   ‘IF….ELSE’ statement.</a:t>
            </a:r>
          </a:p>
          <a:p>
            <a:pPr marL="514350" indent="-514350">
              <a:buNone/>
            </a:pPr>
            <a:r>
              <a:rPr lang="en-US" dirty="0" smtClean="0"/>
              <a:t>       </a:t>
            </a:r>
            <a:r>
              <a:rPr lang="en-US" u="sng" dirty="0" smtClean="0"/>
              <a:t>Syntax</a:t>
            </a:r>
          </a:p>
          <a:p>
            <a:pPr marL="514350" indent="-514350">
              <a:buNone/>
            </a:pPr>
            <a:r>
              <a:rPr lang="en-US" dirty="0" smtClean="0"/>
              <a:t>        if &lt;condition&gt; then</a:t>
            </a:r>
          </a:p>
          <a:p>
            <a:pPr marL="514350" indent="-514350">
              <a:buNone/>
            </a:pPr>
            <a:r>
              <a:rPr lang="en-US" dirty="0" smtClean="0"/>
              <a:t>           statement1;</a:t>
            </a:r>
          </a:p>
          <a:p>
            <a:pPr marL="514350" indent="-514350">
              <a:buNone/>
            </a:pPr>
            <a:r>
              <a:rPr lang="en-US" dirty="0" smtClean="0"/>
              <a:t>        else</a:t>
            </a:r>
          </a:p>
          <a:p>
            <a:pPr marL="514350" indent="-514350">
              <a:buNone/>
            </a:pPr>
            <a:r>
              <a:rPr lang="en-US" dirty="0" smtClean="0"/>
              <a:t>           statement2;</a:t>
            </a:r>
          </a:p>
          <a:p>
            <a:pPr marL="514350" indent="-514350">
              <a:buNone/>
            </a:pPr>
            <a:r>
              <a:rPr lang="en-US" dirty="0" smtClean="0"/>
              <a:t>        end if;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3) ‘IF….ELSIF’ statement.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u="sng" dirty="0" smtClean="0"/>
              <a:t> Syntax</a:t>
            </a:r>
          </a:p>
          <a:p>
            <a:pPr>
              <a:buNone/>
            </a:pPr>
            <a:r>
              <a:rPr lang="en-US" dirty="0" smtClean="0"/>
              <a:t>      if &lt;condition1&gt; then</a:t>
            </a:r>
          </a:p>
          <a:p>
            <a:pPr>
              <a:buNone/>
            </a:pPr>
            <a:r>
              <a:rPr lang="en-US" dirty="0" smtClean="0"/>
              <a:t>       	statement1;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elsif</a:t>
            </a:r>
            <a:r>
              <a:rPr lang="en-US" dirty="0" smtClean="0"/>
              <a:t> &lt;condition2&gt; then</a:t>
            </a:r>
          </a:p>
          <a:p>
            <a:pPr>
              <a:buNone/>
            </a:pPr>
            <a:r>
              <a:rPr lang="en-US" dirty="0" smtClean="0"/>
              <a:t>		Statement2;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Elsif</a:t>
            </a:r>
            <a:r>
              <a:rPr lang="en-US" dirty="0" smtClean="0"/>
              <a:t> &lt;condition3&gt; then</a:t>
            </a:r>
          </a:p>
          <a:p>
            <a:pPr>
              <a:buNone/>
            </a:pPr>
            <a:r>
              <a:rPr lang="en-US" dirty="0" smtClean="0"/>
              <a:t>		Statement3;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Statement4;</a:t>
            </a:r>
          </a:p>
          <a:p>
            <a:pPr>
              <a:buNone/>
            </a:pPr>
            <a:r>
              <a:rPr lang="en-US" dirty="0" smtClean="0"/>
              <a:t>	End if;</a:t>
            </a:r>
          </a:p>
          <a:p>
            <a:pPr>
              <a:buNone/>
            </a:pPr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1044</Words>
  <Application>Microsoft Office PowerPoint</Application>
  <PresentationFormat>On-screen Show (4:3)</PresentationFormat>
  <Paragraphs>207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Procedural Language-SQL(PL/SQL)</vt:lpstr>
      <vt:lpstr>Before start of PL-SQL</vt:lpstr>
      <vt:lpstr>WHAT IS PL-SQL</vt:lpstr>
      <vt:lpstr>FEATURES OF PL-SQL</vt:lpstr>
      <vt:lpstr>ADVANTAGES OF PL-SQL</vt:lpstr>
      <vt:lpstr>GETTING STARTED WITH PL-SQL</vt:lpstr>
      <vt:lpstr>CLICK HERE FOR SAMPLE EXAMPLES</vt:lpstr>
      <vt:lpstr>CONTROL STATEMENTS</vt:lpstr>
      <vt:lpstr>Slide 9</vt:lpstr>
      <vt:lpstr>CLICK HERE FOR SOME EXAMPLES ON CONTROL STATEMENTS</vt:lpstr>
      <vt:lpstr>LOOPS IN PL-SQL</vt:lpstr>
      <vt:lpstr>Slide 12</vt:lpstr>
      <vt:lpstr>CLICK HERE FOR SOME EXAMPLES ON LOOPS</vt:lpstr>
      <vt:lpstr>SQL STATEMENTS WITH PL-SQL</vt:lpstr>
      <vt:lpstr>RECORDS</vt:lpstr>
      <vt:lpstr>CLICK HERE FOR SOME EXAMPLES</vt:lpstr>
      <vt:lpstr>CURSORS</vt:lpstr>
      <vt:lpstr>STEPS IN USING CURSORS</vt:lpstr>
      <vt:lpstr>CLICK HERE FOR SOME EXAMPLES ON CURSORS</vt:lpstr>
      <vt:lpstr>PROCEDURES</vt:lpstr>
      <vt:lpstr>Slide 21</vt:lpstr>
      <vt:lpstr>CLICK HERE FOR SOME EXAMPLES ON PROCEDURES</vt:lpstr>
      <vt:lpstr>FUNCTIONS</vt:lpstr>
      <vt:lpstr>CLICK HERE FOR SOME EXAMPLES ON FUNCTIONS</vt:lpstr>
      <vt:lpstr>TRIGGERS</vt:lpstr>
      <vt:lpstr>BENEFITS OF TRIGGERS</vt:lpstr>
      <vt:lpstr>Creating Triggers The syntax for creating a trigger is: </vt:lpstr>
      <vt:lpstr>Slide 28</vt:lpstr>
      <vt:lpstr>LET US CREATE THE FOLLOWING TABLES FIRST </vt:lpstr>
      <vt:lpstr>Slide 30</vt:lpstr>
      <vt:lpstr>Slide 31</vt:lpstr>
      <vt:lpstr>THANK YOU SO MUCH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Language-SQL(PL/SQL)</dc:title>
  <dc:creator>Admin</dc:creator>
  <cp:lastModifiedBy>Attero</cp:lastModifiedBy>
  <cp:revision>55</cp:revision>
  <dcterms:created xsi:type="dcterms:W3CDTF">2014-10-08T09:22:00Z</dcterms:created>
  <dcterms:modified xsi:type="dcterms:W3CDTF">2018-03-19T07:49:43Z</dcterms:modified>
</cp:coreProperties>
</file>