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62" r:id="rId5"/>
    <p:sldId id="264" r:id="rId6"/>
    <p:sldId id="265" r:id="rId7"/>
    <p:sldId id="266" r:id="rId8"/>
    <p:sldId id="267" r:id="rId9"/>
    <p:sldId id="289" r:id="rId10"/>
    <p:sldId id="288" r:id="rId11"/>
    <p:sldId id="268" r:id="rId12"/>
    <p:sldId id="284" r:id="rId13"/>
    <p:sldId id="290" r:id="rId14"/>
    <p:sldId id="29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6" r:id="rId24"/>
    <p:sldId id="287" r:id="rId25"/>
    <p:sldId id="296" r:id="rId26"/>
    <p:sldId id="303" r:id="rId27"/>
    <p:sldId id="298" r:id="rId28"/>
    <p:sldId id="301" r:id="rId29"/>
    <p:sldId id="302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3" r:id="rId39"/>
    <p:sldId id="314" r:id="rId40"/>
    <p:sldId id="312" r:id="rId41"/>
    <p:sldId id="315" r:id="rId42"/>
    <p:sldId id="316" r:id="rId43"/>
    <p:sldId id="317" r:id="rId44"/>
    <p:sldId id="318" r:id="rId45"/>
    <p:sldId id="319" r:id="rId46"/>
    <p:sldId id="320" r:id="rId47"/>
    <p:sldId id="260" r:id="rId4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443D0-8AA5-4ECE-B11F-CCA957CC3EF1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1938-E26E-462B-9484-11E30E17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1808226"/>
            <a:ext cx="5650085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0360" y="2724455"/>
            <a:ext cx="565008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C980-662E-4D44-A9BA-A831BA639855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71EA-140D-4F50-A298-83D04682CD24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16B-E202-4D08-9F0E-45AC5C4F53B2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0570-0077-4977-836B-6AB75B60CF6D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940925C7-1BBB-4F3B-9E27-8B03ADDD03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0F67-EF3A-40C5-9BA5-9A3AC958AA9A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AA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321-5E4E-4B55-9C7B-9AB3A12308E0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7F8-52C2-4F17-A199-176D88A27D42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47FE-D5AC-4763-997D-DAD3DCE40CBA}" type="datetime1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E19-8EF2-49CB-A921-7E5B280A4B79}" type="datetime1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6AA3-9789-46D9-BAE5-6872637803FA}" type="datetime1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8A0E-531B-4D85-A812-9E8F2167B33F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3828-C052-4CAB-BEC3-5207CCD92333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3C0485-325E-470B-BBAE-7BB8B3E1FB7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4950" y="1808226"/>
            <a:ext cx="5955495" cy="9162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Generics &amp; Collection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i="1" dirty="0">
                <a:latin typeface="Calibri" pitchFamily="34" charset="0"/>
              </a:rPr>
              <a:t>“The </a:t>
            </a:r>
            <a:r>
              <a:rPr lang="en-US" sz="1600" b="1" i="1" dirty="0" smtClean="0">
                <a:latin typeface="Calibri" pitchFamily="34" charset="0"/>
              </a:rPr>
              <a:t>Unity”  </a:t>
            </a:r>
            <a:r>
              <a:rPr lang="en-US" sz="1600" b="1" i="1" dirty="0">
                <a:latin typeface="Calibri" pitchFamily="34" charset="0"/>
              </a:rPr>
              <a:t>- Chapter </a:t>
            </a:r>
            <a:r>
              <a:rPr lang="en-US" sz="1600" b="1" i="1" dirty="0" smtClean="0">
                <a:latin typeface="Calibri" pitchFamily="34" charset="0"/>
              </a:rPr>
              <a:t>4. </a:t>
            </a:r>
            <a:r>
              <a:rPr lang="en-US" sz="1600" b="1" i="1" dirty="0">
                <a:latin typeface="Calibri" pitchFamily="34" charset="0"/>
              </a:rPr>
              <a:t>of “The </a:t>
            </a:r>
            <a:r>
              <a:rPr lang="en-US" sz="1600" b="1" i="1" dirty="0" smtClean="0">
                <a:latin typeface="Calibri" pitchFamily="34" charset="0"/>
              </a:rPr>
              <a:t>Programming </a:t>
            </a:r>
            <a:r>
              <a:rPr lang="en-US" sz="1600" b="1" i="1" dirty="0">
                <a:latin typeface="Calibri" pitchFamily="34" charset="0"/>
              </a:rPr>
              <a:t>Series”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1530" y="1502815"/>
            <a:ext cx="13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[19ECSP301]</a:t>
            </a:r>
          </a:p>
        </p:txBody>
      </p:sp>
      <p:pic>
        <p:nvPicPr>
          <p:cNvPr id="8" name="Picture 2" descr="C:\Users\Moin A\Desktop\klete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3077" y="4404211"/>
            <a:ext cx="769534" cy="7454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793640" y="4450689"/>
            <a:ext cx="257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Mohammed </a:t>
            </a:r>
            <a:r>
              <a:rPr lang="en-US" dirty="0" err="1" smtClean="0">
                <a:solidFill>
                  <a:schemeClr val="bg1"/>
                </a:solidFill>
              </a:rPr>
              <a:t>Moin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Mulla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SoCSE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Interface - Iterator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000" dirty="0"/>
              <a:t>Iterator interface provides the facility of iterating the elements in a forward direction only</a:t>
            </a:r>
            <a:r>
              <a:rPr lang="en-US" sz="2000" dirty="0" smtClean="0"/>
              <a:t>.</a:t>
            </a:r>
          </a:p>
          <a:p>
            <a:pPr algn="just">
              <a:defRPr/>
            </a:pPr>
            <a:r>
              <a:rPr lang="en-IN" sz="2000" dirty="0"/>
              <a:t>Methods of Iterator interface</a:t>
            </a:r>
          </a:p>
          <a:p>
            <a:pPr algn="just">
              <a:defRPr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75799"/>
              </p:ext>
            </p:extLst>
          </p:nvPr>
        </p:nvGraphicFramePr>
        <p:xfrm>
          <a:off x="2434130" y="2266340"/>
          <a:ext cx="6096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165"/>
                <a:gridCol w="411083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Method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I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hasNext</a:t>
                      </a:r>
                      <a:r>
                        <a:rPr lang="en-I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returns true if the iterator has more elements otherwise it returns false.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Object next()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returns the element and moves the cursor pointer to the next element.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void remove()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removes the last elements returned by the iterator. It is less used.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Interface - </a:t>
            </a:r>
            <a:r>
              <a:rPr lang="en-US" sz="2600" dirty="0" err="1" smtClean="0"/>
              <a:t>Iterable</a:t>
            </a:r>
            <a:endParaRPr lang="en-IN" sz="26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The </a:t>
            </a:r>
            <a:r>
              <a:rPr lang="en-US" sz="2200" dirty="0" err="1"/>
              <a:t>Iterable</a:t>
            </a:r>
            <a:r>
              <a:rPr lang="en-US" sz="2200" dirty="0"/>
              <a:t> interface is the root interface for all the collection classes.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Collection interface extends the </a:t>
            </a:r>
            <a:r>
              <a:rPr lang="en-US" sz="2200" dirty="0" err="1"/>
              <a:t>Iterable</a:t>
            </a:r>
            <a:r>
              <a:rPr lang="en-US" sz="2200" dirty="0"/>
              <a:t> interface and therefore all the subclasses of Collection interface also implement the </a:t>
            </a:r>
            <a:r>
              <a:rPr lang="en-US" sz="2200" dirty="0" err="1"/>
              <a:t>Iterable</a:t>
            </a:r>
            <a:r>
              <a:rPr lang="en-US" sz="2200" dirty="0"/>
              <a:t> interface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It contains only one abstract method. i.e</a:t>
            </a:r>
            <a:r>
              <a:rPr lang="en-US" sz="2200" dirty="0" smtClean="0"/>
              <a:t>.,</a:t>
            </a:r>
          </a:p>
          <a:p>
            <a:pPr lvl="1"/>
            <a:r>
              <a:rPr lang="en-IN" sz="2200" dirty="0"/>
              <a:t>Iterator&lt;T&gt; iterator</a:t>
            </a:r>
            <a:r>
              <a:rPr lang="en-IN" sz="2200" dirty="0" smtClean="0"/>
              <a:t>()</a:t>
            </a:r>
          </a:p>
          <a:p>
            <a:r>
              <a:rPr lang="en-US" sz="2200" dirty="0"/>
              <a:t>It returns the iterator over the elements of type T.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47FE-D5AC-4763-997D-DAD3DCE40CBA}" type="datetime1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Interface -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The Collection interface is the interface which is implemented by all the classes in the collection framework.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It </a:t>
            </a:r>
            <a:r>
              <a:rPr lang="en-US" dirty="0"/>
              <a:t>declares the methods that every collection will have.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In </a:t>
            </a:r>
            <a:r>
              <a:rPr lang="en-US" dirty="0"/>
              <a:t>other words, we can say that the Collection interface builds the foundation on which the collection framework depends.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Interface </a:t>
            </a:r>
            <a:r>
              <a:rPr lang="en-IN" sz="2800" dirty="0" smtClean="0"/>
              <a:t>– Collection		[Cont..]</a:t>
            </a:r>
            <a:endParaRPr lang="en-IN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methods of Collection interface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Boolean </a:t>
            </a:r>
            <a:r>
              <a:rPr lang="en-US" dirty="0"/>
              <a:t>add ( 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/>
              <a:t>addAll</a:t>
            </a:r>
            <a:r>
              <a:rPr lang="en-US" dirty="0"/>
              <a:t> ( Collection </a:t>
            </a:r>
            <a:r>
              <a:rPr lang="en-US" dirty="0" smtClean="0"/>
              <a:t>c)</a:t>
            </a:r>
          </a:p>
          <a:p>
            <a:pPr lvl="1"/>
            <a:r>
              <a:rPr lang="en-US" dirty="0" smtClean="0"/>
              <a:t>void </a:t>
            </a:r>
            <a:r>
              <a:rPr lang="en-US" dirty="0"/>
              <a:t>clear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Above </a:t>
            </a:r>
            <a:r>
              <a:rPr lang="en-US" dirty="0"/>
              <a:t>are implemented by all the subclasses of Collection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6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Interface -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 interface is the child interface of Collection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It </a:t>
            </a:r>
            <a:r>
              <a:rPr lang="en-US" dirty="0"/>
              <a:t>inhibits a list type data structure in which we can store the ordered collection of objects.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have duplicate values</a:t>
            </a:r>
            <a:r>
              <a:rPr lang="en-US" dirty="0" smtClean="0"/>
              <a:t>.</a:t>
            </a:r>
          </a:p>
          <a:p>
            <a:r>
              <a:rPr lang="en-US" dirty="0"/>
              <a:t>List interface is implemented by the classes </a:t>
            </a:r>
            <a:r>
              <a:rPr lang="en-US" b="1" dirty="0" err="1"/>
              <a:t>ArrayList</a:t>
            </a:r>
            <a:r>
              <a:rPr lang="en-US" b="1" dirty="0"/>
              <a:t>, </a:t>
            </a:r>
            <a:r>
              <a:rPr lang="en-US" b="1" dirty="0" err="1"/>
              <a:t>LinkedList</a:t>
            </a:r>
            <a:r>
              <a:rPr lang="en-US" b="1" dirty="0"/>
              <a:t>, Vector, and Stack.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Interface </a:t>
            </a:r>
            <a:r>
              <a:rPr lang="en-IN" dirty="0" smtClean="0"/>
              <a:t>– List			[Cont..]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/>
              <a:t>To instantiate the List interface, we must use </a:t>
            </a:r>
            <a:r>
              <a:rPr lang="en-US" dirty="0" smtClean="0"/>
              <a:t>:</a:t>
            </a:r>
          </a:p>
          <a:p>
            <a:pPr lvl="1"/>
            <a:r>
              <a:rPr lang="en-IN" sz="2400" dirty="0"/>
              <a:t>List &lt;</a:t>
            </a:r>
            <a:r>
              <a:rPr lang="en-IN" sz="2400" dirty="0" smtClean="0"/>
              <a:t>data-type</a:t>
            </a:r>
            <a:r>
              <a:rPr lang="en-IN" sz="2400" dirty="0"/>
              <a:t>&gt; list1= </a:t>
            </a:r>
            <a:r>
              <a:rPr lang="en-IN" sz="2400" b="1" dirty="0"/>
              <a:t>new</a:t>
            </a:r>
            <a:r>
              <a:rPr lang="en-IN" sz="2400" dirty="0"/>
              <a:t> </a:t>
            </a:r>
            <a:r>
              <a:rPr lang="en-IN" sz="2400" dirty="0" err="1"/>
              <a:t>ArrayList</a:t>
            </a:r>
            <a:r>
              <a:rPr lang="en-IN" sz="2400" dirty="0"/>
              <a:t>();  </a:t>
            </a:r>
          </a:p>
          <a:p>
            <a:pPr lvl="1"/>
            <a:r>
              <a:rPr lang="en-IN" sz="2400" dirty="0"/>
              <a:t>List &lt;data-type&gt; list2 = </a:t>
            </a:r>
            <a:r>
              <a:rPr lang="en-IN" sz="2400" b="1" dirty="0"/>
              <a:t>new</a:t>
            </a:r>
            <a:r>
              <a:rPr lang="en-IN" sz="2400" dirty="0"/>
              <a:t> </a:t>
            </a:r>
            <a:r>
              <a:rPr lang="en-IN" sz="2400" dirty="0" err="1"/>
              <a:t>LinkedList</a:t>
            </a:r>
            <a:r>
              <a:rPr lang="en-IN" sz="2400" dirty="0"/>
              <a:t>();  </a:t>
            </a:r>
          </a:p>
          <a:p>
            <a:pPr lvl="1"/>
            <a:r>
              <a:rPr lang="en-IN" sz="2400" dirty="0"/>
              <a:t>List &lt;data-type&gt; list3 = </a:t>
            </a:r>
            <a:r>
              <a:rPr lang="en-IN" sz="2400" b="1" dirty="0"/>
              <a:t>new</a:t>
            </a:r>
            <a:r>
              <a:rPr lang="en-IN" sz="2400" dirty="0"/>
              <a:t> Vector();  </a:t>
            </a:r>
          </a:p>
          <a:p>
            <a:pPr lvl="1"/>
            <a:r>
              <a:rPr lang="en-IN" sz="2400" dirty="0"/>
              <a:t>List &lt;data-type&gt; list4 = </a:t>
            </a:r>
            <a:r>
              <a:rPr lang="en-IN" sz="2400" b="1" dirty="0"/>
              <a:t>new</a:t>
            </a:r>
            <a:r>
              <a:rPr lang="en-IN" sz="2400" dirty="0"/>
              <a:t> Stack();</a:t>
            </a:r>
            <a:r>
              <a:rPr lang="en-IN" dirty="0"/>
              <a:t>  </a:t>
            </a:r>
            <a:endParaRPr lang="en-IN" dirty="0" smtClean="0"/>
          </a:p>
          <a:p>
            <a:r>
              <a:rPr lang="en-US" dirty="0"/>
              <a:t>There are various methods in List interface that can be used to insert, delete, and access the elements from the list.</a:t>
            </a:r>
            <a:endParaRPr lang="en-IN" dirty="0"/>
          </a:p>
          <a:p>
            <a:pPr algn="just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5854"/>
            <a:ext cx="6108200" cy="3663766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class implements the List </a:t>
            </a:r>
            <a:r>
              <a:rPr lang="en-US" dirty="0" smtClean="0"/>
              <a:t>interface.</a:t>
            </a:r>
          </a:p>
          <a:p>
            <a:pPr>
              <a:defRPr/>
            </a:pPr>
            <a:r>
              <a:rPr lang="en-US" dirty="0" smtClean="0"/>
              <a:t>It </a:t>
            </a:r>
            <a:r>
              <a:rPr lang="en-US" dirty="0"/>
              <a:t>uses a dynamic array to store the duplicate element of different data </a:t>
            </a:r>
            <a:r>
              <a:rPr lang="en-US" dirty="0" smtClean="0"/>
              <a:t>types.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 err="1"/>
              <a:t>ArrayList</a:t>
            </a:r>
            <a:r>
              <a:rPr lang="en-US" dirty="0"/>
              <a:t> class maintains the insertion order and is </a:t>
            </a:r>
            <a:r>
              <a:rPr lang="en-US" dirty="0" smtClean="0"/>
              <a:t>non-synchronized.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elements stored in the </a:t>
            </a:r>
            <a:r>
              <a:rPr lang="en-US" dirty="0" err="1"/>
              <a:t>ArrayList</a:t>
            </a:r>
            <a:r>
              <a:rPr lang="en-US" dirty="0"/>
              <a:t> class can be randomly accessed.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 – Array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457200" algn="just">
              <a:defRPr/>
            </a:pPr>
            <a:r>
              <a:rPr lang="en-US" dirty="0" err="1"/>
              <a:t>LinkedList</a:t>
            </a:r>
            <a:r>
              <a:rPr lang="en-US" dirty="0"/>
              <a:t> implements the Collection </a:t>
            </a:r>
            <a:r>
              <a:rPr lang="en-US" dirty="0" smtClean="0"/>
              <a:t>interface.</a:t>
            </a:r>
          </a:p>
          <a:p>
            <a:pPr marL="514350" indent="-457200" algn="just">
              <a:defRPr/>
            </a:pPr>
            <a:r>
              <a:rPr lang="en-US" dirty="0" smtClean="0"/>
              <a:t>It </a:t>
            </a:r>
            <a:r>
              <a:rPr lang="en-US" dirty="0"/>
              <a:t>uses a doubly linked list internally to store the </a:t>
            </a:r>
            <a:r>
              <a:rPr lang="en-US" dirty="0" smtClean="0"/>
              <a:t>elements.</a:t>
            </a:r>
          </a:p>
          <a:p>
            <a:pPr marL="514350" indent="-457200" algn="just">
              <a:defRPr/>
            </a:pPr>
            <a:r>
              <a:rPr lang="en-US" dirty="0" smtClean="0"/>
              <a:t>It </a:t>
            </a:r>
            <a:r>
              <a:rPr lang="en-US" dirty="0"/>
              <a:t>can store the duplicate </a:t>
            </a:r>
            <a:r>
              <a:rPr lang="en-US" dirty="0" smtClean="0"/>
              <a:t>elements.</a:t>
            </a:r>
          </a:p>
          <a:p>
            <a:pPr marL="514350" indent="-457200" algn="just">
              <a:defRPr/>
            </a:pPr>
            <a:r>
              <a:rPr lang="en-US" dirty="0" smtClean="0"/>
              <a:t>It </a:t>
            </a:r>
            <a:r>
              <a:rPr lang="en-US" dirty="0"/>
              <a:t>maintains the insertion order and is not </a:t>
            </a:r>
            <a:r>
              <a:rPr lang="en-US" dirty="0" smtClean="0"/>
              <a:t>synchronized.</a:t>
            </a:r>
          </a:p>
          <a:p>
            <a:pPr marL="514350" indent="-457200" algn="just">
              <a:defRPr/>
            </a:pPr>
            <a:r>
              <a:rPr lang="en-US" dirty="0" smtClean="0"/>
              <a:t>In </a:t>
            </a:r>
            <a:r>
              <a:rPr lang="en-US" dirty="0" err="1"/>
              <a:t>LinkedList</a:t>
            </a:r>
            <a:r>
              <a:rPr lang="en-US" dirty="0"/>
              <a:t>, the manipulation is fast because no shifting is required.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Example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 to Collections</a:t>
            </a:r>
          </a:p>
          <a:p>
            <a:r>
              <a:rPr lang="en-US" sz="2400" dirty="0"/>
              <a:t>Interfaces: List, Set, </a:t>
            </a:r>
            <a:r>
              <a:rPr lang="en-US" sz="2400" dirty="0" smtClean="0"/>
              <a:t>Queue</a:t>
            </a:r>
          </a:p>
          <a:p>
            <a:r>
              <a:rPr lang="en-US" sz="2400" dirty="0"/>
              <a:t>Classes: </a:t>
            </a:r>
            <a:r>
              <a:rPr lang="en-US" sz="2400" dirty="0" err="1"/>
              <a:t>ArrayList</a:t>
            </a:r>
            <a:r>
              <a:rPr lang="en-US" sz="2400" dirty="0"/>
              <a:t>, </a:t>
            </a:r>
            <a:r>
              <a:rPr lang="en-US" sz="2400" dirty="0" err="1"/>
              <a:t>LinkedList</a:t>
            </a:r>
            <a:r>
              <a:rPr lang="en-US" sz="2400" dirty="0"/>
              <a:t> and </a:t>
            </a:r>
            <a:r>
              <a:rPr lang="en-US" sz="2400" dirty="0" err="1"/>
              <a:t>HashSet</a:t>
            </a:r>
            <a:r>
              <a:rPr lang="en-US" sz="2400" dirty="0"/>
              <a:t>, </a:t>
            </a:r>
            <a:r>
              <a:rPr lang="en-US" sz="2400" dirty="0" smtClean="0"/>
              <a:t>Map</a:t>
            </a:r>
          </a:p>
          <a:p>
            <a:r>
              <a:rPr lang="en-US" sz="2400" dirty="0" smtClean="0"/>
              <a:t>Generic Programming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611A-54D8-49DB-BFAD-87700E062EB1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Vector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Vector uses a dynamic array to store the data </a:t>
            </a:r>
            <a:r>
              <a:rPr lang="en-US" dirty="0" smtClean="0"/>
              <a:t>elements.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similar to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It is synchronized and contains many methods that are not the part of Collection framework.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sz="2400" dirty="0"/>
              <a:t>The stack is the subclass of </a:t>
            </a:r>
            <a:r>
              <a:rPr lang="en-US" sz="2400" dirty="0" smtClean="0"/>
              <a:t>Vector.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It </a:t>
            </a:r>
            <a:r>
              <a:rPr lang="en-US" sz="2400" dirty="0"/>
              <a:t>implements the last-in-first-out data </a:t>
            </a:r>
            <a:r>
              <a:rPr lang="en-US" sz="2400" dirty="0" smtClean="0"/>
              <a:t>structure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spcBef>
                <a:spcPct val="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stack contains all of the methods of Vector class and also provides its methods </a:t>
            </a:r>
            <a:r>
              <a:rPr lang="en-US" sz="2400" dirty="0" smtClean="0"/>
              <a:t>like: </a:t>
            </a:r>
          </a:p>
          <a:p>
            <a:pPr lvl="1">
              <a:spcBef>
                <a:spcPct val="0"/>
              </a:spcBef>
            </a:pP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push</a:t>
            </a:r>
            <a:r>
              <a:rPr lang="en-US" sz="2400" dirty="0" smtClean="0"/>
              <a:t>()</a:t>
            </a:r>
          </a:p>
          <a:p>
            <a:pPr lvl="1">
              <a:spcBef>
                <a:spcPct val="0"/>
              </a:spcBef>
            </a:pP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peek</a:t>
            </a:r>
            <a:r>
              <a:rPr lang="en-US" sz="2400" dirty="0" smtClean="0"/>
              <a:t>()</a:t>
            </a:r>
          </a:p>
          <a:p>
            <a:pPr lvl="1">
              <a:spcBef>
                <a:spcPct val="0"/>
              </a:spcBef>
            </a:pP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/>
              <a:t>push(object o</a:t>
            </a:r>
            <a:r>
              <a:rPr lang="en-US" sz="240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which </a:t>
            </a:r>
            <a:r>
              <a:rPr lang="en-US" sz="2400" dirty="0"/>
              <a:t>defines its properties.</a:t>
            </a: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6108200" cy="36637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Interface -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Queue interface maintains the first-in-first-out order.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be defined as an ordered list that is used to hold the elements which are about to be processed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various classes like </a:t>
            </a:r>
            <a:r>
              <a:rPr lang="en-US" dirty="0" err="1"/>
              <a:t>PriorityQueue</a:t>
            </a:r>
            <a:r>
              <a:rPr lang="en-US" dirty="0"/>
              <a:t>, </a:t>
            </a:r>
            <a:r>
              <a:rPr lang="en-US" dirty="0" err="1" smtClean="0"/>
              <a:t>Dequeue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 smtClean="0"/>
              <a:t>ArrayDequeue</a:t>
            </a:r>
            <a:r>
              <a:rPr lang="en-US" dirty="0" smtClean="0"/>
              <a:t> </a:t>
            </a:r>
            <a:r>
              <a:rPr lang="en-US" dirty="0"/>
              <a:t>which implements the Queue interface.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Interface </a:t>
            </a:r>
            <a:r>
              <a:rPr lang="en-IN" dirty="0" smtClean="0"/>
              <a:t>– Queue		[Cont..]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Queue interface can be instantiated as</a:t>
            </a:r>
            <a:r>
              <a:rPr lang="en-US" dirty="0" smtClean="0"/>
              <a:t>:</a:t>
            </a:r>
          </a:p>
          <a:p>
            <a:pPr lvl="1"/>
            <a:r>
              <a:rPr lang="en-IN" sz="2400" dirty="0"/>
              <a:t>Queue&lt;String&gt; q1 = </a:t>
            </a:r>
            <a:r>
              <a:rPr lang="en-IN" sz="2400" b="1" dirty="0"/>
              <a:t>new</a:t>
            </a:r>
            <a:r>
              <a:rPr lang="en-IN" sz="2400" dirty="0"/>
              <a:t> </a:t>
            </a:r>
            <a:r>
              <a:rPr lang="en-IN" sz="2400" dirty="0" err="1"/>
              <a:t>PriorityQueue</a:t>
            </a:r>
            <a:r>
              <a:rPr lang="en-IN" sz="2400" dirty="0" smtClean="0"/>
              <a:t>();</a:t>
            </a:r>
            <a:endParaRPr lang="en-IN" sz="2400" dirty="0"/>
          </a:p>
          <a:p>
            <a:pPr lvl="1"/>
            <a:r>
              <a:rPr lang="en-IN" sz="2400" dirty="0"/>
              <a:t>Queue&lt;String&gt; q2 = </a:t>
            </a:r>
            <a:r>
              <a:rPr lang="en-IN" sz="2400" b="1" dirty="0"/>
              <a:t>new</a:t>
            </a:r>
            <a:r>
              <a:rPr lang="en-IN" sz="2400" dirty="0"/>
              <a:t> </a:t>
            </a:r>
            <a:r>
              <a:rPr lang="en-IN" sz="2400" dirty="0" err="1"/>
              <a:t>ArrayDeque</a:t>
            </a:r>
            <a:r>
              <a:rPr lang="en-IN" sz="2400" dirty="0"/>
              <a:t>();  </a:t>
            </a:r>
          </a:p>
          <a:p>
            <a:pPr algn="just"/>
            <a:r>
              <a:rPr lang="en-US" dirty="0"/>
              <a:t>There are various classes that implement the Queue interface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Priority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PriorityQueue</a:t>
            </a:r>
            <a:r>
              <a:rPr lang="en-US" dirty="0"/>
              <a:t> class implements the Queue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It </a:t>
            </a:r>
            <a:r>
              <a:rPr lang="en-US" dirty="0"/>
              <a:t>holds the elements or objects which are to be processed by their priorities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PriorityQueue</a:t>
            </a:r>
            <a:r>
              <a:rPr lang="en-US" dirty="0"/>
              <a:t> doesn't allow null values to be stored in the queue.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Dequeue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/>
              <a:t>interface extends the Queue </a:t>
            </a:r>
            <a:r>
              <a:rPr lang="en-US" dirty="0" smtClean="0"/>
              <a:t>interface.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Dequeue</a:t>
            </a:r>
            <a:r>
              <a:rPr lang="en-US" dirty="0" smtClean="0"/>
              <a:t>, </a:t>
            </a:r>
            <a:r>
              <a:rPr lang="en-US" dirty="0"/>
              <a:t>we can remove and add the elements from both the </a:t>
            </a:r>
            <a:r>
              <a:rPr lang="en-US" dirty="0" smtClean="0"/>
              <a:t>side.</a:t>
            </a:r>
          </a:p>
          <a:p>
            <a:pPr algn="just"/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/>
              <a:t>stands for a double-ended queue which enables us to perform the operations at both the ends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/>
              <a:t>can be instantiated as</a:t>
            </a:r>
            <a:r>
              <a:rPr lang="en-US" dirty="0" smtClean="0"/>
              <a:t>:</a:t>
            </a:r>
          </a:p>
          <a:p>
            <a:pPr lvl="1" algn="just"/>
            <a:r>
              <a:rPr lang="en-IN" dirty="0" err="1"/>
              <a:t>Deque</a:t>
            </a:r>
            <a:r>
              <a:rPr lang="en-IN" dirty="0"/>
              <a:t> d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ArrayDeque</a:t>
            </a:r>
            <a:r>
              <a:rPr lang="en-IN" dirty="0"/>
              <a:t>(); 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Array Dequeue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ArrayDeque</a:t>
            </a:r>
            <a:r>
              <a:rPr lang="en-US" dirty="0" smtClean="0"/>
              <a:t> </a:t>
            </a:r>
            <a:r>
              <a:rPr lang="en-US" dirty="0"/>
              <a:t>class implements the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It </a:t>
            </a:r>
            <a:r>
              <a:rPr lang="en-US" dirty="0"/>
              <a:t>facilitates us to use the </a:t>
            </a:r>
            <a:r>
              <a:rPr lang="en-US" dirty="0" err="1"/>
              <a:t>Deque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Unlike </a:t>
            </a:r>
            <a:r>
              <a:rPr lang="en-US" dirty="0"/>
              <a:t>queue, we can add or delete the elements from both the ends.</a:t>
            </a:r>
          </a:p>
          <a:p>
            <a:r>
              <a:rPr lang="en-US" dirty="0" err="1"/>
              <a:t>ArrayDeque</a:t>
            </a:r>
            <a:r>
              <a:rPr lang="en-US" dirty="0"/>
              <a:t> is faster than </a:t>
            </a:r>
            <a:r>
              <a:rPr lang="en-US" dirty="0" err="1"/>
              <a:t>ArrayList</a:t>
            </a:r>
            <a:r>
              <a:rPr lang="en-US" dirty="0"/>
              <a:t> and Stack and has no capacity restrictions.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Collections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BF37-0C05-405F-825D-EB510555E698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 </a:t>
            </a:r>
            <a:r>
              <a:rPr lang="en-US" b="1" dirty="0"/>
              <a:t>Collection in Java</a:t>
            </a:r>
            <a:r>
              <a:rPr lang="en-US" dirty="0"/>
              <a:t> is a framework that provides an architecture to store and manipulate the group of objects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>
                <a:ea typeface="ＭＳ Ｐゴシック" charset="0"/>
              </a:rPr>
              <a:t>Create group</a:t>
            </a:r>
          </a:p>
          <a:p>
            <a:pPr lvl="1" algn="just"/>
            <a:r>
              <a:rPr lang="en-US" dirty="0" smtClean="0">
                <a:ea typeface="ＭＳ Ｐゴシック" charset="0"/>
              </a:rPr>
              <a:t>Delete group</a:t>
            </a:r>
          </a:p>
          <a:p>
            <a:pPr lvl="1" algn="just"/>
            <a:r>
              <a:rPr lang="en-US" dirty="0" smtClean="0">
                <a:ea typeface="ＭＳ Ｐゴシック" charset="0"/>
              </a:rPr>
              <a:t>Update group</a:t>
            </a:r>
          </a:p>
          <a:p>
            <a:pPr algn="just"/>
            <a:r>
              <a:rPr lang="en-US" dirty="0"/>
              <a:t>Java Collections can achieve all the operations that you perform on a data such as searching, sorting, insertion, manipulation, and deletion.</a:t>
            </a:r>
            <a:endParaRPr lang="en-US" dirty="0" smtClean="0">
              <a:ea typeface="ＭＳ Ｐゴシック" charset="0"/>
            </a:endParaRPr>
          </a:p>
          <a:p>
            <a:pPr marL="0" indent="0" algn="just">
              <a:buNone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Interface -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Interface in Java is present in </a:t>
            </a:r>
            <a:r>
              <a:rPr lang="en-US" dirty="0" err="1"/>
              <a:t>java.util</a:t>
            </a:r>
            <a:r>
              <a:rPr lang="en-US" dirty="0"/>
              <a:t> package.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extends the Collection interface.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represents the unordered set of elements which doesn't allow us to store the duplicate items.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store at most one null value in Set.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Interface </a:t>
            </a:r>
            <a:r>
              <a:rPr lang="en-IN" dirty="0" smtClean="0"/>
              <a:t>– Set			[Cont..]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is implemented by </a:t>
            </a:r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and </a:t>
            </a:r>
            <a:r>
              <a:rPr lang="en-US" dirty="0" err="1"/>
              <a:t>TreeSet</a:t>
            </a:r>
            <a:r>
              <a:rPr lang="en-US" dirty="0" smtClean="0"/>
              <a:t>.</a:t>
            </a:r>
          </a:p>
          <a:p>
            <a:r>
              <a:rPr lang="en-US" dirty="0"/>
              <a:t>Set can be instantiated as</a:t>
            </a:r>
            <a:r>
              <a:rPr lang="en-US" dirty="0" smtClean="0"/>
              <a:t>:</a:t>
            </a:r>
          </a:p>
          <a:p>
            <a:pPr lvl="1"/>
            <a:r>
              <a:rPr lang="en-IN" sz="1800" dirty="0"/>
              <a:t>Set&lt;data-type&gt; s1 = </a:t>
            </a:r>
            <a:r>
              <a:rPr lang="en-IN" sz="1800" b="1" dirty="0"/>
              <a:t>new</a:t>
            </a:r>
            <a:r>
              <a:rPr lang="en-IN" sz="1800" dirty="0"/>
              <a:t> </a:t>
            </a:r>
            <a:r>
              <a:rPr lang="en-IN" sz="1800" dirty="0" err="1"/>
              <a:t>HashSet</a:t>
            </a:r>
            <a:r>
              <a:rPr lang="en-IN" sz="1800" dirty="0"/>
              <a:t>&lt;data-type&gt;();  </a:t>
            </a:r>
          </a:p>
          <a:p>
            <a:pPr lvl="1"/>
            <a:r>
              <a:rPr lang="en-IN" sz="1800" dirty="0"/>
              <a:t>Set&lt;data-type&gt; s2 = </a:t>
            </a:r>
            <a:r>
              <a:rPr lang="en-IN" sz="1800" b="1" dirty="0"/>
              <a:t>new</a:t>
            </a:r>
            <a:r>
              <a:rPr lang="en-IN" sz="1800" dirty="0"/>
              <a:t> </a:t>
            </a:r>
            <a:r>
              <a:rPr lang="en-IN" sz="1800" dirty="0" err="1"/>
              <a:t>LinkedHashSet</a:t>
            </a:r>
            <a:r>
              <a:rPr lang="en-IN" sz="1800" dirty="0"/>
              <a:t>&lt;data-type&gt;();  </a:t>
            </a:r>
          </a:p>
          <a:p>
            <a:pPr lvl="1"/>
            <a:r>
              <a:rPr lang="en-IN" sz="1800" dirty="0"/>
              <a:t>Set&lt;data-type&gt; s3 = </a:t>
            </a:r>
            <a:r>
              <a:rPr lang="en-IN" sz="1800" b="1" dirty="0"/>
              <a:t>new</a:t>
            </a:r>
            <a:r>
              <a:rPr lang="en-IN" sz="1800" dirty="0"/>
              <a:t> </a:t>
            </a:r>
            <a:r>
              <a:rPr lang="en-IN" sz="1800" dirty="0" err="1"/>
              <a:t>TreeSet</a:t>
            </a:r>
            <a:r>
              <a:rPr lang="en-IN" sz="1800" dirty="0"/>
              <a:t>&lt;data-type&gt;();</a:t>
            </a:r>
            <a:r>
              <a:rPr lang="en-IN" sz="2000" dirty="0"/>
              <a:t> 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class implements Set Interface.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represents the collection that uses a hash table for storage. </a:t>
            </a:r>
            <a:endParaRPr lang="en-US" dirty="0" smtClean="0"/>
          </a:p>
          <a:p>
            <a:r>
              <a:rPr lang="en-US" dirty="0" smtClean="0"/>
              <a:t>Hashing </a:t>
            </a:r>
            <a:r>
              <a:rPr lang="en-US" dirty="0"/>
              <a:t>is used to store the elements in the </a:t>
            </a:r>
            <a:r>
              <a:rPr lang="en-US" dirty="0" err="1"/>
              <a:t>HashSet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unique items.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LinkedHashSet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LinkedHashSet</a:t>
            </a:r>
            <a:r>
              <a:rPr lang="en-US" dirty="0"/>
              <a:t> class represents the </a:t>
            </a:r>
            <a:r>
              <a:rPr lang="en-US" dirty="0" err="1"/>
              <a:t>LinkedList</a:t>
            </a:r>
            <a:r>
              <a:rPr lang="en-US" dirty="0"/>
              <a:t> implementation of Set Interface.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extends the </a:t>
            </a:r>
            <a:r>
              <a:rPr lang="en-US" dirty="0" err="1"/>
              <a:t>HashSet</a:t>
            </a:r>
            <a:r>
              <a:rPr lang="en-US" dirty="0"/>
              <a:t> class and implements Set interface.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 err="1"/>
              <a:t>HashSet</a:t>
            </a:r>
            <a:r>
              <a:rPr lang="en-US" dirty="0"/>
              <a:t>, It also contains unique elements.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maintains the insertion order and permits null elements.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SortedSetInterface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SortedSet</a:t>
            </a:r>
            <a:r>
              <a:rPr lang="en-US" dirty="0"/>
              <a:t> is the alternate of Set interface that provides a total ordering on its elements.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elements of the </a:t>
            </a:r>
            <a:r>
              <a:rPr lang="en-US" dirty="0" err="1"/>
              <a:t>SortedSet</a:t>
            </a:r>
            <a:r>
              <a:rPr lang="en-US" dirty="0"/>
              <a:t> are arranged in the increasing (ascending) order.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SortedSet</a:t>
            </a:r>
            <a:r>
              <a:rPr lang="en-US" dirty="0"/>
              <a:t> provides the additional methods that inhibit the natural ordering of the elements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SortedSet</a:t>
            </a:r>
            <a:r>
              <a:rPr lang="en-US" dirty="0"/>
              <a:t> can be instantiated as</a:t>
            </a:r>
            <a:r>
              <a:rPr lang="en-US" dirty="0" smtClean="0"/>
              <a:t>:</a:t>
            </a:r>
          </a:p>
          <a:p>
            <a:pPr lvl="1"/>
            <a:r>
              <a:rPr lang="en-IN" sz="2600" dirty="0" err="1"/>
              <a:t>SortedSet</a:t>
            </a:r>
            <a:r>
              <a:rPr lang="en-IN" sz="2600" dirty="0"/>
              <a:t>&lt;data-type&gt; set = </a:t>
            </a:r>
            <a:r>
              <a:rPr lang="en-IN" sz="2600" b="1" dirty="0"/>
              <a:t>new</a:t>
            </a:r>
            <a:r>
              <a:rPr lang="en-IN" sz="2600" dirty="0"/>
              <a:t> </a:t>
            </a:r>
            <a:r>
              <a:rPr lang="en-IN" sz="2600" dirty="0" err="1"/>
              <a:t>TreeSet</a:t>
            </a:r>
            <a:r>
              <a:rPr lang="en-IN" sz="2600" dirty="0"/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</a:t>
            </a:r>
            <a:r>
              <a:rPr lang="en-US" dirty="0" err="1"/>
              <a:t>TreeSet</a:t>
            </a:r>
            <a:r>
              <a:rPr lang="en-US" dirty="0"/>
              <a:t> class implements the Set interface that uses a tree for storage.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 also contains unique elements.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access and retrieval time of </a:t>
            </a:r>
            <a:r>
              <a:rPr lang="en-US" dirty="0" err="1"/>
              <a:t>TreeSet</a:t>
            </a:r>
            <a:r>
              <a:rPr lang="en-US" dirty="0"/>
              <a:t> is quite fast.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elements in </a:t>
            </a:r>
            <a:r>
              <a:rPr lang="en-US" dirty="0" err="1"/>
              <a:t>TreeSet</a:t>
            </a:r>
            <a:r>
              <a:rPr lang="en-US" dirty="0"/>
              <a:t> stored in ascending order.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Introducing </a:t>
            </a:r>
            <a:r>
              <a:rPr lang="en-US" dirty="0" smtClean="0"/>
              <a:t>Collections	[Cont..]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6F99-0B12-4DB5-9E29-6DA87CDC349C}" type="datetime1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Java Collection means a single unit of objects. </a:t>
            </a:r>
            <a:endParaRPr lang="en-IN" dirty="0" smtClean="0"/>
          </a:p>
          <a:p>
            <a:pPr algn="just"/>
            <a:r>
              <a:rPr lang="en-IN" dirty="0" smtClean="0"/>
              <a:t>Java </a:t>
            </a:r>
            <a:r>
              <a:rPr lang="en-IN" dirty="0"/>
              <a:t>Collection framework provides many interfaces (Set, List, Queue, </a:t>
            </a:r>
            <a:r>
              <a:rPr lang="en-IN" dirty="0" err="1" smtClean="0"/>
              <a:t>Dequeue</a:t>
            </a:r>
            <a:r>
              <a:rPr lang="en-IN" dirty="0" smtClean="0"/>
              <a:t>) </a:t>
            </a:r>
            <a:r>
              <a:rPr lang="en-IN" dirty="0"/>
              <a:t>and classes (</a:t>
            </a:r>
            <a:r>
              <a:rPr lang="en-IN" dirty="0" err="1"/>
              <a:t>ArrayList</a:t>
            </a:r>
            <a:r>
              <a:rPr lang="en-IN" dirty="0"/>
              <a:t>, Vector, </a:t>
            </a:r>
            <a:r>
              <a:rPr lang="en-IN" dirty="0" err="1"/>
              <a:t>LinkedList</a:t>
            </a:r>
            <a:r>
              <a:rPr lang="en-IN" dirty="0"/>
              <a:t>, </a:t>
            </a:r>
            <a:r>
              <a:rPr lang="en-IN" dirty="0" err="1"/>
              <a:t>PriorityQueue</a:t>
            </a:r>
            <a:r>
              <a:rPr lang="en-IN" dirty="0"/>
              <a:t>, </a:t>
            </a:r>
            <a:r>
              <a:rPr lang="en-IN" dirty="0" err="1"/>
              <a:t>HashSet</a:t>
            </a:r>
            <a:r>
              <a:rPr lang="en-IN" dirty="0"/>
              <a:t>, </a:t>
            </a:r>
            <a:r>
              <a:rPr lang="en-IN" dirty="0" err="1"/>
              <a:t>LinkedHashSet</a:t>
            </a:r>
            <a:r>
              <a:rPr lang="en-IN" dirty="0"/>
              <a:t>, </a:t>
            </a:r>
            <a:r>
              <a:rPr lang="en-IN" dirty="0" err="1"/>
              <a:t>TreeSet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352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Introducing Generics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Java Generics</a:t>
            </a:r>
            <a:r>
              <a:rPr lang="en-US" dirty="0"/>
              <a:t> programming is introduced in J2SE 5 to deal with type-safe objects.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makes the code stable by detecting the bugs at compile time</a:t>
            </a:r>
            <a:r>
              <a:rPr lang="en-US" dirty="0" smtClean="0"/>
              <a:t>.</a:t>
            </a:r>
          </a:p>
          <a:p>
            <a:r>
              <a:rPr lang="en-US" dirty="0"/>
              <a:t>Before generics, we can store any type of objects in the collection, i.e., non-generic.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generics force the java programmer to store a specific type of objects.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Advantages – Generics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mainly 3 advantages of generics.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Type-Safety</a:t>
            </a:r>
          </a:p>
          <a:p>
            <a:pPr lvl="1"/>
            <a:r>
              <a:rPr lang="en-US" dirty="0" smtClean="0"/>
              <a:t>Type casting is not required</a:t>
            </a:r>
          </a:p>
          <a:p>
            <a:pPr lvl="1"/>
            <a:r>
              <a:rPr lang="en-US" dirty="0" smtClean="0"/>
              <a:t>Compile time checking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32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Type-Safety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hold only a single type of objects in generics. </a:t>
            </a:r>
            <a:endParaRPr lang="en-US" dirty="0" smtClean="0"/>
          </a:p>
          <a:p>
            <a:r>
              <a:rPr lang="en-US" dirty="0" smtClean="0"/>
              <a:t>It doesn’t </a:t>
            </a:r>
            <a:r>
              <a:rPr lang="en-US" dirty="0"/>
              <a:t>allow to store other objects</a:t>
            </a:r>
            <a:r>
              <a:rPr lang="en-US" dirty="0" smtClean="0"/>
              <a:t>.</a:t>
            </a:r>
          </a:p>
          <a:p>
            <a:r>
              <a:rPr lang="en-US" dirty="0"/>
              <a:t>Without Generics, we can store any type of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56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 Casting </a:t>
            </a:r>
            <a:r>
              <a:rPr lang="en-IN" dirty="0"/>
              <a:t>I</a:t>
            </a:r>
            <a:r>
              <a:rPr lang="en-IN" dirty="0" smtClean="0"/>
              <a:t>s </a:t>
            </a:r>
            <a:r>
              <a:rPr lang="en-IN" dirty="0"/>
              <a:t>N</a:t>
            </a:r>
            <a:r>
              <a:rPr lang="en-IN" dirty="0" smtClean="0"/>
              <a:t>ot </a:t>
            </a:r>
            <a:r>
              <a:rPr lang="en-IN" dirty="0"/>
              <a:t>R</a:t>
            </a:r>
            <a:r>
              <a:rPr lang="en-IN" dirty="0" smtClean="0"/>
              <a:t>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need to typecast the object</a:t>
            </a:r>
            <a:r>
              <a:rPr lang="en-US" dirty="0" smtClean="0"/>
              <a:t>.</a:t>
            </a:r>
          </a:p>
          <a:p>
            <a:r>
              <a:rPr lang="en-US" dirty="0"/>
              <a:t>Before Generics, we need to type cast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3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Compile Time Checking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checked at compile time so problem will not occur at runtime.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good programming strategy says it is far better to handle the problem at compile time than runtime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complete Generic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07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Generics Using Maps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42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7A89-7147-417D-BABA-E4DED33188FD}" type="datetime1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Collections – What it is ?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7EF-C8F4-4F0C-9175-050F3EC4AA77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represents a single unit of objects, i.e., a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0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Defining Framework in Java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46B-44E9-4ABA-854A-551880E0241E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provides readymade architecture.</a:t>
            </a:r>
          </a:p>
          <a:p>
            <a:r>
              <a:rPr lang="en-US" dirty="0"/>
              <a:t>It represents a set of classes and interfaces.</a:t>
            </a:r>
          </a:p>
          <a:p>
            <a:r>
              <a:rPr lang="en-US" dirty="0"/>
              <a:t>It is optional.</a:t>
            </a:r>
          </a:p>
        </p:txBody>
      </p:sp>
    </p:spTree>
    <p:extLst>
      <p:ext uri="{BB962C8B-B14F-4D97-AF65-F5344CB8AC3E}">
        <p14:creationId xmlns:p14="http://schemas.microsoft.com/office/powerpoint/2010/main" val="17086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Collection Framework - Together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5E1-C20D-4C33-B97C-307C91660BBA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Collection framework represents a unified architecture for storing and manipulating a group of objects.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Interfaces and its implementations, i.e., classes</a:t>
            </a:r>
          </a:p>
          <a:p>
            <a:pPr lvl="1"/>
            <a:r>
              <a:rPr lang="en-IN" dirty="0"/>
              <a:t>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Collections – Hierarchy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1425" y="891995"/>
            <a:ext cx="6108200" cy="3816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The </a:t>
            </a:r>
            <a:r>
              <a:rPr lang="en-US" sz="1400" b="1" dirty="0" err="1"/>
              <a:t>java.util</a:t>
            </a:r>
            <a:r>
              <a:rPr lang="en-US" sz="1400" dirty="0"/>
              <a:t> package contains all the classes and interfaces for the Collection framework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47FE-D5AC-4763-997D-DAD3DCE40CBA}" type="datetime1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9" y="1350109"/>
            <a:ext cx="5955495" cy="335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0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Collections - Methods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E52A-17C8-43E8-9DAC-FBA3A3A25F6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SoCSE, KLE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235788"/>
              </p:ext>
            </p:extLst>
          </p:nvPr>
        </p:nvGraphicFramePr>
        <p:xfrm>
          <a:off x="2281238" y="1044575"/>
          <a:ext cx="6108700" cy="331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762"/>
                <a:gridCol w="3817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 Name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Boolean add(E </a:t>
                      </a:r>
                      <a:r>
                        <a:rPr lang="en-US" sz="1200" dirty="0" err="1" smtClean="0"/>
                        <a:t>obj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Adds</a:t>
                      </a:r>
                      <a:r>
                        <a:rPr lang="en-US" sz="1200" baseline="0" dirty="0" smtClean="0"/>
                        <a:t> objects to invoking collection, returns true if added, false if it fails.</a:t>
                      </a:r>
                      <a:endParaRPr lang="en-US" sz="1200" dirty="0"/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Boolean </a:t>
                      </a:r>
                      <a:r>
                        <a:rPr lang="en-US" sz="1200" dirty="0" err="1" smtClean="0"/>
                        <a:t>addAll</a:t>
                      </a:r>
                      <a:r>
                        <a:rPr lang="en-US" sz="1200" dirty="0" smtClean="0"/>
                        <a:t>(Collection c)</a:t>
                      </a:r>
                      <a:endParaRPr 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Adds all the elements of c to the invoking collection</a:t>
                      </a:r>
                      <a:endParaRPr lang="en-US" sz="1200" dirty="0"/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Void clear()</a:t>
                      </a:r>
                      <a:endParaRPr 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Removes all the elements from the invoking collection</a:t>
                      </a:r>
                      <a:endParaRPr lang="en-US" sz="1200" dirty="0"/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Boolean contains(Object </a:t>
                      </a:r>
                      <a:r>
                        <a:rPr lang="en-US" sz="1200" dirty="0" err="1" smtClean="0"/>
                        <a:t>obj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Returns</a:t>
                      </a:r>
                      <a:r>
                        <a:rPr lang="en-US" sz="1200" baseline="0" dirty="0" smtClean="0"/>
                        <a:t> true if the invoking collection contains object, returns false if it does not contain</a:t>
                      </a:r>
                      <a:endParaRPr lang="en-US" sz="1200" dirty="0"/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 size()</a:t>
                      </a:r>
                      <a:endParaRPr 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Returns the number of elements held in the invoking</a:t>
                      </a:r>
                      <a:r>
                        <a:rPr lang="en-US" sz="1200" baseline="0" dirty="0" smtClean="0"/>
                        <a:t> collection</a:t>
                      </a:r>
                      <a:endParaRPr lang="en-US" sz="1200" dirty="0"/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Boolean remove(Object </a:t>
                      </a:r>
                      <a:r>
                        <a:rPr lang="en-US" sz="1200" dirty="0" err="1" smtClean="0"/>
                        <a:t>obj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Removes specified object from collection</a:t>
                      </a:r>
                      <a:r>
                        <a:rPr lang="en-US" sz="1200" baseline="0" dirty="0" smtClean="0"/>
                        <a:t> and returns true if it is success else false</a:t>
                      </a:r>
                      <a:endParaRPr lang="en-US" sz="1200" i="1" dirty="0"/>
                    </a:p>
                  </a:txBody>
                  <a:tcPr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Boolean </a:t>
                      </a:r>
                      <a:r>
                        <a:rPr lang="en-US" sz="1200" dirty="0" err="1" smtClean="0"/>
                        <a:t>removeAll</a:t>
                      </a:r>
                      <a:r>
                        <a:rPr lang="en-US" sz="1200" dirty="0" smtClean="0"/>
                        <a:t>(Collection c)</a:t>
                      </a:r>
                      <a:endParaRPr 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Removes all elements of c from the invoking collection </a:t>
                      </a:r>
                      <a:endParaRPr lang="en-US" sz="1200" dirty="0"/>
                    </a:p>
                  </a:txBody>
                  <a:tcPr marT="45723" marB="4572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7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1611</Words>
  <Application>Microsoft Office PowerPoint</Application>
  <PresentationFormat>On-screen Show (16:9)</PresentationFormat>
  <Paragraphs>341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Generics &amp; Collection Framework</vt:lpstr>
      <vt:lpstr>Agenda</vt:lpstr>
      <vt:lpstr>Introducing Collections</vt:lpstr>
      <vt:lpstr>Introducing Collections [Cont..]</vt:lpstr>
      <vt:lpstr>Collections – What it is ?</vt:lpstr>
      <vt:lpstr>Defining Framework in Java</vt:lpstr>
      <vt:lpstr>Collection Framework - Together</vt:lpstr>
      <vt:lpstr>Collections – Hierarchy </vt:lpstr>
      <vt:lpstr>Collections - Methods</vt:lpstr>
      <vt:lpstr>Interface - Iterator</vt:lpstr>
      <vt:lpstr>Interface - Iterable</vt:lpstr>
      <vt:lpstr>Interface - Collection</vt:lpstr>
      <vt:lpstr>Interface – Collection  [Cont..]</vt:lpstr>
      <vt:lpstr>Interface - List</vt:lpstr>
      <vt:lpstr>Interface – List   [Cont..]</vt:lpstr>
      <vt:lpstr>ArrayList</vt:lpstr>
      <vt:lpstr>Example – Array List</vt:lpstr>
      <vt:lpstr>Linked List</vt:lpstr>
      <vt:lpstr>Example</vt:lpstr>
      <vt:lpstr>Vector</vt:lpstr>
      <vt:lpstr>Example</vt:lpstr>
      <vt:lpstr>Stack</vt:lpstr>
      <vt:lpstr>Example</vt:lpstr>
      <vt:lpstr>Interface - Queue</vt:lpstr>
      <vt:lpstr>Interface – Queue  [Cont..]</vt:lpstr>
      <vt:lpstr>Priority Queue</vt:lpstr>
      <vt:lpstr>Example</vt:lpstr>
      <vt:lpstr>Dequeue Interface</vt:lpstr>
      <vt:lpstr>Array Dequeue</vt:lpstr>
      <vt:lpstr>Example</vt:lpstr>
      <vt:lpstr>Interface - Set</vt:lpstr>
      <vt:lpstr>Interface – Set   [Cont..]</vt:lpstr>
      <vt:lpstr>HashSet</vt:lpstr>
      <vt:lpstr>Example</vt:lpstr>
      <vt:lpstr>LinkedHashSet</vt:lpstr>
      <vt:lpstr>Example</vt:lpstr>
      <vt:lpstr>SortedSetInterface</vt:lpstr>
      <vt:lpstr>TreeSet</vt:lpstr>
      <vt:lpstr>Example</vt:lpstr>
      <vt:lpstr>Introducing Generics</vt:lpstr>
      <vt:lpstr>Advantages – Generics </vt:lpstr>
      <vt:lpstr>Type-Safety</vt:lpstr>
      <vt:lpstr>Type Casting Is Not Required</vt:lpstr>
      <vt:lpstr>Compile Time Checking</vt:lpstr>
      <vt:lpstr>A complete Generic Example</vt:lpstr>
      <vt:lpstr>Generics Using Maps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2017-07-12T15:33:23Z</dcterms:created>
  <dcterms:modified xsi:type="dcterms:W3CDTF">2019-11-09T09:57:31Z</dcterms:modified>
</cp:coreProperties>
</file>