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56" r:id="rId3"/>
    <p:sldId id="265" r:id="rId4"/>
    <p:sldId id="259" r:id="rId5"/>
    <p:sldId id="260" r:id="rId6"/>
    <p:sldId id="261" r:id="rId7"/>
    <p:sldId id="262" r:id="rId8"/>
    <p:sldId id="264" r:id="rId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17" name="Footer Placeholder 16"/>
          <p:cNvSpPr>
            <a:spLocks noGrp="1"/>
          </p:cNvSpPr>
          <p:nvPr>
            <p:ph type="ftr" sz="quarter" idx="11"/>
          </p:nvPr>
        </p:nvSpPr>
        <p:spPr/>
        <p:txBody>
          <a:bodyPr/>
          <a:lstStyle/>
          <a:p>
            <a:endParaRPr lang="x-none"/>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F75C3D8C-4C46-4121-BA24-B83AA3F48688}" type="slidenum">
              <a:rPr lang="x-none" smtClean="0"/>
              <a:pPr/>
              <a:t>‹#›</a:t>
            </a:fld>
            <a:endParaRPr lang="x-none"/>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5" name="Footer Placeholder 4"/>
          <p:cNvSpPr>
            <a:spLocks noGrp="1"/>
          </p:cNvSpPr>
          <p:nvPr>
            <p:ph type="ftr" sz="quarter" idx="11"/>
          </p:nvPr>
        </p:nvSpPr>
        <p:spPr/>
        <p:txBody>
          <a:bodyPr/>
          <a:lstStyle/>
          <a:p>
            <a:endParaRPr lang="x-none"/>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5815584" y="1026373"/>
            <a:ext cx="609600" cy="441325"/>
          </a:xfrm>
        </p:spPr>
        <p:txBody>
          <a:bodyPr/>
          <a:lstStyle/>
          <a:p>
            <a:fld id="{F75C3D8C-4C46-4121-BA24-B83AA3F48688}" type="slidenum">
              <a:rPr lang="x-none" smtClean="0"/>
              <a:pPr/>
              <a:t>‹#›</a:t>
            </a:fld>
            <a:endParaRPr lang="x-none"/>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x-none"/>
          </a:p>
        </p:txBody>
      </p:sp>
      <p:sp>
        <p:nvSpPr>
          <p:cNvPr id="4" name="Date Placeholder 3"/>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A9FBB14F-50A0-4C0B-9035-7CA27DF31E3B}" type="datetimeFigureOut">
              <a:rPr lang="x-none" smtClean="0"/>
              <a:pPr/>
              <a:t>08/02/2022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75C3D8C-4C46-4121-BA24-B83AA3F48688}" type="slidenum">
              <a:rPr lang="x-none" smtClean="0"/>
              <a:pPr/>
              <a:t>‹#›</a:t>
            </a:fld>
            <a:endParaRPr lang="x-none"/>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8" name="Footer Placeholder 7"/>
          <p:cNvSpPr>
            <a:spLocks noGrp="1"/>
          </p:cNvSpPr>
          <p:nvPr>
            <p:ph type="ftr" sz="quarter" idx="11"/>
          </p:nvPr>
        </p:nvSpPr>
        <p:spPr>
          <a:xfrm>
            <a:off x="406400" y="6409944"/>
            <a:ext cx="4775200" cy="365760"/>
          </a:xfrm>
        </p:spPr>
        <p:txBody>
          <a:bodyPr/>
          <a:lstStyle/>
          <a:p>
            <a:endParaRPr lang="x-none"/>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F75C3D8C-4C46-4121-BA24-B83AA3F48688}" type="slidenum">
              <a:rPr lang="x-none" smtClean="0"/>
              <a:pPr/>
              <a:t>‹#›</a:t>
            </a:fld>
            <a:endParaRPr lang="x-none"/>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a:xfrm>
            <a:off x="5791200" y="1036021"/>
            <a:ext cx="609600" cy="441325"/>
          </a:xfrm>
        </p:spPr>
        <p:txBody>
          <a:bodyPr/>
          <a:lstStyle/>
          <a:p>
            <a:fld id="{F75C3D8C-4C46-4121-BA24-B83AA3F48688}" type="slidenum">
              <a:rPr lang="x-none" smtClean="0"/>
              <a:pPr/>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F75C3D8C-4C46-4121-BA24-B83AA3F48688}" type="slidenum">
              <a:rPr lang="x-none" smtClean="0"/>
              <a:pPr/>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9FBB14F-50A0-4C0B-9035-7CA27DF31E3B}" type="datetimeFigureOut">
              <a:rPr lang="x-none" smtClean="0"/>
              <a:pPr/>
              <a:t>08/02/2022</a:t>
            </a:fld>
            <a:endParaRPr lang="x-none"/>
          </a:p>
        </p:txBody>
      </p:sp>
      <p:sp>
        <p:nvSpPr>
          <p:cNvPr id="6" name="Footer Placeholder 5"/>
          <p:cNvSpPr>
            <a:spLocks noGrp="1"/>
          </p:cNvSpPr>
          <p:nvPr>
            <p:ph type="ftr" sz="quarter" idx="11"/>
          </p:nvPr>
        </p:nvSpPr>
        <p:spPr>
          <a:xfrm>
            <a:off x="402336" y="6410848"/>
            <a:ext cx="4511040" cy="365760"/>
          </a:xfrm>
        </p:spPr>
        <p:txBody>
          <a:bodyPr/>
          <a:lstStyle/>
          <a:p>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F75C3D8C-4C46-4121-BA24-B83AA3F48688}" type="slidenum">
              <a:rPr lang="x-none" smtClean="0"/>
              <a:pPr/>
              <a:t>‹#›</a:t>
            </a:fld>
            <a:endParaRPr lang="x-none"/>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A9FBB14F-50A0-4C0B-9035-7CA27DF31E3B}" type="datetimeFigureOut">
              <a:rPr lang="x-none" smtClean="0"/>
              <a:pPr/>
              <a:t>08/02/2022</a:t>
            </a:fld>
            <a:endParaRPr lang="x-none"/>
          </a:p>
        </p:txBody>
      </p:sp>
      <p:sp>
        <p:nvSpPr>
          <p:cNvPr id="6" name="Footer Placeholder 5"/>
          <p:cNvSpPr>
            <a:spLocks noGrp="1"/>
          </p:cNvSpPr>
          <p:nvPr>
            <p:ph type="ftr" sz="quarter" idx="11"/>
          </p:nvPr>
        </p:nvSpPr>
        <p:spPr>
          <a:xfrm>
            <a:off x="402336" y="6410848"/>
            <a:ext cx="4779264" cy="365760"/>
          </a:xfrm>
        </p:spPr>
        <p:txBody>
          <a:bodyPr/>
          <a:lstStyle/>
          <a:p>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9FBB14F-50A0-4C0B-9035-7CA27DF31E3B}" type="datetimeFigureOut">
              <a:rPr lang="x-none" smtClean="0"/>
              <a:pPr/>
              <a:t>08/02/2022</a:t>
            </a:fld>
            <a:endParaRPr lang="x-none"/>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x-none"/>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75C3D8C-4C46-4121-BA24-B83AA3F48688}" type="slidenum">
              <a:rPr lang="x-none" smtClean="0"/>
              <a:pPr/>
              <a:t>‹#›</a:t>
            </a:fld>
            <a:endParaRPr lang="x-none"/>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36531"/>
            <a:ext cx="9144000" cy="3622431"/>
          </a:xfrm>
        </p:spPr>
        <p:txBody>
          <a:bodyPr>
            <a:normAutofit fontScale="85000" lnSpcReduction="20000"/>
          </a:bodyPr>
          <a:lstStyle/>
          <a:p>
            <a:endParaRPr lang="en-US" sz="3500" b="1" dirty="0">
              <a:solidFill>
                <a:schemeClr val="tx1"/>
              </a:solidFill>
              <a:latin typeface="Arial Black" pitchFamily="34" charset="0"/>
            </a:endParaRPr>
          </a:p>
          <a:p>
            <a:r>
              <a:rPr lang="en-US" sz="3500" b="1" dirty="0">
                <a:solidFill>
                  <a:schemeClr val="tx1"/>
                </a:solidFill>
                <a:latin typeface="Arial Black" pitchFamily="34" charset="0"/>
              </a:rPr>
              <a:t>TEAM MEMBERS:</a:t>
            </a:r>
          </a:p>
          <a:p>
            <a:endParaRPr lang="en-US" sz="3500" b="1" dirty="0">
              <a:solidFill>
                <a:schemeClr val="tx1"/>
              </a:solidFill>
              <a:latin typeface="Bell MT" pitchFamily="18" charset="0"/>
            </a:endParaRPr>
          </a:p>
          <a:p>
            <a:pPr algn="l"/>
            <a:r>
              <a:rPr lang="en-US" sz="3200" dirty="0">
                <a:solidFill>
                  <a:schemeClr val="tx1"/>
                </a:solidFill>
                <a:latin typeface="Bell MT" pitchFamily="18" charset="0"/>
              </a:rPr>
              <a:t>1. ASTHA JAIN</a:t>
            </a:r>
          </a:p>
          <a:p>
            <a:pPr algn="l"/>
            <a:r>
              <a:rPr lang="en-US" sz="3200" dirty="0">
                <a:solidFill>
                  <a:schemeClr val="tx1"/>
                </a:solidFill>
                <a:latin typeface="Bell MT" pitchFamily="18" charset="0"/>
              </a:rPr>
              <a:t>2. ARYAN SHARMA</a:t>
            </a:r>
          </a:p>
          <a:p>
            <a:pPr algn="l"/>
            <a:r>
              <a:rPr lang="en-US" sz="3200" dirty="0">
                <a:solidFill>
                  <a:schemeClr val="tx1"/>
                </a:solidFill>
                <a:latin typeface="Bell MT" pitchFamily="18" charset="0"/>
              </a:rPr>
              <a:t>3. ADITI RAJARSHI</a:t>
            </a:r>
          </a:p>
          <a:p>
            <a:pPr algn="l"/>
            <a:r>
              <a:rPr lang="en-US" sz="3200" dirty="0">
                <a:solidFill>
                  <a:schemeClr val="tx1"/>
                </a:solidFill>
                <a:latin typeface="Bell MT" pitchFamily="18" charset="0"/>
              </a:rPr>
              <a:t>4. ABHISHEK KADAM</a:t>
            </a:r>
          </a:p>
          <a:p>
            <a:pPr algn="l"/>
            <a:r>
              <a:rPr lang="en-US" sz="3200" dirty="0">
                <a:solidFill>
                  <a:schemeClr val="tx1"/>
                </a:solidFill>
                <a:latin typeface="Bell MT" pitchFamily="18" charset="0"/>
              </a:rPr>
              <a:t>5. PRASHANTH A BHOSALE</a:t>
            </a:r>
          </a:p>
        </p:txBody>
      </p:sp>
      <p:sp>
        <p:nvSpPr>
          <p:cNvPr id="2" name="Title 1"/>
          <p:cNvSpPr>
            <a:spLocks noGrp="1"/>
          </p:cNvSpPr>
          <p:nvPr>
            <p:ph type="ctrTitle"/>
          </p:nvPr>
        </p:nvSpPr>
        <p:spPr>
          <a:xfrm>
            <a:off x="846992" y="304679"/>
            <a:ext cx="9144000" cy="1154845"/>
          </a:xfrm>
        </p:spPr>
        <p:txBody>
          <a:bodyPr/>
          <a:lstStyle/>
          <a:p>
            <a:r>
              <a:rPr lang="en-US" b="1" dirty="0"/>
              <a:t>INCREMENTAL</a:t>
            </a:r>
            <a:r>
              <a:rPr lang="en-US" dirty="0"/>
              <a:t> </a:t>
            </a:r>
            <a:r>
              <a:rPr lang="en-US" b="1" dirty="0"/>
              <a:t>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EE9FB-38B7-467E-8313-BA4C94A1099A}"/>
              </a:ext>
            </a:extLst>
          </p:cNvPr>
          <p:cNvSpPr>
            <a:spLocks noGrp="1"/>
          </p:cNvSpPr>
          <p:nvPr>
            <p:ph type="title"/>
          </p:nvPr>
        </p:nvSpPr>
        <p:spPr/>
        <p:txBody>
          <a:bodyPr/>
          <a:lstStyle/>
          <a:p>
            <a:r>
              <a:rPr lang="en-US" b="1" dirty="0">
                <a:solidFill>
                  <a:srgbClr val="C00000"/>
                </a:solidFill>
              </a:rPr>
              <a:t>INTRODUCTION</a:t>
            </a:r>
            <a:r>
              <a:rPr lang="en-US" b="1" dirty="0">
                <a:solidFill>
                  <a:schemeClr val="tx1"/>
                </a:solidFill>
              </a:rPr>
              <a:t>:</a:t>
            </a:r>
            <a:endParaRPr lang="x-none" b="1" dirty="0">
              <a:solidFill>
                <a:schemeClr val="tx1"/>
              </a:solidFill>
            </a:endParaRPr>
          </a:p>
        </p:txBody>
      </p:sp>
      <p:sp>
        <p:nvSpPr>
          <p:cNvPr id="8" name="Content Placeholder 7">
            <a:extLst>
              <a:ext uri="{FF2B5EF4-FFF2-40B4-BE49-F238E27FC236}">
                <a16:creationId xmlns:a16="http://schemas.microsoft.com/office/drawing/2014/main" id="{8D079AB2-E878-43F6-B05A-2F9C00C8BCF9}"/>
              </a:ext>
            </a:extLst>
          </p:cNvPr>
          <p:cNvSpPr>
            <a:spLocks noGrp="1"/>
          </p:cNvSpPr>
          <p:nvPr>
            <p:ph sz="half" idx="1"/>
          </p:nvPr>
        </p:nvSpPr>
        <p:spPr/>
        <p:txBody>
          <a:bodyPr>
            <a:normAutofit/>
          </a:bodyPr>
          <a:lstStyle/>
          <a:p>
            <a:r>
              <a:rPr lang="en-US" sz="2400" b="1" i="0" dirty="0">
                <a:solidFill>
                  <a:srgbClr val="202124"/>
                </a:solidFill>
                <a:effectLst/>
                <a:latin typeface="Perpetua" pitchFamily="18" charset="0"/>
              </a:rPr>
              <a:t>Incremental Model is a process of software development where requirements are broken down into multiple standalone modules of software development cycle. </a:t>
            </a:r>
          </a:p>
          <a:p>
            <a:r>
              <a:rPr lang="en-US" sz="2400" b="1" i="0" dirty="0">
                <a:solidFill>
                  <a:srgbClr val="202124"/>
                </a:solidFill>
                <a:effectLst/>
                <a:latin typeface="Poor Richard" pitchFamily="18" charset="0"/>
              </a:rPr>
              <a:t>The system is put into production when the first increment is delivered. The first increment is often a core product where the basic requirements are addressed, and supplementary features are added in the next increments</a:t>
            </a:r>
            <a:r>
              <a:rPr lang="en-US" sz="2400" b="1" i="0" dirty="0">
                <a:solidFill>
                  <a:srgbClr val="202124"/>
                </a:solidFill>
                <a:effectLst/>
                <a:latin typeface="Roboto" panose="020B0604020202020204" pitchFamily="2" charset="0"/>
              </a:rPr>
              <a:t>.</a:t>
            </a:r>
          </a:p>
        </p:txBody>
      </p:sp>
      <p:pic>
        <p:nvPicPr>
          <p:cNvPr id="11" name="Content Placeholder 10">
            <a:extLst>
              <a:ext uri="{FF2B5EF4-FFF2-40B4-BE49-F238E27FC236}">
                <a16:creationId xmlns:a16="http://schemas.microsoft.com/office/drawing/2014/main" id="{C4C1C392-F8DD-4342-AB84-7E43573F93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098925"/>
          </a:xfrm>
        </p:spPr>
      </p:pic>
    </p:spTree>
    <p:extLst>
      <p:ext uri="{BB962C8B-B14F-4D97-AF65-F5344CB8AC3E}">
        <p14:creationId xmlns:p14="http://schemas.microsoft.com/office/powerpoint/2010/main" val="339231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5083-68D0-41B9-9889-69CF44C4FC77}"/>
              </a:ext>
            </a:extLst>
          </p:cNvPr>
          <p:cNvSpPr>
            <a:spLocks noGrp="1"/>
          </p:cNvSpPr>
          <p:nvPr>
            <p:ph type="title"/>
          </p:nvPr>
        </p:nvSpPr>
        <p:spPr/>
        <p:txBody>
          <a:bodyPr/>
          <a:lstStyle/>
          <a:p>
            <a:r>
              <a:rPr lang="en-US" dirty="0"/>
              <a:t>Features</a:t>
            </a:r>
            <a:endParaRPr lang="en-IM" dirty="0"/>
          </a:p>
        </p:txBody>
      </p:sp>
      <p:sp>
        <p:nvSpPr>
          <p:cNvPr id="3" name="Content Placeholder 2">
            <a:extLst>
              <a:ext uri="{FF2B5EF4-FFF2-40B4-BE49-F238E27FC236}">
                <a16:creationId xmlns:a16="http://schemas.microsoft.com/office/drawing/2014/main" id="{DEFC4A96-26D5-487E-9D2D-0E90E9187A6E}"/>
              </a:ext>
            </a:extLst>
          </p:cNvPr>
          <p:cNvSpPr>
            <a:spLocks noGrp="1"/>
          </p:cNvSpPr>
          <p:nvPr>
            <p:ph sz="half" idx="1"/>
          </p:nvPr>
        </p:nvSpPr>
        <p:spPr/>
        <p:txBody>
          <a:bodyPr>
            <a:normAutofit lnSpcReduction="10000"/>
          </a:bodyPr>
          <a:lstStyle/>
          <a:p>
            <a:r>
              <a:rPr lang="en-US" dirty="0"/>
              <a:t>Characteristics: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System development is broken down into many mini development projects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Partial systems are successively built to produce a final total system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Highest priority requirement is tackled first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Once the requirement is developed, requirement for that increment are frozen</a:t>
            </a:r>
          </a:p>
          <a:p>
            <a:pPr marL="0" indent="0">
              <a:buNone/>
            </a:pPr>
            <a:endParaRPr lang="en-IM" dirty="0"/>
          </a:p>
        </p:txBody>
      </p:sp>
      <p:sp>
        <p:nvSpPr>
          <p:cNvPr id="4" name="Content Placeholder 3">
            <a:extLst>
              <a:ext uri="{FF2B5EF4-FFF2-40B4-BE49-F238E27FC236}">
                <a16:creationId xmlns:a16="http://schemas.microsoft.com/office/drawing/2014/main" id="{A7F3DB7C-7072-4AF6-B0A8-3B43923FAC4D}"/>
              </a:ext>
            </a:extLst>
          </p:cNvPr>
          <p:cNvSpPr>
            <a:spLocks noGrp="1"/>
          </p:cNvSpPr>
          <p:nvPr>
            <p:ph sz="half" idx="2"/>
          </p:nvPr>
        </p:nvSpPr>
        <p:spPr/>
        <p:txBody>
          <a:bodyPr>
            <a:normAutofit lnSpcReduction="10000"/>
          </a:bodyPr>
          <a:lstStyle/>
          <a:p>
            <a:r>
              <a:rPr lang="en-US" dirty="0"/>
              <a:t>When to use: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Requirements of the system are clearly understood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demand for an early release of a product arises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software engineering team are not very well skilled or trained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high-risk features and goals are involved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Such methodology is more in use for web application and product based companies</a:t>
            </a:r>
          </a:p>
          <a:p>
            <a:pPr marL="0" indent="0">
              <a:buNone/>
            </a:pPr>
            <a:endParaRPr lang="en-IM" dirty="0"/>
          </a:p>
        </p:txBody>
      </p:sp>
    </p:spTree>
    <p:extLst>
      <p:ext uri="{BB962C8B-B14F-4D97-AF65-F5344CB8AC3E}">
        <p14:creationId xmlns:p14="http://schemas.microsoft.com/office/powerpoint/2010/main" val="332613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97E2-4CB4-463A-A861-0FE5053652D7}"/>
              </a:ext>
            </a:extLst>
          </p:cNvPr>
          <p:cNvSpPr>
            <a:spLocks noGrp="1"/>
          </p:cNvSpPr>
          <p:nvPr>
            <p:ph type="title"/>
          </p:nvPr>
        </p:nvSpPr>
        <p:spPr/>
        <p:txBody>
          <a:bodyPr/>
          <a:lstStyle/>
          <a:p>
            <a:r>
              <a:rPr lang="en-US" b="1" dirty="0">
                <a:solidFill>
                  <a:srgbClr val="C00000"/>
                </a:solidFill>
              </a:rPr>
              <a:t>PHASES:</a:t>
            </a:r>
            <a:endParaRPr lang="x-none" b="1" dirty="0">
              <a:solidFill>
                <a:srgbClr val="C00000"/>
              </a:solidFill>
            </a:endParaRPr>
          </a:p>
        </p:txBody>
      </p:sp>
      <p:sp>
        <p:nvSpPr>
          <p:cNvPr id="3" name="Content Placeholder 2">
            <a:extLst>
              <a:ext uri="{FF2B5EF4-FFF2-40B4-BE49-F238E27FC236}">
                <a16:creationId xmlns:a16="http://schemas.microsoft.com/office/drawing/2014/main" id="{509B6913-B424-447F-81D0-7CB67FCD5265}"/>
              </a:ext>
            </a:extLst>
          </p:cNvPr>
          <p:cNvSpPr>
            <a:spLocks noGrp="1"/>
          </p:cNvSpPr>
          <p:nvPr>
            <p:ph sz="quarter" idx="1"/>
          </p:nvPr>
        </p:nvSpPr>
        <p:spPr>
          <a:xfrm>
            <a:off x="838200" y="1690688"/>
            <a:ext cx="10515600" cy="4486275"/>
          </a:xfrm>
        </p:spPr>
        <p:txBody>
          <a:bodyPr>
            <a:normAutofit fontScale="77500" lnSpcReduction="20000"/>
          </a:bodyPr>
          <a:lstStyle/>
          <a:p>
            <a:pPr algn="just"/>
            <a:r>
              <a:rPr lang="en-US" b="1" i="1" u="sng" dirty="0">
                <a:solidFill>
                  <a:srgbClr val="333333"/>
                </a:solidFill>
                <a:effectLst/>
                <a:latin typeface="Bodoni MT Black" pitchFamily="18" charset="0"/>
              </a:rPr>
              <a:t>Requirement analysis</a:t>
            </a:r>
            <a:r>
              <a:rPr lang="en-US" b="1" i="0" dirty="0">
                <a:solidFill>
                  <a:srgbClr val="333333"/>
                </a:solidFill>
                <a:effectLst/>
                <a:latin typeface="inter-bold"/>
              </a:rPr>
              <a:t>:</a:t>
            </a:r>
            <a:r>
              <a:rPr lang="en-US" sz="2600" b="1" dirty="0">
                <a:solidFill>
                  <a:schemeClr val="accent5">
                    <a:lumMod val="50000"/>
                  </a:schemeClr>
                </a:solidFill>
                <a:effectLst/>
                <a:latin typeface="High Tower Text" pitchFamily="18" charset="0"/>
              </a:rPr>
              <a:t> In the first phase of the incremental model, the product analysis experts identifies the requirements. And the system functional requirements are understood by the requirement analysis team. To develop the software under the incremental model, this phase performs a crucial role</a:t>
            </a:r>
            <a:r>
              <a:rPr lang="en-US" b="0" i="0" dirty="0">
                <a:solidFill>
                  <a:srgbClr val="333333"/>
                </a:solidFill>
                <a:effectLst/>
                <a:latin typeface="inter-regular"/>
              </a:rPr>
              <a:t>.</a:t>
            </a:r>
          </a:p>
          <a:p>
            <a:pPr algn="just"/>
            <a:r>
              <a:rPr lang="en-US" b="1" i="1" u="sng" dirty="0">
                <a:solidFill>
                  <a:srgbClr val="333333"/>
                </a:solidFill>
                <a:effectLst/>
                <a:latin typeface="Bodoni MT Black" pitchFamily="18" charset="0"/>
              </a:rPr>
              <a:t>Design &amp; Development:</a:t>
            </a:r>
            <a:r>
              <a:rPr lang="en-US" b="0" i="0" dirty="0">
                <a:solidFill>
                  <a:srgbClr val="333333"/>
                </a:solidFill>
                <a:effectLst/>
                <a:latin typeface="inter-regular"/>
              </a:rPr>
              <a:t> </a:t>
            </a:r>
            <a:r>
              <a:rPr lang="en-US" b="1" dirty="0">
                <a:solidFill>
                  <a:schemeClr val="accent5">
                    <a:lumMod val="50000"/>
                  </a:schemeClr>
                </a:solidFill>
                <a:effectLst/>
                <a:latin typeface="High Tower Text" pitchFamily="18" charset="0"/>
              </a:rPr>
              <a:t>In this phase of the Incremental model of SDLC, the design of the system functionality and the development method are finished with success. When software develops new practicality, the incremental model uses style and development phase.</a:t>
            </a:r>
          </a:p>
          <a:p>
            <a:pPr algn="just"/>
            <a:r>
              <a:rPr lang="en-US" b="1" i="1" u="sng" dirty="0">
                <a:solidFill>
                  <a:srgbClr val="333333"/>
                </a:solidFill>
                <a:effectLst/>
                <a:latin typeface="Bodoni MT Black" pitchFamily="18" charset="0"/>
              </a:rPr>
              <a:t>Testing</a:t>
            </a:r>
            <a:r>
              <a:rPr lang="en-US" b="1" i="0" dirty="0">
                <a:solidFill>
                  <a:srgbClr val="333333"/>
                </a:solidFill>
                <a:effectLst/>
                <a:latin typeface="inter-bold"/>
              </a:rPr>
              <a:t>:</a:t>
            </a:r>
            <a:r>
              <a:rPr lang="en-US" b="0" i="0" dirty="0">
                <a:solidFill>
                  <a:srgbClr val="333333"/>
                </a:solidFill>
                <a:effectLst/>
                <a:latin typeface="inter-regular"/>
              </a:rPr>
              <a:t> </a:t>
            </a:r>
            <a:r>
              <a:rPr lang="en-US" b="1" i="0" dirty="0">
                <a:solidFill>
                  <a:schemeClr val="accent5">
                    <a:lumMod val="50000"/>
                  </a:schemeClr>
                </a:solidFill>
                <a:effectLst/>
                <a:latin typeface="High Tower Text" pitchFamily="18" charset="0"/>
              </a:rPr>
              <a:t>In the incremental model, the testing phase checks the performance of each existing function as well as additional functionality. In the testing phase, the various methods are used to test the behavior of each task</a:t>
            </a:r>
            <a:r>
              <a:rPr lang="en-US" b="0" i="0" dirty="0">
                <a:solidFill>
                  <a:srgbClr val="333333"/>
                </a:solidFill>
                <a:effectLst/>
                <a:latin typeface="inter-regular"/>
              </a:rPr>
              <a:t>.</a:t>
            </a:r>
          </a:p>
          <a:p>
            <a:pPr algn="just"/>
            <a:r>
              <a:rPr lang="en-US" b="1" i="1" u="sng" dirty="0">
                <a:solidFill>
                  <a:srgbClr val="333333"/>
                </a:solidFill>
                <a:effectLst/>
                <a:latin typeface="Bodoni MT Black" pitchFamily="18" charset="0"/>
              </a:rPr>
              <a:t> Implementation:</a:t>
            </a:r>
            <a:r>
              <a:rPr lang="en-US" b="0" i="0" dirty="0">
                <a:solidFill>
                  <a:srgbClr val="333333"/>
                </a:solidFill>
                <a:effectLst/>
                <a:latin typeface="inter-regular"/>
              </a:rPr>
              <a:t> </a:t>
            </a:r>
            <a:r>
              <a:rPr lang="en-US" b="1" i="0" dirty="0">
                <a:solidFill>
                  <a:schemeClr val="accent5">
                    <a:lumMod val="50000"/>
                  </a:schemeClr>
                </a:solidFill>
                <a:effectLst/>
                <a:latin typeface="High Tower Text" pitchFamily="18" charset="0"/>
              </a:rPr>
              <a:t>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endParaRPr lang="x-none" dirty="0"/>
          </a:p>
        </p:txBody>
      </p:sp>
    </p:spTree>
    <p:extLst>
      <p:ext uri="{BB962C8B-B14F-4D97-AF65-F5344CB8AC3E}">
        <p14:creationId xmlns:p14="http://schemas.microsoft.com/office/powerpoint/2010/main" val="69132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B913-B129-4B84-9BA2-E528FE7A7727}"/>
              </a:ext>
            </a:extLst>
          </p:cNvPr>
          <p:cNvSpPr>
            <a:spLocks noGrp="1"/>
          </p:cNvSpPr>
          <p:nvPr>
            <p:ph type="title"/>
          </p:nvPr>
        </p:nvSpPr>
        <p:spPr>
          <a:xfrm>
            <a:off x="402336" y="228601"/>
            <a:ext cx="11379200" cy="729762"/>
          </a:xfrm>
        </p:spPr>
        <p:txBody>
          <a:bodyPr/>
          <a:lstStyle/>
          <a:p>
            <a:r>
              <a:rPr lang="en-US" b="1" dirty="0">
                <a:solidFill>
                  <a:srgbClr val="C00000"/>
                </a:solidFill>
              </a:rPr>
              <a:t>ADVANTAGES</a:t>
            </a:r>
            <a:endParaRPr lang="x-none" b="1" dirty="0">
              <a:solidFill>
                <a:srgbClr val="C00000"/>
              </a:solidFill>
            </a:endParaRPr>
          </a:p>
        </p:txBody>
      </p:sp>
      <p:sp>
        <p:nvSpPr>
          <p:cNvPr id="3" name="Content Placeholder 2">
            <a:extLst>
              <a:ext uri="{FF2B5EF4-FFF2-40B4-BE49-F238E27FC236}">
                <a16:creationId xmlns:a16="http://schemas.microsoft.com/office/drawing/2014/main" id="{D8CB2E95-EFCF-4B0F-A339-0F1D40915759}"/>
              </a:ext>
            </a:extLst>
          </p:cNvPr>
          <p:cNvSpPr>
            <a:spLocks noGrp="1"/>
          </p:cNvSpPr>
          <p:nvPr>
            <p:ph sz="quarter" idx="1"/>
          </p:nvPr>
        </p:nvSpPr>
        <p:spPr/>
        <p:txBody>
          <a:bodyPr/>
          <a:lstStyle/>
          <a:p>
            <a:pPr>
              <a:buFont typeface="Wingdings" pitchFamily="2" charset="2"/>
              <a:buChar char="Ø"/>
            </a:pPr>
            <a:endParaRPr lang="en-US" b="1" i="1" dirty="0">
              <a:solidFill>
                <a:srgbClr val="202124"/>
              </a:solidFill>
              <a:latin typeface="Segoe UI Black" pitchFamily="34" charset="0"/>
              <a:ea typeface="Segoe UI Black" pitchFamily="34" charset="0"/>
            </a:endParaRPr>
          </a:p>
          <a:p>
            <a:pPr>
              <a:buFont typeface="Wingdings" pitchFamily="2" charset="2"/>
              <a:buChar char="Ø"/>
            </a:pPr>
            <a:endParaRPr lang="en-US" b="1" i="1" dirty="0">
              <a:solidFill>
                <a:srgbClr val="202124"/>
              </a:solidFill>
              <a:latin typeface="Segoe UI Black" pitchFamily="34" charset="0"/>
              <a:ea typeface="Segoe UI Black" pitchFamily="34" charset="0"/>
            </a:endParaRPr>
          </a:p>
          <a:p>
            <a:pPr>
              <a:buFont typeface="Wingdings" pitchFamily="2" charset="2"/>
              <a:buChar char="Ø"/>
            </a:pPr>
            <a:r>
              <a:rPr lang="en-US" b="1" i="1" dirty="0">
                <a:solidFill>
                  <a:srgbClr val="202124"/>
                </a:solidFill>
                <a:latin typeface="Segoe UI Black" pitchFamily="34" charset="0"/>
                <a:ea typeface="Segoe UI Black" pitchFamily="34" charset="0"/>
              </a:rPr>
              <a:t> </a:t>
            </a:r>
            <a:r>
              <a:rPr lang="en-US" b="1" i="1" dirty="0">
                <a:solidFill>
                  <a:srgbClr val="202124"/>
                </a:solidFill>
                <a:effectLst/>
                <a:latin typeface="Segoe UI Black" pitchFamily="34" charset="0"/>
                <a:ea typeface="Segoe UI Black" pitchFamily="34" charset="0"/>
              </a:rPr>
              <a:t>It is easier to test on smaller modules.</a:t>
            </a:r>
          </a:p>
          <a:p>
            <a:pPr>
              <a:buFont typeface="Wingdings" pitchFamily="2" charset="2"/>
              <a:buChar char="Ø"/>
            </a:pPr>
            <a:r>
              <a:rPr lang="en-US" b="1" i="1" dirty="0">
                <a:solidFill>
                  <a:srgbClr val="202124"/>
                </a:solidFill>
                <a:latin typeface="Segoe UI Black" pitchFamily="34" charset="0"/>
                <a:ea typeface="Segoe UI Black" pitchFamily="34" charset="0"/>
              </a:rPr>
              <a:t> </a:t>
            </a:r>
            <a:r>
              <a:rPr lang="en-US" b="1" i="1" dirty="0">
                <a:solidFill>
                  <a:srgbClr val="202124"/>
                </a:solidFill>
                <a:effectLst/>
                <a:latin typeface="Segoe UI Black" pitchFamily="34" charset="0"/>
                <a:ea typeface="Segoe UI Black" pitchFamily="34" charset="0"/>
              </a:rPr>
              <a:t>Requirements of the system are clearly understood</a:t>
            </a:r>
          </a:p>
          <a:p>
            <a:pPr>
              <a:buFont typeface="Wingdings" pitchFamily="2" charset="2"/>
              <a:buChar char="Ø"/>
            </a:pPr>
            <a:r>
              <a:rPr lang="en-US" b="1" i="1" dirty="0">
                <a:solidFill>
                  <a:srgbClr val="202124"/>
                </a:solidFill>
                <a:effectLst/>
                <a:latin typeface="Segoe UI Black" pitchFamily="34" charset="0"/>
                <a:ea typeface="Segoe UI Black" pitchFamily="34" charset="0"/>
              </a:rPr>
              <a:t>Easier to find faults as testing is done after each iteration.</a:t>
            </a:r>
          </a:p>
          <a:p>
            <a:pPr>
              <a:buFont typeface="Wingdings" pitchFamily="2" charset="2"/>
              <a:buChar char="Ø"/>
            </a:pPr>
            <a:r>
              <a:rPr lang="en-US" b="1" i="1" dirty="0">
                <a:solidFill>
                  <a:srgbClr val="202124"/>
                </a:solidFill>
                <a:latin typeface="Segoe UI Black" pitchFamily="34" charset="0"/>
                <a:ea typeface="Segoe UI Black" pitchFamily="34" charset="0"/>
              </a:rPr>
              <a:t> Customer is also involved after each build.</a:t>
            </a:r>
            <a:endParaRPr lang="x-none" b="1" i="1" dirty="0">
              <a:latin typeface="Segoe UI Black" pitchFamily="34" charset="0"/>
              <a:ea typeface="Segoe UI Black" pitchFamily="34" charset="0"/>
            </a:endParaRPr>
          </a:p>
        </p:txBody>
      </p:sp>
    </p:spTree>
    <p:extLst>
      <p:ext uri="{BB962C8B-B14F-4D97-AF65-F5344CB8AC3E}">
        <p14:creationId xmlns:p14="http://schemas.microsoft.com/office/powerpoint/2010/main" val="393790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18B3-003D-4F08-89CD-FF3C0F2360B3}"/>
              </a:ext>
            </a:extLst>
          </p:cNvPr>
          <p:cNvSpPr>
            <a:spLocks noGrp="1"/>
          </p:cNvSpPr>
          <p:nvPr>
            <p:ph type="title"/>
          </p:nvPr>
        </p:nvSpPr>
        <p:spPr/>
        <p:txBody>
          <a:bodyPr/>
          <a:lstStyle/>
          <a:p>
            <a:r>
              <a:rPr lang="en-US" b="1" i="1" dirty="0">
                <a:solidFill>
                  <a:schemeClr val="tx1"/>
                </a:solidFill>
              </a:rPr>
              <a:t>DISADVANTAGES</a:t>
            </a:r>
            <a:endParaRPr lang="x-none" b="1" i="1" dirty="0">
              <a:solidFill>
                <a:schemeClr val="tx1"/>
              </a:solidFill>
            </a:endParaRPr>
          </a:p>
        </p:txBody>
      </p:sp>
      <p:sp>
        <p:nvSpPr>
          <p:cNvPr id="3" name="Content Placeholder 2">
            <a:extLst>
              <a:ext uri="{FF2B5EF4-FFF2-40B4-BE49-F238E27FC236}">
                <a16:creationId xmlns:a16="http://schemas.microsoft.com/office/drawing/2014/main" id="{8D9CAFC8-0B04-4543-8530-BD056C0DE5FA}"/>
              </a:ext>
            </a:extLst>
          </p:cNvPr>
          <p:cNvSpPr>
            <a:spLocks noGrp="1"/>
          </p:cNvSpPr>
          <p:nvPr>
            <p:ph sz="quarter" idx="1"/>
          </p:nvPr>
        </p:nvSpPr>
        <p:spPr/>
        <p:txBody>
          <a:bodyPr/>
          <a:lstStyle/>
          <a:p>
            <a:endParaRPr lang="en-US" i="1" dirty="0">
              <a:solidFill>
                <a:schemeClr val="accent6">
                  <a:lumMod val="50000"/>
                </a:schemeClr>
              </a:solidFill>
              <a:latin typeface="Trebuchet MS" pitchFamily="34" charset="0"/>
            </a:endParaRPr>
          </a:p>
          <a:p>
            <a:endParaRPr lang="en-US" i="1" dirty="0">
              <a:solidFill>
                <a:schemeClr val="accent6">
                  <a:lumMod val="50000"/>
                </a:schemeClr>
              </a:solidFill>
              <a:latin typeface="Trebuchet MS" pitchFamily="34" charset="0"/>
            </a:endParaRPr>
          </a:p>
          <a:p>
            <a:pPr>
              <a:buFont typeface="Wingdings" pitchFamily="2" charset="2"/>
              <a:buChar char="q"/>
            </a:pPr>
            <a:r>
              <a:rPr lang="en-US" i="1" dirty="0">
                <a:solidFill>
                  <a:schemeClr val="accent6">
                    <a:lumMod val="50000"/>
                  </a:schemeClr>
                </a:solidFill>
                <a:latin typeface="Trebuchet MS" pitchFamily="34" charset="0"/>
              </a:rPr>
              <a:t>R</a:t>
            </a:r>
            <a:r>
              <a:rPr lang="en-US" b="0" i="1" dirty="0">
                <a:solidFill>
                  <a:schemeClr val="accent6">
                    <a:lumMod val="50000"/>
                  </a:schemeClr>
                </a:solidFill>
                <a:effectLst/>
                <a:latin typeface="Trebuchet MS" pitchFamily="34" charset="0"/>
              </a:rPr>
              <a:t>equires a good planning designing. </a:t>
            </a:r>
          </a:p>
          <a:p>
            <a:pPr>
              <a:buFont typeface="Wingdings" pitchFamily="2" charset="2"/>
              <a:buChar char="q"/>
            </a:pPr>
            <a:r>
              <a:rPr lang="en-US" b="0" i="1" dirty="0">
                <a:solidFill>
                  <a:schemeClr val="accent6">
                    <a:lumMod val="50000"/>
                  </a:schemeClr>
                </a:solidFill>
                <a:effectLst/>
                <a:latin typeface="Trebuchet MS" pitchFamily="34" charset="0"/>
              </a:rPr>
              <a:t>System architecture can cause problems because not all requirements for the entire software lifecycle are combined. </a:t>
            </a:r>
          </a:p>
          <a:p>
            <a:pPr>
              <a:buFont typeface="Wingdings" pitchFamily="2" charset="2"/>
              <a:buChar char="q"/>
            </a:pPr>
            <a:r>
              <a:rPr lang="en-US" b="0" i="1" dirty="0">
                <a:solidFill>
                  <a:schemeClr val="accent6">
                    <a:lumMod val="50000"/>
                  </a:schemeClr>
                </a:solidFill>
                <a:effectLst/>
                <a:latin typeface="Trebuchet MS" pitchFamily="34" charset="0"/>
              </a:rPr>
              <a:t>Each iteration phase is rigid and does not overlap each other. </a:t>
            </a:r>
          </a:p>
          <a:p>
            <a:pPr>
              <a:buFont typeface="Wingdings" pitchFamily="2" charset="2"/>
              <a:buChar char="q"/>
            </a:pPr>
            <a:r>
              <a:rPr lang="en-US" b="0" i="1" dirty="0">
                <a:solidFill>
                  <a:schemeClr val="accent6">
                    <a:lumMod val="50000"/>
                  </a:schemeClr>
                </a:solidFill>
                <a:effectLst/>
                <a:latin typeface="Trebuchet MS" pitchFamily="34" charset="0"/>
              </a:rPr>
              <a:t>Rectifying a problem in one unit requires correction in all the units and which consumes a lot of time.</a:t>
            </a:r>
            <a:endParaRPr lang="x-none" i="1" dirty="0">
              <a:solidFill>
                <a:schemeClr val="accent6">
                  <a:lumMod val="50000"/>
                </a:schemeClr>
              </a:solidFill>
              <a:latin typeface="Trebuchet MS" pitchFamily="34" charset="0"/>
            </a:endParaRPr>
          </a:p>
        </p:txBody>
      </p:sp>
    </p:spTree>
    <p:extLst>
      <p:ext uri="{BB962C8B-B14F-4D97-AF65-F5344CB8AC3E}">
        <p14:creationId xmlns:p14="http://schemas.microsoft.com/office/powerpoint/2010/main" val="2963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609-A3F0-42E4-89BB-070973D0F6A4}"/>
              </a:ext>
            </a:extLst>
          </p:cNvPr>
          <p:cNvSpPr>
            <a:spLocks noGrp="1"/>
          </p:cNvSpPr>
          <p:nvPr>
            <p:ph type="title"/>
          </p:nvPr>
        </p:nvSpPr>
        <p:spPr/>
        <p:txBody>
          <a:bodyPr/>
          <a:lstStyle/>
          <a:p>
            <a:r>
              <a:rPr lang="en-US" dirty="0">
                <a:solidFill>
                  <a:schemeClr val="tx1">
                    <a:lumMod val="65000"/>
                    <a:lumOff val="35000"/>
                  </a:schemeClr>
                </a:solidFill>
              </a:rPr>
              <a:t>EXAMPLE:</a:t>
            </a:r>
            <a:endParaRPr lang="x-none"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37C81AD6-5A7C-40DE-A4B5-C07CA8D7EEF7}"/>
              </a:ext>
            </a:extLst>
          </p:cNvPr>
          <p:cNvSpPr>
            <a:spLocks noGrp="1"/>
          </p:cNvSpPr>
          <p:nvPr>
            <p:ph sz="half" idx="1"/>
          </p:nvPr>
        </p:nvSpPr>
        <p:spPr/>
        <p:txBody>
          <a:bodyPr>
            <a:noAutofit/>
          </a:bodyPr>
          <a:lstStyle/>
          <a:p>
            <a:r>
              <a:rPr lang="en-US" sz="2000" b="1" dirty="0">
                <a:solidFill>
                  <a:schemeClr val="accent1">
                    <a:lumMod val="75000"/>
                  </a:schemeClr>
                </a:solidFill>
                <a:latin typeface="Poor Richard" pitchFamily="18" charset="0"/>
              </a:rPr>
              <a:t> In the diagram above when we work incrementally we are adding piece by piece but expect that each piece is fully finished. Thus keep on adding the pieces until it’s complete.</a:t>
            </a:r>
          </a:p>
          <a:p>
            <a:r>
              <a:rPr lang="en-US" sz="2000" b="1" dirty="0">
                <a:solidFill>
                  <a:schemeClr val="accent1">
                    <a:lumMod val="75000"/>
                  </a:schemeClr>
                </a:solidFill>
                <a:latin typeface="Poor Richard" pitchFamily="18" charset="0"/>
              </a:rPr>
              <a:t>  As in the image above a person has (can be considered) thought of the application. Then he started building it and in the first iteration the first module of the application or product is totally ready and can be demoed to the customers.</a:t>
            </a:r>
          </a:p>
          <a:p>
            <a:r>
              <a:rPr lang="en-US" sz="2000" b="1" dirty="0">
                <a:solidFill>
                  <a:schemeClr val="accent1">
                    <a:lumMod val="75000"/>
                  </a:schemeClr>
                </a:solidFill>
                <a:latin typeface="Poor Richard" pitchFamily="18" charset="0"/>
              </a:rPr>
              <a:t> similarly in the second iteration the other module is ready and integrated with the first module. Similarly, in the third iteration the whole product is ready and integrated. Hence, the product got ready step by step.</a:t>
            </a:r>
            <a:endParaRPr lang="x-none" sz="2000" b="1" dirty="0">
              <a:solidFill>
                <a:schemeClr val="accent1">
                  <a:lumMod val="75000"/>
                </a:schemeClr>
              </a:solidFill>
              <a:latin typeface="Poor Richard" pitchFamily="18" charset="0"/>
            </a:endParaRPr>
          </a:p>
        </p:txBody>
      </p:sp>
      <p:pic>
        <p:nvPicPr>
          <p:cNvPr id="6" name="Content Placeholder 5">
            <a:extLst>
              <a:ext uri="{FF2B5EF4-FFF2-40B4-BE49-F238E27FC236}">
                <a16:creationId xmlns:a16="http://schemas.microsoft.com/office/drawing/2014/main" id="{670C70D4-9262-43DD-83A0-6F71DCFDFD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0857" y="2962275"/>
            <a:ext cx="6241143" cy="1638300"/>
          </a:xfrm>
        </p:spPr>
      </p:pic>
    </p:spTree>
    <p:extLst>
      <p:ext uri="{BB962C8B-B14F-4D97-AF65-F5344CB8AC3E}">
        <p14:creationId xmlns:p14="http://schemas.microsoft.com/office/powerpoint/2010/main" val="407125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2336" y="1371600"/>
            <a:ext cx="9875872" cy="4681728"/>
          </a:xfrm>
        </p:spPr>
        <p:txBody>
          <a:bodyPr>
            <a:normAutofit/>
          </a:bodyPr>
          <a:lstStyle/>
          <a:p>
            <a:pPr algn="ctr">
              <a:buNone/>
            </a:pPr>
            <a:r>
              <a:rPr lang="en-US" sz="9600" b="1" i="1" u="sng" dirty="0">
                <a:latin typeface="Bodoni MT Black" pitchFamily="18" charset="0"/>
              </a:rPr>
              <a:t>THANK </a:t>
            </a:r>
          </a:p>
          <a:p>
            <a:pPr algn="ctr">
              <a:buNone/>
            </a:pPr>
            <a:r>
              <a:rPr lang="en-US" sz="9600" b="1" i="1" u="sng" dirty="0">
                <a:latin typeface="Bodoni MT Black" pitchFamily="18" charset="0"/>
              </a:rPr>
              <a:t> YOU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373</TotalTime>
  <Words>601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vt:i4>
      </vt:variant>
    </vt:vector>
  </HeadingPairs>
  <TitlesOfParts>
    <vt:vector size="25" baseType="lpstr">
      <vt:lpstr>Arial</vt:lpstr>
      <vt:lpstr>Arial Black</vt:lpstr>
      <vt:lpstr>Bell MT</vt:lpstr>
      <vt:lpstr>Bodoni MT Black</vt:lpstr>
      <vt:lpstr>Georgia</vt:lpstr>
      <vt:lpstr>High Tower Text</vt:lpstr>
      <vt:lpstr>inter-bold</vt:lpstr>
      <vt:lpstr>inter-regular</vt:lpstr>
      <vt:lpstr>Perpetua</vt:lpstr>
      <vt:lpstr>Poor Richard</vt:lpstr>
      <vt:lpstr>Roboto</vt:lpstr>
      <vt:lpstr>Segoe UI Black</vt:lpstr>
      <vt:lpstr>Source Sans Pro</vt:lpstr>
      <vt:lpstr>Trebuchet MS</vt:lpstr>
      <vt:lpstr>Wingdings</vt:lpstr>
      <vt:lpstr>Wingdings 2</vt:lpstr>
      <vt:lpstr>Civic</vt:lpstr>
      <vt:lpstr>INCREMENTAL MODEL</vt:lpstr>
      <vt:lpstr>INTRODUCTION:</vt:lpstr>
      <vt:lpstr>Features</vt:lpstr>
      <vt:lpstr>PHASES:</vt:lpstr>
      <vt:lpstr>ADVANTAGES</vt:lpstr>
      <vt:lpstr>DISADVANTAGES</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Aryan Sharma</dc:creator>
  <cp:lastModifiedBy>Aryan Sharma</cp:lastModifiedBy>
  <cp:revision>12</cp:revision>
  <dcterms:created xsi:type="dcterms:W3CDTF">2022-02-07T09:20:42Z</dcterms:created>
  <dcterms:modified xsi:type="dcterms:W3CDTF">2022-02-08T10:31:11Z</dcterms:modified>
</cp:coreProperties>
</file>