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Medium" charset="1" panose="00000600000000000000"/>
      <p:regular r:id="rId19"/>
    </p:embeddedFont>
    <p:embeddedFont>
      <p:font typeface="Poppins" charset="1" panose="00000500000000000000"/>
      <p:regular r:id="rId20"/>
    </p:embeddedFont>
    <p:embeddedFont>
      <p:font typeface="Lumios Marker" charset="1" panose="00000500000000000000"/>
      <p:regular r:id="rId21"/>
    </p:embeddedFont>
    <p:embeddedFont>
      <p:font typeface="Poppins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2.png" Type="http://schemas.openxmlformats.org/officeDocument/2006/relationships/image"/><Relationship Id="rId7" Target="../embeddings/oleObject1.bin" Type="http://schemas.openxmlformats.org/officeDocument/2006/relationships/oleObjec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png" Type="http://schemas.openxmlformats.org/officeDocument/2006/relationships/image"/><Relationship Id="rId12" Target="../media/image40.png" Type="http://schemas.openxmlformats.org/officeDocument/2006/relationships/image"/><Relationship Id="rId13" Target="../media/image41.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67562" y="7553325"/>
            <a:ext cx="8552875" cy="2143125"/>
          </a:xfrm>
          <a:prstGeom prst="rect">
            <a:avLst/>
          </a:prstGeom>
        </p:spPr>
        <p:txBody>
          <a:bodyPr anchor="t" rtlCol="false" tIns="0" lIns="0" bIns="0" rIns="0">
            <a:spAutoFit/>
          </a:bodyPr>
          <a:lstStyle/>
          <a:p>
            <a:pPr algn="ctr">
              <a:lnSpc>
                <a:spcPts val="4200"/>
              </a:lnSpc>
            </a:pPr>
            <a:r>
              <a:rPr lang="en-US" sz="3000" b="true">
                <a:solidFill>
                  <a:srgbClr val="000000"/>
                </a:solidFill>
                <a:latin typeface="Poppins Medium"/>
                <a:ea typeface="Poppins Medium"/>
                <a:cs typeface="Poppins Medium"/>
                <a:sym typeface="Poppins Medium"/>
              </a:rPr>
              <a:t>Classification d’images déséquilibrées et incomplètes</a:t>
            </a:r>
          </a:p>
          <a:p>
            <a:pPr algn="ctr">
              <a:lnSpc>
                <a:spcPts val="4200"/>
              </a:lnSpc>
            </a:pPr>
            <a:r>
              <a:rPr lang="en-US" sz="3000" b="true">
                <a:solidFill>
                  <a:srgbClr val="000000"/>
                </a:solidFill>
                <a:latin typeface="Poppins Medium"/>
                <a:ea typeface="Poppins Medium"/>
                <a:cs typeface="Poppins Medium"/>
                <a:sym typeface="Poppins Medium"/>
              </a:rPr>
              <a:t>Présenté par : Khalid Abdelli</a:t>
            </a:r>
          </a:p>
          <a:p>
            <a:pPr algn="ctr">
              <a:lnSpc>
                <a:spcPts val="4200"/>
              </a:lnSpc>
            </a:pPr>
            <a:r>
              <a:rPr lang="en-US" sz="3000" b="true">
                <a:solidFill>
                  <a:srgbClr val="000000"/>
                </a:solidFill>
                <a:latin typeface="Poppins Medium"/>
                <a:ea typeface="Poppins Medium"/>
                <a:cs typeface="Poppins Medium"/>
                <a:sym typeface="Poppins Medium"/>
              </a:rPr>
              <a:t>Encadré par : M. Mohamed Hebiri</a:t>
            </a:r>
          </a:p>
        </p:txBody>
      </p:sp>
      <p:sp>
        <p:nvSpPr>
          <p:cNvPr name="TextBox 3" id="3"/>
          <p:cNvSpPr txBox="true"/>
          <p:nvPr/>
        </p:nvSpPr>
        <p:spPr>
          <a:xfrm rot="0">
            <a:off x="3280186" y="1425338"/>
            <a:ext cx="11727627" cy="592455"/>
          </a:xfrm>
          <a:prstGeom prst="rect">
            <a:avLst/>
          </a:prstGeom>
        </p:spPr>
        <p:txBody>
          <a:bodyPr anchor="t" rtlCol="false" tIns="0" lIns="0" bIns="0" rIns="0">
            <a:spAutoFit/>
          </a:bodyPr>
          <a:lstStyle/>
          <a:p>
            <a:pPr algn="ctr">
              <a:lnSpc>
                <a:spcPts val="4620"/>
              </a:lnSpc>
            </a:pPr>
            <a:r>
              <a:rPr lang="en-US" sz="3300" spc="66">
                <a:solidFill>
                  <a:srgbClr val="000000"/>
                </a:solidFill>
                <a:latin typeface="Poppins"/>
                <a:ea typeface="Poppins"/>
                <a:cs typeface="Poppins"/>
                <a:sym typeface="Poppins"/>
              </a:rPr>
              <a:t>UNIVERSITÉ GUSTAVE EIFFEL</a:t>
            </a:r>
          </a:p>
        </p:txBody>
      </p:sp>
      <p:sp>
        <p:nvSpPr>
          <p:cNvPr name="Freeform 4" id="4"/>
          <p:cNvSpPr/>
          <p:nvPr/>
        </p:nvSpPr>
        <p:spPr>
          <a:xfrm flipH="false" flipV="false" rot="-5799637">
            <a:off x="3723547" y="2025293"/>
            <a:ext cx="1211882" cy="1344668"/>
          </a:xfrm>
          <a:custGeom>
            <a:avLst/>
            <a:gdLst/>
            <a:ahLst/>
            <a:cxnLst/>
            <a:rect r="r" b="b" t="t" l="l"/>
            <a:pathLst>
              <a:path h="1344668" w="1211882">
                <a:moveTo>
                  <a:pt x="0" y="0"/>
                </a:moveTo>
                <a:lnTo>
                  <a:pt x="1211882" y="0"/>
                </a:lnTo>
                <a:lnTo>
                  <a:pt x="1211882" y="1344668"/>
                </a:lnTo>
                <a:lnTo>
                  <a:pt x="0" y="134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8944552" y="6624851"/>
            <a:ext cx="398896" cy="1375504"/>
          </a:xfrm>
          <a:custGeom>
            <a:avLst/>
            <a:gdLst/>
            <a:ahLst/>
            <a:cxnLst/>
            <a:rect r="r" b="b" t="t" l="l"/>
            <a:pathLst>
              <a:path h="1375504" w="398896">
                <a:moveTo>
                  <a:pt x="0" y="0"/>
                </a:moveTo>
                <a:lnTo>
                  <a:pt x="398896" y="0"/>
                </a:lnTo>
                <a:lnTo>
                  <a:pt x="398896" y="1375503"/>
                </a:lnTo>
                <a:lnTo>
                  <a:pt x="0" y="1375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3726940" y="6253146"/>
            <a:ext cx="793689" cy="761941"/>
          </a:xfrm>
          <a:custGeom>
            <a:avLst/>
            <a:gdLst/>
            <a:ahLst/>
            <a:cxnLst/>
            <a:rect r="r" b="b" t="t" l="l"/>
            <a:pathLst>
              <a:path h="761941" w="793689">
                <a:moveTo>
                  <a:pt x="0" y="0"/>
                </a:moveTo>
                <a:lnTo>
                  <a:pt x="793689" y="0"/>
                </a:lnTo>
                <a:lnTo>
                  <a:pt x="793689" y="761941"/>
                </a:lnTo>
                <a:lnTo>
                  <a:pt x="0" y="7619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767371" y="3835398"/>
            <a:ext cx="10753258" cy="5422902"/>
          </a:xfrm>
          <a:prstGeom prst="rect">
            <a:avLst/>
          </a:prstGeom>
        </p:spPr>
        <p:txBody>
          <a:bodyPr anchor="t" rtlCol="false" tIns="0" lIns="0" bIns="0" rIns="0">
            <a:spAutoFit/>
          </a:bodyPr>
          <a:lstStyle/>
          <a:p>
            <a:pPr algn="ctr">
              <a:lnSpc>
                <a:spcPts val="13400"/>
              </a:lnSpc>
            </a:pPr>
            <a:r>
              <a:rPr lang="en-US" sz="20000">
                <a:solidFill>
                  <a:srgbClr val="000000"/>
                </a:solidFill>
                <a:latin typeface="Lumios Marker"/>
                <a:ea typeface="Lumios Marker"/>
                <a:cs typeface="Lumios Marker"/>
                <a:sym typeface="Lumios Marker"/>
              </a:rPr>
              <a:t>Mémoire de Fin d’Études</a:t>
            </a:r>
          </a:p>
          <a:p>
            <a:pPr algn="ctr">
              <a:lnSpc>
                <a:spcPts val="134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47979" y="1220534"/>
            <a:ext cx="7403800" cy="7845932"/>
            <a:chOff x="0" y="0"/>
            <a:chExt cx="2243576" cy="2377555"/>
          </a:xfrm>
        </p:grpSpPr>
        <p:sp>
          <p:nvSpPr>
            <p:cNvPr name="Freeform 3" id="3"/>
            <p:cNvSpPr/>
            <p:nvPr/>
          </p:nvSpPr>
          <p:spPr>
            <a:xfrm flipH="false" flipV="false" rot="0">
              <a:off x="-3810" y="1270"/>
              <a:ext cx="2248656" cy="2376285"/>
            </a:xfrm>
            <a:custGeom>
              <a:avLst/>
              <a:gdLst/>
              <a:ahLst/>
              <a:cxnLst/>
              <a:rect r="r" b="b" t="t" l="l"/>
              <a:pathLst>
                <a:path h="2376285" w="2248656">
                  <a:moveTo>
                    <a:pt x="2244846" y="2041379"/>
                  </a:moveTo>
                  <a:cubicBezTo>
                    <a:pt x="2244846" y="1935138"/>
                    <a:pt x="2248656" y="1827097"/>
                    <a:pt x="2242306" y="1720856"/>
                  </a:cubicBezTo>
                  <a:cubicBezTo>
                    <a:pt x="2234686" y="1650630"/>
                    <a:pt x="2223256" y="265899"/>
                    <a:pt x="2223256" y="195672"/>
                  </a:cubicBezTo>
                  <a:cubicBezTo>
                    <a:pt x="2220716" y="147054"/>
                    <a:pt x="2219446" y="96635"/>
                    <a:pt x="2216906" y="54610"/>
                  </a:cubicBezTo>
                  <a:cubicBezTo>
                    <a:pt x="2216906" y="44450"/>
                    <a:pt x="2215636" y="34290"/>
                    <a:pt x="2214366" y="21590"/>
                  </a:cubicBezTo>
                  <a:cubicBezTo>
                    <a:pt x="2204206" y="19050"/>
                    <a:pt x="2195316" y="17780"/>
                    <a:pt x="2185156" y="16510"/>
                  </a:cubicBezTo>
                  <a:cubicBezTo>
                    <a:pt x="2175688" y="15240"/>
                    <a:pt x="2165508" y="16510"/>
                    <a:pt x="2157025" y="16510"/>
                  </a:cubicBezTo>
                  <a:cubicBezTo>
                    <a:pt x="2114611" y="13970"/>
                    <a:pt x="2072197" y="8890"/>
                    <a:pt x="2029783" y="7620"/>
                  </a:cubicBezTo>
                  <a:cubicBezTo>
                    <a:pt x="1950044" y="5080"/>
                    <a:pt x="1868608" y="3810"/>
                    <a:pt x="1788869" y="2540"/>
                  </a:cubicBezTo>
                  <a:cubicBezTo>
                    <a:pt x="1760028" y="2540"/>
                    <a:pt x="1729489" y="0"/>
                    <a:pt x="1700648" y="0"/>
                  </a:cubicBezTo>
                  <a:cubicBezTo>
                    <a:pt x="1631088" y="0"/>
                    <a:pt x="1563225" y="1270"/>
                    <a:pt x="1493666" y="1270"/>
                  </a:cubicBezTo>
                  <a:cubicBezTo>
                    <a:pt x="1452948" y="1270"/>
                    <a:pt x="1412230" y="3810"/>
                    <a:pt x="1369816" y="3810"/>
                  </a:cubicBezTo>
                  <a:cubicBezTo>
                    <a:pt x="1327401" y="5080"/>
                    <a:pt x="558854" y="7620"/>
                    <a:pt x="516439" y="7620"/>
                  </a:cubicBezTo>
                  <a:cubicBezTo>
                    <a:pt x="482508" y="7620"/>
                    <a:pt x="448577" y="6350"/>
                    <a:pt x="414645" y="7620"/>
                  </a:cubicBezTo>
                  <a:cubicBezTo>
                    <a:pt x="384107" y="8890"/>
                    <a:pt x="351872" y="11430"/>
                    <a:pt x="321334" y="12700"/>
                  </a:cubicBezTo>
                  <a:cubicBezTo>
                    <a:pt x="289099" y="15240"/>
                    <a:pt x="256864" y="16510"/>
                    <a:pt x="226325" y="19050"/>
                  </a:cubicBezTo>
                  <a:cubicBezTo>
                    <a:pt x="180518" y="21590"/>
                    <a:pt x="133014" y="24130"/>
                    <a:pt x="87206" y="27940"/>
                  </a:cubicBezTo>
                  <a:cubicBezTo>
                    <a:pt x="60061" y="30480"/>
                    <a:pt x="38100" y="34290"/>
                    <a:pt x="16510" y="36830"/>
                  </a:cubicBezTo>
                  <a:cubicBezTo>
                    <a:pt x="16510" y="38100"/>
                    <a:pt x="13970" y="40640"/>
                    <a:pt x="13970" y="43180"/>
                  </a:cubicBezTo>
                  <a:cubicBezTo>
                    <a:pt x="12700" y="71425"/>
                    <a:pt x="10160" y="112841"/>
                    <a:pt x="8890" y="152456"/>
                  </a:cubicBezTo>
                  <a:cubicBezTo>
                    <a:pt x="7620" y="175865"/>
                    <a:pt x="8890" y="201075"/>
                    <a:pt x="7620" y="224483"/>
                  </a:cubicBezTo>
                  <a:cubicBezTo>
                    <a:pt x="0" y="343329"/>
                    <a:pt x="5080" y="1814492"/>
                    <a:pt x="7620" y="1935138"/>
                  </a:cubicBezTo>
                  <a:cubicBezTo>
                    <a:pt x="6350" y="2030575"/>
                    <a:pt x="11430" y="2124211"/>
                    <a:pt x="11430" y="2219647"/>
                  </a:cubicBezTo>
                  <a:cubicBezTo>
                    <a:pt x="11430" y="2264665"/>
                    <a:pt x="15240" y="2311483"/>
                    <a:pt x="7620" y="2345805"/>
                  </a:cubicBezTo>
                  <a:cubicBezTo>
                    <a:pt x="5080" y="2354695"/>
                    <a:pt x="10160" y="2361045"/>
                    <a:pt x="19050" y="2362315"/>
                  </a:cubicBezTo>
                  <a:cubicBezTo>
                    <a:pt x="29210" y="2363585"/>
                    <a:pt x="38100" y="2363585"/>
                    <a:pt x="48260" y="2363585"/>
                  </a:cubicBezTo>
                  <a:cubicBezTo>
                    <a:pt x="100779" y="2364855"/>
                    <a:pt x="155069" y="2364855"/>
                    <a:pt x="211056" y="2366125"/>
                  </a:cubicBezTo>
                  <a:cubicBezTo>
                    <a:pt x="241595" y="2367395"/>
                    <a:pt x="272133" y="2368665"/>
                    <a:pt x="300975" y="2369935"/>
                  </a:cubicBezTo>
                  <a:cubicBezTo>
                    <a:pt x="351872" y="2371205"/>
                    <a:pt x="401072" y="2371205"/>
                    <a:pt x="451970" y="2372475"/>
                  </a:cubicBezTo>
                  <a:cubicBezTo>
                    <a:pt x="472329" y="2372475"/>
                    <a:pt x="490991" y="2372475"/>
                    <a:pt x="511350" y="2371205"/>
                  </a:cubicBezTo>
                  <a:cubicBezTo>
                    <a:pt x="519833" y="2371205"/>
                    <a:pt x="530012" y="2369935"/>
                    <a:pt x="538495" y="2369935"/>
                  </a:cubicBezTo>
                  <a:cubicBezTo>
                    <a:pt x="572426" y="2371205"/>
                    <a:pt x="1251056" y="2362315"/>
                    <a:pt x="1284987" y="2363585"/>
                  </a:cubicBezTo>
                  <a:cubicBezTo>
                    <a:pt x="1332491" y="2364855"/>
                    <a:pt x="1463127" y="2364855"/>
                    <a:pt x="1510631" y="2364855"/>
                  </a:cubicBezTo>
                  <a:cubicBezTo>
                    <a:pt x="1529294" y="2364855"/>
                    <a:pt x="1546259" y="2363585"/>
                    <a:pt x="1564922" y="2363585"/>
                  </a:cubicBezTo>
                  <a:cubicBezTo>
                    <a:pt x="1595460" y="2364855"/>
                    <a:pt x="1625998" y="2366125"/>
                    <a:pt x="1656536" y="2367395"/>
                  </a:cubicBezTo>
                  <a:cubicBezTo>
                    <a:pt x="1722703" y="2369935"/>
                    <a:pt x="1787173" y="2367395"/>
                    <a:pt x="1853339" y="2371205"/>
                  </a:cubicBezTo>
                  <a:cubicBezTo>
                    <a:pt x="1963616" y="2376285"/>
                    <a:pt x="2075590" y="2369935"/>
                    <a:pt x="2185156" y="2375015"/>
                  </a:cubicBezTo>
                  <a:cubicBezTo>
                    <a:pt x="2205476" y="2376285"/>
                    <a:pt x="2225796" y="2375015"/>
                    <a:pt x="2248656" y="2375015"/>
                  </a:cubicBezTo>
                  <a:cubicBezTo>
                    <a:pt x="2248656" y="2350885"/>
                    <a:pt x="2248656" y="2338185"/>
                    <a:pt x="2248656" y="2313283"/>
                  </a:cubicBezTo>
                  <a:cubicBezTo>
                    <a:pt x="2247386" y="2221448"/>
                    <a:pt x="2244846" y="2135015"/>
                    <a:pt x="2244846" y="2041379"/>
                  </a:cubicBezTo>
                  <a:close/>
                </a:path>
              </a:pathLst>
            </a:custGeom>
            <a:solidFill>
              <a:srgbClr val="F7F7F7"/>
            </a:solidFill>
          </p:spPr>
        </p:sp>
      </p:grpSp>
      <p:sp>
        <p:nvSpPr>
          <p:cNvPr name="TextBox 4" id="4"/>
          <p:cNvSpPr txBox="true"/>
          <p:nvPr/>
        </p:nvSpPr>
        <p:spPr>
          <a:xfrm rot="0">
            <a:off x="1338884" y="1152525"/>
            <a:ext cx="4763832" cy="1909479"/>
          </a:xfrm>
          <a:prstGeom prst="rect">
            <a:avLst/>
          </a:prstGeom>
        </p:spPr>
        <p:txBody>
          <a:bodyPr anchor="t" rtlCol="false" tIns="0" lIns="0" bIns="0" rIns="0">
            <a:spAutoFit/>
          </a:bodyPr>
          <a:lstStyle/>
          <a:p>
            <a:pPr algn="l">
              <a:lnSpc>
                <a:spcPts val="7301"/>
              </a:lnSpc>
            </a:pPr>
            <a:r>
              <a:rPr lang="en-US" sz="7301">
                <a:solidFill>
                  <a:srgbClr val="000000"/>
                </a:solidFill>
                <a:latin typeface="Lumios Marker"/>
                <a:ea typeface="Lumios Marker"/>
                <a:cs typeface="Lumios Marker"/>
                <a:sym typeface="Lumios Marker"/>
              </a:rPr>
              <a:t>Comparaison des 4 scénarios</a:t>
            </a:r>
          </a:p>
        </p:txBody>
      </p:sp>
      <p:sp>
        <p:nvSpPr>
          <p:cNvPr name="Freeform 5" id="5"/>
          <p:cNvSpPr/>
          <p:nvPr/>
        </p:nvSpPr>
        <p:spPr>
          <a:xfrm flipH="false" flipV="false" rot="235537">
            <a:off x="1358380" y="2749308"/>
            <a:ext cx="3241061" cy="680623"/>
          </a:xfrm>
          <a:custGeom>
            <a:avLst/>
            <a:gdLst/>
            <a:ahLst/>
            <a:cxnLst/>
            <a:rect r="r" b="b" t="t" l="l"/>
            <a:pathLst>
              <a:path h="680623" w="3241061">
                <a:moveTo>
                  <a:pt x="0" y="0"/>
                </a:moveTo>
                <a:lnTo>
                  <a:pt x="3241062" y="0"/>
                </a:lnTo>
                <a:lnTo>
                  <a:pt x="3241062" y="680623"/>
                </a:lnTo>
                <a:lnTo>
                  <a:pt x="0" y="6806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38884" y="3832288"/>
            <a:ext cx="7325912" cy="4757928"/>
          </a:xfrm>
          <a:prstGeom prst="rect">
            <a:avLst/>
          </a:prstGeom>
        </p:spPr>
        <p:txBody>
          <a:bodyPr anchor="t" rtlCol="false" tIns="0" lIns="0" bIns="0" rIns="0">
            <a:spAutoFit/>
          </a:bodyPr>
          <a:lstStyle/>
          <a:p>
            <a:pPr algn="just">
              <a:lnSpc>
                <a:spcPts val="3816"/>
              </a:lnSpc>
            </a:pPr>
            <a:r>
              <a:rPr lang="en-US" sz="2400" b="true">
                <a:solidFill>
                  <a:srgbClr val="000000"/>
                </a:solidFill>
                <a:latin typeface="Poppins Bold"/>
                <a:ea typeface="Poppins Bold"/>
                <a:cs typeface="Poppins Bold"/>
                <a:sym typeface="Poppins Bold"/>
              </a:rPr>
              <a:t>A</a:t>
            </a:r>
            <a:r>
              <a:rPr lang="en-US" sz="2400" b="true">
                <a:solidFill>
                  <a:srgbClr val="000000"/>
                </a:solidFill>
                <a:latin typeface="Poppins Bold"/>
                <a:ea typeface="Poppins Bold"/>
                <a:cs typeface="Poppins Bold"/>
                <a:sym typeface="Poppins Bold"/>
              </a:rPr>
              <a:t>nalyse rapide :</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Cas 1 : Baseline → classe 3 sous-apprise</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Cas 2 : Inpainting seul → légère amélioration visuelle mais F1 classe 3 reste faible</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Cas 3 : Oversampling seul → sur-apprentissage sur classe 3 (F1 très haut)</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Cas 4 : Inpainting + Oversampling → meilleure généralisation, accuracy globale et F1 classe 3 élevées</a:t>
            </a:r>
          </a:p>
          <a:p>
            <a:pPr algn="just">
              <a:lnSpc>
                <a:spcPts val="3816"/>
              </a:lnSpc>
            </a:pPr>
          </a:p>
        </p:txBody>
      </p:sp>
      <p:sp>
        <p:nvSpPr>
          <p:cNvPr name="Freeform 7" id="7"/>
          <p:cNvSpPr/>
          <p:nvPr/>
        </p:nvSpPr>
        <p:spPr>
          <a:xfrm flipH="false" flipV="false" rot="0">
            <a:off x="17051779" y="684468"/>
            <a:ext cx="619617" cy="688463"/>
          </a:xfrm>
          <a:custGeom>
            <a:avLst/>
            <a:gdLst/>
            <a:ahLst/>
            <a:cxnLst/>
            <a:rect r="r" b="b" t="t" l="l"/>
            <a:pathLst>
              <a:path h="688463" w="619617">
                <a:moveTo>
                  <a:pt x="0" y="0"/>
                </a:moveTo>
                <a:lnTo>
                  <a:pt x="619617" y="0"/>
                </a:lnTo>
                <a:lnTo>
                  <a:pt x="619617" y="688464"/>
                </a:lnTo>
                <a:lnTo>
                  <a:pt x="0" y="688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Object 8" id="8"/>
          <p:cNvGraphicFramePr/>
          <p:nvPr/>
        </p:nvGraphicFramePr>
        <p:xfrm>
          <a:off x="9647979" y="1220534"/>
          <a:ext cx="6286500" cy="2095500"/>
        </p:xfrm>
        <a:graphic>
          <a:graphicData uri="http://schemas.openxmlformats.org/presentationml/2006/ole">
            <p:oleObj imgW="7543800" imgH="33528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31047" y="3215795"/>
            <a:ext cx="6425906" cy="610461"/>
          </a:xfrm>
          <a:custGeom>
            <a:avLst/>
            <a:gdLst/>
            <a:ahLst/>
            <a:cxnLst/>
            <a:rect r="r" b="b" t="t" l="l"/>
            <a:pathLst>
              <a:path h="610461" w="6425906">
                <a:moveTo>
                  <a:pt x="0" y="0"/>
                </a:moveTo>
                <a:lnTo>
                  <a:pt x="6425906" y="0"/>
                </a:lnTo>
                <a:lnTo>
                  <a:pt x="6425906" y="610461"/>
                </a:lnTo>
                <a:lnTo>
                  <a:pt x="0" y="61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97375" y="1771600"/>
            <a:ext cx="7893249" cy="1749425"/>
          </a:xfrm>
          <a:prstGeom prst="rect">
            <a:avLst/>
          </a:prstGeom>
        </p:spPr>
        <p:txBody>
          <a:bodyPr anchor="t" rtlCol="false" tIns="0" lIns="0" bIns="0" rIns="0">
            <a:spAutoFit/>
          </a:bodyPr>
          <a:lstStyle/>
          <a:p>
            <a:pPr algn="ctr">
              <a:lnSpc>
                <a:spcPts val="13000"/>
              </a:lnSpc>
            </a:pPr>
            <a:r>
              <a:rPr lang="en-US" sz="13000">
                <a:solidFill>
                  <a:srgbClr val="000000"/>
                </a:solidFill>
                <a:latin typeface="Lumios Marker"/>
                <a:ea typeface="Lumios Marker"/>
                <a:cs typeface="Lumios Marker"/>
                <a:sym typeface="Lumios Marker"/>
              </a:rPr>
              <a:t>Discussion</a:t>
            </a:r>
          </a:p>
        </p:txBody>
      </p:sp>
      <p:sp>
        <p:nvSpPr>
          <p:cNvPr name="Freeform 4" id="4"/>
          <p:cNvSpPr/>
          <p:nvPr/>
        </p:nvSpPr>
        <p:spPr>
          <a:xfrm flipH="false" flipV="false" rot="-1246389">
            <a:off x="1363741" y="8413198"/>
            <a:ext cx="1064366" cy="1072409"/>
          </a:xfrm>
          <a:custGeom>
            <a:avLst/>
            <a:gdLst/>
            <a:ahLst/>
            <a:cxnLst/>
            <a:rect r="r" b="b" t="t" l="l"/>
            <a:pathLst>
              <a:path h="1072409" w="1064366">
                <a:moveTo>
                  <a:pt x="0" y="0"/>
                </a:moveTo>
                <a:lnTo>
                  <a:pt x="1064366" y="0"/>
                </a:lnTo>
                <a:lnTo>
                  <a:pt x="1064366" y="1072410"/>
                </a:lnTo>
                <a:lnTo>
                  <a:pt x="0" y="107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6392808" y="8571270"/>
            <a:ext cx="308897" cy="1065162"/>
          </a:xfrm>
          <a:custGeom>
            <a:avLst/>
            <a:gdLst/>
            <a:ahLst/>
            <a:cxnLst/>
            <a:rect r="r" b="b" t="t" l="l"/>
            <a:pathLst>
              <a:path h="1065162" w="308897">
                <a:moveTo>
                  <a:pt x="0" y="0"/>
                </a:moveTo>
                <a:lnTo>
                  <a:pt x="308897" y="0"/>
                </a:lnTo>
                <a:lnTo>
                  <a:pt x="308897" y="1065163"/>
                </a:lnTo>
                <a:lnTo>
                  <a:pt x="0" y="1065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08162" y="4455105"/>
            <a:ext cx="7077082" cy="3773174"/>
          </a:xfrm>
          <a:prstGeom prst="rect">
            <a:avLst/>
          </a:prstGeom>
        </p:spPr>
        <p:txBody>
          <a:bodyPr anchor="t" rtlCol="false" tIns="0" lIns="0" bIns="0" rIns="0">
            <a:spAutoFit/>
          </a:bodyPr>
          <a:lstStyle/>
          <a:p>
            <a:pPr algn="just">
              <a:lnSpc>
                <a:spcPts val="3322"/>
              </a:lnSpc>
            </a:pPr>
            <a:r>
              <a:rPr lang="en-US" sz="2089">
                <a:solidFill>
                  <a:srgbClr val="000000"/>
                </a:solidFill>
                <a:latin typeface="Poppins"/>
                <a:ea typeface="Poppins"/>
                <a:cs typeface="Poppins"/>
                <a:sym typeface="Poppins"/>
              </a:rPr>
              <a:t>L’</a:t>
            </a:r>
            <a:r>
              <a:rPr lang="en-US" sz="2089">
                <a:solidFill>
                  <a:srgbClr val="000000"/>
                </a:solidFill>
                <a:latin typeface="Poppins"/>
                <a:ea typeface="Poppins"/>
                <a:cs typeface="Poppins"/>
                <a:sym typeface="Poppins"/>
              </a:rPr>
              <a:t>analyse des résultats obtenus montre une progression claire et significative à travers les quatre scénarios étudiés. Dans les Cas 1 et 2, bien que le modèle atteigne des performances globales correctes, les F1-scores sont très déséquilibrés, avec une reconnaissance particulièrement faible de la classe 3. Cela traduit les difficultés classiques rencontrées sur des classes minoritaires ou des images partiellement corrompues.</a:t>
            </a:r>
          </a:p>
        </p:txBody>
      </p:sp>
      <p:sp>
        <p:nvSpPr>
          <p:cNvPr name="TextBox 7" id="7"/>
          <p:cNvSpPr txBox="true"/>
          <p:nvPr/>
        </p:nvSpPr>
        <p:spPr>
          <a:xfrm rot="0">
            <a:off x="9727148" y="4455105"/>
            <a:ext cx="7532152" cy="4192257"/>
          </a:xfrm>
          <a:prstGeom prst="rect">
            <a:avLst/>
          </a:prstGeom>
        </p:spPr>
        <p:txBody>
          <a:bodyPr anchor="t" rtlCol="false" tIns="0" lIns="0" bIns="0" rIns="0">
            <a:spAutoFit/>
          </a:bodyPr>
          <a:lstStyle/>
          <a:p>
            <a:pPr algn="just">
              <a:lnSpc>
                <a:spcPts val="3323"/>
              </a:lnSpc>
            </a:pPr>
            <a:r>
              <a:rPr lang="en-US" sz="2090">
                <a:solidFill>
                  <a:srgbClr val="000000"/>
                </a:solidFill>
                <a:latin typeface="Poppins"/>
                <a:ea typeface="Poppins"/>
                <a:cs typeface="Poppins"/>
                <a:sym typeface="Poppins"/>
              </a:rPr>
              <a:t>Av</a:t>
            </a:r>
            <a:r>
              <a:rPr lang="en-US" sz="2090">
                <a:solidFill>
                  <a:srgbClr val="000000"/>
                </a:solidFill>
                <a:latin typeface="Poppins"/>
                <a:ea typeface="Poppins"/>
                <a:cs typeface="Poppins"/>
                <a:sym typeface="Poppins"/>
              </a:rPr>
              <a:t>ec l’introduction de l’oversampling (Cas 3) et la combinaison inpainting + oversampling (Cas 4), on observe une homogénéisation des performances entre les classes, avec un F1-score remarquable pour la classe 3, atteignant 0,98 dans le Cas 4. Les confusions entre classes visuellement proches, bien que toujours présentes, sont désormais marginales. Ces résultats mettent en évidence l’efficacité du prétraitement des images et de l’équilibrage des classes pour un apprentissage plus robuste et généralisable.</a:t>
            </a:r>
          </a:p>
        </p:txBody>
      </p:sp>
      <p:sp>
        <p:nvSpPr>
          <p:cNvPr name="Freeform 8" id="8"/>
          <p:cNvSpPr/>
          <p:nvPr/>
        </p:nvSpPr>
        <p:spPr>
          <a:xfrm flipH="false" flipV="false" rot="0">
            <a:off x="11478252" y="1275596"/>
            <a:ext cx="1130775" cy="1256417"/>
          </a:xfrm>
          <a:custGeom>
            <a:avLst/>
            <a:gdLst/>
            <a:ahLst/>
            <a:cxnLst/>
            <a:rect r="r" b="b" t="t" l="l"/>
            <a:pathLst>
              <a:path h="1256417" w="1130775">
                <a:moveTo>
                  <a:pt x="0" y="0"/>
                </a:moveTo>
                <a:lnTo>
                  <a:pt x="1130775" y="0"/>
                </a:lnTo>
                <a:lnTo>
                  <a:pt x="1130775" y="1256417"/>
                </a:lnTo>
                <a:lnTo>
                  <a:pt x="0" y="12564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31047" y="1844633"/>
            <a:ext cx="6425906" cy="610461"/>
          </a:xfrm>
          <a:custGeom>
            <a:avLst/>
            <a:gdLst/>
            <a:ahLst/>
            <a:cxnLst/>
            <a:rect r="r" b="b" t="t" l="l"/>
            <a:pathLst>
              <a:path h="610461" w="6425906">
                <a:moveTo>
                  <a:pt x="0" y="0"/>
                </a:moveTo>
                <a:lnTo>
                  <a:pt x="6425906" y="0"/>
                </a:lnTo>
                <a:lnTo>
                  <a:pt x="6425906" y="610461"/>
                </a:lnTo>
                <a:lnTo>
                  <a:pt x="0" y="61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97375" y="705669"/>
            <a:ext cx="7893249" cy="1749425"/>
          </a:xfrm>
          <a:prstGeom prst="rect">
            <a:avLst/>
          </a:prstGeom>
        </p:spPr>
        <p:txBody>
          <a:bodyPr anchor="t" rtlCol="false" tIns="0" lIns="0" bIns="0" rIns="0">
            <a:spAutoFit/>
          </a:bodyPr>
          <a:lstStyle/>
          <a:p>
            <a:pPr algn="ctr">
              <a:lnSpc>
                <a:spcPts val="13000"/>
              </a:lnSpc>
            </a:pPr>
            <a:r>
              <a:rPr lang="en-US" sz="13000">
                <a:solidFill>
                  <a:srgbClr val="000000"/>
                </a:solidFill>
                <a:latin typeface="Lumios Marker"/>
                <a:ea typeface="Lumios Marker"/>
                <a:cs typeface="Lumios Marker"/>
                <a:sym typeface="Lumios Marker"/>
              </a:rPr>
              <a:t>Conclusion</a:t>
            </a:r>
          </a:p>
        </p:txBody>
      </p:sp>
      <p:sp>
        <p:nvSpPr>
          <p:cNvPr name="TextBox 4" id="4"/>
          <p:cNvSpPr txBox="true"/>
          <p:nvPr/>
        </p:nvSpPr>
        <p:spPr>
          <a:xfrm rot="0">
            <a:off x="2992533" y="2665075"/>
            <a:ext cx="12843989" cy="7419975"/>
          </a:xfrm>
          <a:prstGeom prst="rect">
            <a:avLst/>
          </a:prstGeom>
        </p:spPr>
        <p:txBody>
          <a:bodyPr anchor="t" rtlCol="false" tIns="0" lIns="0" bIns="0" rIns="0">
            <a:spAutoFit/>
          </a:bodyPr>
          <a:lstStyle/>
          <a:p>
            <a:pPr algn="ctr">
              <a:lnSpc>
                <a:spcPts val="3974"/>
              </a:lnSpc>
            </a:pPr>
            <a:r>
              <a:rPr lang="en-US" sz="2499">
                <a:solidFill>
                  <a:srgbClr val="000000"/>
                </a:solidFill>
                <a:latin typeface="Poppins"/>
                <a:ea typeface="Poppins"/>
                <a:cs typeface="Poppins"/>
                <a:sym typeface="Poppins"/>
              </a:rPr>
              <a:t>E</a:t>
            </a:r>
            <a:r>
              <a:rPr lang="en-US" sz="2499">
                <a:solidFill>
                  <a:srgbClr val="000000"/>
                </a:solidFill>
                <a:latin typeface="Poppins"/>
                <a:ea typeface="Poppins"/>
                <a:cs typeface="Poppins"/>
                <a:sym typeface="Poppins"/>
              </a:rPr>
              <a:t>n conclusion, ce travail de mémoire a permis de démontrer l’importance cruciale de traiter à la fois les zones manquantes dans les images et le déséquilibre des classes pour améliorer les performances d’un réseau de neurones convolutif. L’inpainting s’est révélé efficace pour restaurer la qualité visuelle des images, tandis que l’oversampling a permis de corriger le biais vers les classes majoritaires, en particulier pour la classe 3. L’association des deux méthodes a conduit à une amélioration notable des F1-scores, à une homogénéisation des performances entre classes et à une augmentation de l’accuracy globale, illustrant la robustesse et la généralisabilité du modèle. Ces résultats confirment que des prétraitements adaptés et une stratégie d’augmentation de données ciblée sont indispensables pour exploiter pleinement le potentiel des CNN dans des contextes de datasets imparfaits et déséquilibrés, ouvrant la voie à des applications fiables et performantes dans la classification d’images réelles.</a:t>
            </a:r>
          </a:p>
          <a:p>
            <a:pPr algn="ctr">
              <a:lnSpc>
                <a:spcPts val="3974"/>
              </a:lnSpc>
            </a:pPr>
          </a:p>
        </p:txBody>
      </p:sp>
      <p:sp>
        <p:nvSpPr>
          <p:cNvPr name="Freeform 5" id="5"/>
          <p:cNvSpPr/>
          <p:nvPr/>
        </p:nvSpPr>
        <p:spPr>
          <a:xfrm flipH="false" flipV="false" rot="1707970">
            <a:off x="4701426" y="365612"/>
            <a:ext cx="1413529" cy="1215635"/>
          </a:xfrm>
          <a:custGeom>
            <a:avLst/>
            <a:gdLst/>
            <a:ahLst/>
            <a:cxnLst/>
            <a:rect r="r" b="b" t="t" l="l"/>
            <a:pathLst>
              <a:path h="1215635" w="1413529">
                <a:moveTo>
                  <a:pt x="0" y="0"/>
                </a:moveTo>
                <a:lnTo>
                  <a:pt x="1413529" y="0"/>
                </a:lnTo>
                <a:lnTo>
                  <a:pt x="1413529" y="1215635"/>
                </a:lnTo>
                <a:lnTo>
                  <a:pt x="0" y="1215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597876" y="8137242"/>
            <a:ext cx="661424" cy="1121058"/>
          </a:xfrm>
          <a:custGeom>
            <a:avLst/>
            <a:gdLst/>
            <a:ahLst/>
            <a:cxnLst/>
            <a:rect r="r" b="b" t="t" l="l"/>
            <a:pathLst>
              <a:path h="1121058" w="661424">
                <a:moveTo>
                  <a:pt x="0" y="0"/>
                </a:moveTo>
                <a:lnTo>
                  <a:pt x="661424" y="0"/>
                </a:lnTo>
                <a:lnTo>
                  <a:pt x="661424" y="1121058"/>
                </a:lnTo>
                <a:lnTo>
                  <a:pt x="0" y="11210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26758">
            <a:off x="163467" y="3353422"/>
            <a:ext cx="2846224" cy="3580156"/>
          </a:xfrm>
          <a:custGeom>
            <a:avLst/>
            <a:gdLst/>
            <a:ahLst/>
            <a:cxnLst/>
            <a:rect r="r" b="b" t="t" l="l"/>
            <a:pathLst>
              <a:path h="3580156" w="2846224">
                <a:moveTo>
                  <a:pt x="0" y="0"/>
                </a:moveTo>
                <a:lnTo>
                  <a:pt x="2846225" y="0"/>
                </a:lnTo>
                <a:lnTo>
                  <a:pt x="2846225" y="3580156"/>
                </a:lnTo>
                <a:lnTo>
                  <a:pt x="0" y="35801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67371" y="4632324"/>
            <a:ext cx="10753258" cy="2032002"/>
          </a:xfrm>
          <a:prstGeom prst="rect">
            <a:avLst/>
          </a:prstGeom>
        </p:spPr>
        <p:txBody>
          <a:bodyPr anchor="t" rtlCol="false" tIns="0" lIns="0" bIns="0" rIns="0">
            <a:spAutoFit/>
          </a:bodyPr>
          <a:lstStyle/>
          <a:p>
            <a:pPr algn="ctr">
              <a:lnSpc>
                <a:spcPts val="13400"/>
              </a:lnSpc>
            </a:pPr>
            <a:r>
              <a:rPr lang="en-US" sz="20000">
                <a:solidFill>
                  <a:srgbClr val="000000"/>
                </a:solidFill>
                <a:latin typeface="Lumios Marker"/>
                <a:ea typeface="Lumios Marker"/>
                <a:cs typeface="Lumios Marker"/>
                <a:sym typeface="Lumios Marker"/>
              </a:rPr>
              <a:t>Merci !</a:t>
            </a:r>
          </a:p>
        </p:txBody>
      </p:sp>
      <p:sp>
        <p:nvSpPr>
          <p:cNvPr name="Freeform 3" id="3"/>
          <p:cNvSpPr/>
          <p:nvPr/>
        </p:nvSpPr>
        <p:spPr>
          <a:xfrm flipH="false" flipV="false" rot="-5799637">
            <a:off x="5265130" y="2647856"/>
            <a:ext cx="1211882" cy="1344668"/>
          </a:xfrm>
          <a:custGeom>
            <a:avLst/>
            <a:gdLst/>
            <a:ahLst/>
            <a:cxnLst/>
            <a:rect r="r" b="b" t="t" l="l"/>
            <a:pathLst>
              <a:path h="1344668" w="1211882">
                <a:moveTo>
                  <a:pt x="0" y="0"/>
                </a:moveTo>
                <a:lnTo>
                  <a:pt x="1211882" y="0"/>
                </a:lnTo>
                <a:lnTo>
                  <a:pt x="1211882" y="1344668"/>
                </a:lnTo>
                <a:lnTo>
                  <a:pt x="0" y="134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8944552" y="6176022"/>
            <a:ext cx="398896" cy="1375504"/>
          </a:xfrm>
          <a:custGeom>
            <a:avLst/>
            <a:gdLst/>
            <a:ahLst/>
            <a:cxnLst/>
            <a:rect r="r" b="b" t="t" l="l"/>
            <a:pathLst>
              <a:path h="1375504" w="398896">
                <a:moveTo>
                  <a:pt x="0" y="0"/>
                </a:moveTo>
                <a:lnTo>
                  <a:pt x="398896" y="0"/>
                </a:lnTo>
                <a:lnTo>
                  <a:pt x="398896" y="1375504"/>
                </a:lnTo>
                <a:lnTo>
                  <a:pt x="0" y="1375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1803174" y="5689875"/>
            <a:ext cx="793689" cy="761941"/>
          </a:xfrm>
          <a:custGeom>
            <a:avLst/>
            <a:gdLst/>
            <a:ahLst/>
            <a:cxnLst/>
            <a:rect r="r" b="b" t="t" l="l"/>
            <a:pathLst>
              <a:path h="761941" w="793689">
                <a:moveTo>
                  <a:pt x="0" y="0"/>
                </a:moveTo>
                <a:lnTo>
                  <a:pt x="793689" y="0"/>
                </a:lnTo>
                <a:lnTo>
                  <a:pt x="793689" y="761942"/>
                </a:lnTo>
                <a:lnTo>
                  <a:pt x="0" y="7619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49450" y="3160221"/>
            <a:ext cx="6425906" cy="610461"/>
          </a:xfrm>
          <a:custGeom>
            <a:avLst/>
            <a:gdLst/>
            <a:ahLst/>
            <a:cxnLst/>
            <a:rect r="r" b="b" t="t" l="l"/>
            <a:pathLst>
              <a:path h="610461" w="6425906">
                <a:moveTo>
                  <a:pt x="0" y="0"/>
                </a:moveTo>
                <a:lnTo>
                  <a:pt x="6425906" y="0"/>
                </a:lnTo>
                <a:lnTo>
                  <a:pt x="6425906" y="610461"/>
                </a:lnTo>
                <a:lnTo>
                  <a:pt x="0" y="61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15778" y="1504741"/>
            <a:ext cx="7893249" cy="1655480"/>
          </a:xfrm>
          <a:prstGeom prst="rect">
            <a:avLst/>
          </a:prstGeom>
        </p:spPr>
        <p:txBody>
          <a:bodyPr anchor="t" rtlCol="false" tIns="0" lIns="0" bIns="0" rIns="0">
            <a:spAutoFit/>
          </a:bodyPr>
          <a:lstStyle/>
          <a:p>
            <a:pPr algn="ctr">
              <a:lnSpc>
                <a:spcPts val="6301"/>
              </a:lnSpc>
            </a:pPr>
            <a:r>
              <a:rPr lang="en-US" sz="6301">
                <a:solidFill>
                  <a:srgbClr val="000000"/>
                </a:solidFill>
                <a:latin typeface="Lumios Marker"/>
                <a:ea typeface="Lumios Marker"/>
                <a:cs typeface="Lumios Marker"/>
                <a:sym typeface="Lumios Marker"/>
              </a:rPr>
              <a:t> Introduction / Contexte &amp; Problématique</a:t>
            </a:r>
          </a:p>
        </p:txBody>
      </p:sp>
      <p:sp>
        <p:nvSpPr>
          <p:cNvPr name="Freeform 4" id="4"/>
          <p:cNvSpPr/>
          <p:nvPr/>
        </p:nvSpPr>
        <p:spPr>
          <a:xfrm flipH="false" flipV="false" rot="-1246389">
            <a:off x="2349342" y="8881149"/>
            <a:ext cx="1064366" cy="1072409"/>
          </a:xfrm>
          <a:custGeom>
            <a:avLst/>
            <a:gdLst/>
            <a:ahLst/>
            <a:cxnLst/>
            <a:rect r="r" b="b" t="t" l="l"/>
            <a:pathLst>
              <a:path h="1072409" w="1064366">
                <a:moveTo>
                  <a:pt x="0" y="0"/>
                </a:moveTo>
                <a:lnTo>
                  <a:pt x="1064366" y="0"/>
                </a:lnTo>
                <a:lnTo>
                  <a:pt x="1064366" y="1072409"/>
                </a:lnTo>
                <a:lnTo>
                  <a:pt x="0" y="1072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6392808" y="8571270"/>
            <a:ext cx="308897" cy="1065162"/>
          </a:xfrm>
          <a:custGeom>
            <a:avLst/>
            <a:gdLst/>
            <a:ahLst/>
            <a:cxnLst/>
            <a:rect r="r" b="b" t="t" l="l"/>
            <a:pathLst>
              <a:path h="1065162" w="308897">
                <a:moveTo>
                  <a:pt x="0" y="0"/>
                </a:moveTo>
                <a:lnTo>
                  <a:pt x="308897" y="0"/>
                </a:lnTo>
                <a:lnTo>
                  <a:pt x="308897" y="1065163"/>
                </a:lnTo>
                <a:lnTo>
                  <a:pt x="0" y="1065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08162" y="4464630"/>
            <a:ext cx="7454241" cy="4557994"/>
          </a:xfrm>
          <a:prstGeom prst="rect">
            <a:avLst/>
          </a:prstGeom>
        </p:spPr>
        <p:txBody>
          <a:bodyPr anchor="t" rtlCol="false" tIns="0" lIns="0" bIns="0" rIns="0">
            <a:spAutoFit/>
          </a:bodyPr>
          <a:lstStyle/>
          <a:p>
            <a:pPr algn="just">
              <a:lnSpc>
                <a:spcPts val="3667"/>
              </a:lnSpc>
            </a:pPr>
            <a:r>
              <a:rPr lang="en-US" sz="2306">
                <a:solidFill>
                  <a:srgbClr val="000000"/>
                </a:solidFill>
                <a:latin typeface="Poppins"/>
                <a:ea typeface="Poppins"/>
                <a:cs typeface="Poppins"/>
                <a:sym typeface="Poppins"/>
              </a:rPr>
              <a:t>L</a:t>
            </a:r>
            <a:r>
              <a:rPr lang="en-US" sz="2306">
                <a:solidFill>
                  <a:srgbClr val="000000"/>
                </a:solidFill>
                <a:latin typeface="Poppins"/>
                <a:ea typeface="Poppins"/>
                <a:cs typeface="Poppins"/>
                <a:sym typeface="Poppins"/>
              </a:rPr>
              <a:t>a classification d’images est l’un des champs les plus dynamiques de la vision par ordinateur, avec de nombreuses applications en santé, en sécurité, en transport ou encore en industrie.</a:t>
            </a:r>
          </a:p>
          <a:p>
            <a:pPr algn="just">
              <a:lnSpc>
                <a:spcPts val="3667"/>
              </a:lnSpc>
            </a:pPr>
            <a:r>
              <a:rPr lang="en-US" sz="2306">
                <a:solidFill>
                  <a:srgbClr val="000000"/>
                </a:solidFill>
                <a:latin typeface="Poppins"/>
                <a:ea typeface="Poppins"/>
                <a:cs typeface="Poppins"/>
                <a:sym typeface="Poppins"/>
              </a:rPr>
              <a:t>Grâce aux avancées en apprentissage profond (deep learning), et notamment aux réseaux de neurones convolutifs (CNN), il est désormais possible d’atteindre d’excellentes performances sur des tâches complexes de reconnaissance visuelle.</a:t>
            </a:r>
          </a:p>
        </p:txBody>
      </p:sp>
      <p:sp>
        <p:nvSpPr>
          <p:cNvPr name="TextBox 7" id="7"/>
          <p:cNvSpPr txBox="true"/>
          <p:nvPr/>
        </p:nvSpPr>
        <p:spPr>
          <a:xfrm rot="0">
            <a:off x="9727148" y="4445580"/>
            <a:ext cx="7352690" cy="4281678"/>
          </a:xfrm>
          <a:prstGeom prst="rect">
            <a:avLst/>
          </a:prstGeom>
        </p:spPr>
        <p:txBody>
          <a:bodyPr anchor="t" rtlCol="false" tIns="0" lIns="0" bIns="0" rIns="0">
            <a:spAutoFit/>
          </a:bodyPr>
          <a:lstStyle/>
          <a:p>
            <a:pPr algn="just">
              <a:lnSpc>
                <a:spcPts val="3816"/>
              </a:lnSpc>
            </a:pPr>
            <a:r>
              <a:rPr lang="en-US" sz="2400" b="true">
                <a:solidFill>
                  <a:srgbClr val="000000"/>
                </a:solidFill>
                <a:latin typeface="Poppins Bold"/>
                <a:ea typeface="Poppins Bold"/>
                <a:cs typeface="Poppins Bold"/>
                <a:sym typeface="Poppins Bold"/>
              </a:rPr>
              <a:t>Deux difficultés principales dans notre   dataset :</a:t>
            </a:r>
          </a:p>
          <a:p>
            <a:pPr algn="just" marL="518160" indent="-259080" lvl="1">
              <a:lnSpc>
                <a:spcPts val="3816"/>
              </a:lnSpc>
              <a:buFont typeface="Arial"/>
              <a:buChar char="•"/>
            </a:pPr>
            <a:r>
              <a:rPr lang="en-US" b="true" sz="2400">
                <a:solidFill>
                  <a:srgbClr val="000000"/>
                </a:solidFill>
                <a:latin typeface="Poppins Bold"/>
                <a:ea typeface="Poppins Bold"/>
                <a:cs typeface="Poppins Bold"/>
                <a:sym typeface="Poppins Bold"/>
              </a:rPr>
              <a:t>Présence de zones corrompues ou masquées sur certaines images.</a:t>
            </a:r>
          </a:p>
          <a:p>
            <a:pPr algn="just" marL="518160" indent="-259080" lvl="1">
              <a:lnSpc>
                <a:spcPts val="3816"/>
              </a:lnSpc>
              <a:buFont typeface="Arial"/>
              <a:buChar char="•"/>
            </a:pPr>
            <a:r>
              <a:rPr lang="en-US" b="true" sz="2400">
                <a:solidFill>
                  <a:srgbClr val="000000"/>
                </a:solidFill>
                <a:latin typeface="Poppins Bold"/>
                <a:ea typeface="Poppins Bold"/>
                <a:cs typeface="Poppins Bold"/>
                <a:sym typeface="Poppins Bold"/>
              </a:rPr>
              <a:t>Déséquilibre dans la distribution des classes, certaines catégories étant sous-représentées.</a:t>
            </a:r>
          </a:p>
          <a:p>
            <a:pPr algn="just">
              <a:lnSpc>
                <a:spcPts val="3816"/>
              </a:lnSpc>
            </a:pPr>
          </a:p>
          <a:p>
            <a:pPr algn="just">
              <a:lnSpc>
                <a:spcPts val="3816"/>
              </a:lnSpc>
            </a:pPr>
          </a:p>
        </p:txBody>
      </p:sp>
      <p:sp>
        <p:nvSpPr>
          <p:cNvPr name="Freeform 8" id="8"/>
          <p:cNvSpPr/>
          <p:nvPr/>
        </p:nvSpPr>
        <p:spPr>
          <a:xfrm flipH="false" flipV="false" rot="0">
            <a:off x="12043640" y="1023677"/>
            <a:ext cx="1130775" cy="1256417"/>
          </a:xfrm>
          <a:custGeom>
            <a:avLst/>
            <a:gdLst/>
            <a:ahLst/>
            <a:cxnLst/>
            <a:rect r="r" b="b" t="t" l="l"/>
            <a:pathLst>
              <a:path h="1256417" w="1130775">
                <a:moveTo>
                  <a:pt x="0" y="0"/>
                </a:moveTo>
                <a:lnTo>
                  <a:pt x="1130775" y="0"/>
                </a:lnTo>
                <a:lnTo>
                  <a:pt x="1130775" y="1256417"/>
                </a:lnTo>
                <a:lnTo>
                  <a:pt x="0" y="12564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65056" y="8390163"/>
            <a:ext cx="1064366" cy="1072409"/>
          </a:xfrm>
          <a:custGeom>
            <a:avLst/>
            <a:gdLst/>
            <a:ahLst/>
            <a:cxnLst/>
            <a:rect r="r" b="b" t="t" l="l"/>
            <a:pathLst>
              <a:path h="1072409" w="1064366">
                <a:moveTo>
                  <a:pt x="0" y="0"/>
                </a:moveTo>
                <a:lnTo>
                  <a:pt x="1064366" y="0"/>
                </a:lnTo>
                <a:lnTo>
                  <a:pt x="1064366" y="1072409"/>
                </a:lnTo>
                <a:lnTo>
                  <a:pt x="0" y="1072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3940">
            <a:off x="2645990" y="1761723"/>
            <a:ext cx="4664314" cy="1819082"/>
          </a:xfrm>
          <a:custGeom>
            <a:avLst/>
            <a:gdLst/>
            <a:ahLst/>
            <a:cxnLst/>
            <a:rect r="r" b="b" t="t" l="l"/>
            <a:pathLst>
              <a:path h="1819082" w="4664314">
                <a:moveTo>
                  <a:pt x="0" y="0"/>
                </a:moveTo>
                <a:lnTo>
                  <a:pt x="4664314" y="0"/>
                </a:lnTo>
                <a:lnTo>
                  <a:pt x="4664314" y="1819083"/>
                </a:lnTo>
                <a:lnTo>
                  <a:pt x="0" y="181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70370"/>
            <a:ext cx="13418775" cy="1633859"/>
          </a:xfrm>
          <a:prstGeom prst="rect">
            <a:avLst/>
          </a:prstGeom>
        </p:spPr>
        <p:txBody>
          <a:bodyPr anchor="t" rtlCol="false" tIns="0" lIns="0" bIns="0" rIns="0">
            <a:spAutoFit/>
          </a:bodyPr>
          <a:lstStyle/>
          <a:p>
            <a:pPr algn="l">
              <a:lnSpc>
                <a:spcPts val="12200"/>
              </a:lnSpc>
            </a:pPr>
            <a:r>
              <a:rPr lang="en-US" sz="12200">
                <a:solidFill>
                  <a:srgbClr val="000000"/>
                </a:solidFill>
                <a:latin typeface="Lumios Marker"/>
                <a:ea typeface="Lumios Marker"/>
                <a:cs typeface="Lumios Marker"/>
                <a:sym typeface="Lumios Marker"/>
              </a:rPr>
              <a:t>   Zones noires &amp;Inpainting</a:t>
            </a:r>
          </a:p>
        </p:txBody>
      </p:sp>
      <p:sp>
        <p:nvSpPr>
          <p:cNvPr name="TextBox 5" id="5"/>
          <p:cNvSpPr txBox="true"/>
          <p:nvPr/>
        </p:nvSpPr>
        <p:spPr>
          <a:xfrm rot="0">
            <a:off x="1875909" y="333375"/>
            <a:ext cx="8408631" cy="1304925"/>
          </a:xfrm>
          <a:prstGeom prst="rect">
            <a:avLst/>
          </a:prstGeom>
        </p:spPr>
        <p:txBody>
          <a:bodyPr anchor="t" rtlCol="false" tIns="0" lIns="0" bIns="0" rIns="0">
            <a:spAutoFit/>
          </a:bodyPr>
          <a:lstStyle/>
          <a:p>
            <a:pPr algn="l">
              <a:lnSpc>
                <a:spcPts val="9600"/>
              </a:lnSpc>
            </a:pPr>
            <a:r>
              <a:rPr lang="en-US" sz="8000">
                <a:solidFill>
                  <a:srgbClr val="000000"/>
                </a:solidFill>
                <a:latin typeface="Poppins"/>
                <a:ea typeface="Poppins"/>
                <a:cs typeface="Poppins"/>
                <a:sym typeface="Poppins"/>
              </a:rPr>
              <a:t>Problème 1 :</a:t>
            </a:r>
          </a:p>
        </p:txBody>
      </p:sp>
      <p:sp>
        <p:nvSpPr>
          <p:cNvPr name="TextBox 6" id="6"/>
          <p:cNvSpPr txBox="true"/>
          <p:nvPr/>
        </p:nvSpPr>
        <p:spPr>
          <a:xfrm rot="0">
            <a:off x="1028700" y="3599454"/>
            <a:ext cx="6616748" cy="6414613"/>
          </a:xfrm>
          <a:prstGeom prst="rect">
            <a:avLst/>
          </a:prstGeom>
        </p:spPr>
        <p:txBody>
          <a:bodyPr anchor="t" rtlCol="false" tIns="0" lIns="0" bIns="0" rIns="0">
            <a:spAutoFit/>
          </a:bodyPr>
          <a:lstStyle/>
          <a:p>
            <a:pPr algn="just">
              <a:lnSpc>
                <a:spcPts val="3708"/>
              </a:lnSpc>
            </a:pPr>
            <a:r>
              <a:rPr lang="en-US" sz="2332" b="true">
                <a:solidFill>
                  <a:srgbClr val="000000"/>
                </a:solidFill>
                <a:latin typeface="Poppins Bold"/>
                <a:ea typeface="Poppins Bold"/>
                <a:cs typeface="Poppins Bold"/>
                <a:sym typeface="Poppins Bold"/>
              </a:rPr>
              <a:t>Impact des zones noires</a:t>
            </a:r>
          </a:p>
          <a:p>
            <a:pPr algn="just">
              <a:lnSpc>
                <a:spcPts val="3708"/>
              </a:lnSpc>
            </a:pPr>
            <a:r>
              <a:rPr lang="en-US" sz="2332">
                <a:solidFill>
                  <a:srgbClr val="000000"/>
                </a:solidFill>
                <a:latin typeface="Poppins"/>
                <a:ea typeface="Poppins"/>
                <a:cs typeface="Poppins"/>
                <a:sym typeface="Poppins"/>
              </a:rPr>
              <a:t> • Rectangles noirs ⇒ perte d’information.</a:t>
            </a:r>
          </a:p>
          <a:p>
            <a:pPr algn="just">
              <a:lnSpc>
                <a:spcPts val="3708"/>
              </a:lnSpc>
            </a:pPr>
            <a:r>
              <a:rPr lang="en-US" sz="2332">
                <a:solidFill>
                  <a:srgbClr val="000000"/>
                </a:solidFill>
                <a:latin typeface="Poppins"/>
                <a:ea typeface="Poppins"/>
                <a:cs typeface="Poppins"/>
                <a:sym typeface="Poppins"/>
              </a:rPr>
              <a:t> • Pas de features exploitables ; gradients biaisés ⇒ apprentissage ralenti.</a:t>
            </a:r>
          </a:p>
          <a:p>
            <a:pPr algn="just">
              <a:lnSpc>
                <a:spcPts val="3708"/>
              </a:lnSpc>
            </a:pPr>
            <a:r>
              <a:rPr lang="en-US" sz="2332">
                <a:solidFill>
                  <a:srgbClr val="000000"/>
                </a:solidFill>
                <a:latin typeface="Poppins"/>
                <a:ea typeface="Poppins"/>
                <a:cs typeface="Poppins"/>
                <a:sym typeface="Poppins"/>
              </a:rPr>
              <a:t> • Risque d’association “rectangle noir ↔ classe”.</a:t>
            </a:r>
          </a:p>
          <a:p>
            <a:pPr algn="just">
              <a:lnSpc>
                <a:spcPts val="3708"/>
              </a:lnSpc>
            </a:pPr>
            <a:r>
              <a:rPr lang="en-US" sz="2332" b="true">
                <a:solidFill>
                  <a:srgbClr val="000000"/>
                </a:solidFill>
                <a:latin typeface="Poppins Bold"/>
                <a:ea typeface="Poppins Bold"/>
                <a:cs typeface="Poppins Bold"/>
                <a:sym typeface="Poppins Bold"/>
              </a:rPr>
              <a:t>Méthode : Inpainting (algorithme de Telea – OpenCV)</a:t>
            </a:r>
          </a:p>
          <a:p>
            <a:pPr algn="just" marL="503584" indent="-251792" lvl="1">
              <a:lnSpc>
                <a:spcPts val="3708"/>
              </a:lnSpc>
              <a:buFont typeface="Arial"/>
              <a:buChar char="•"/>
            </a:pPr>
            <a:r>
              <a:rPr lang="en-US" sz="2332">
                <a:solidFill>
                  <a:srgbClr val="000000"/>
                </a:solidFill>
                <a:latin typeface="Poppins"/>
                <a:ea typeface="Poppins"/>
                <a:cs typeface="Poppins"/>
                <a:sym typeface="Poppins"/>
              </a:rPr>
              <a:t>Idée : reconstruire les pixels manquants à partir du voisinage.</a:t>
            </a:r>
          </a:p>
          <a:p>
            <a:pPr algn="just" marL="503584" indent="-251792" lvl="1">
              <a:lnSpc>
                <a:spcPts val="3708"/>
              </a:lnSpc>
              <a:buFont typeface="Arial"/>
              <a:buChar char="•"/>
            </a:pPr>
            <a:r>
              <a:rPr lang="en-US" sz="2332">
                <a:solidFill>
                  <a:srgbClr val="000000"/>
                </a:solidFill>
                <a:latin typeface="Poppins"/>
                <a:ea typeface="Poppins"/>
                <a:cs typeface="Poppins"/>
                <a:sym typeface="Poppins"/>
              </a:rPr>
              <a:t>Propagation : couleurs, bords, textures depuis les zones valides.</a:t>
            </a:r>
          </a:p>
          <a:p>
            <a:pPr algn="just">
              <a:lnSpc>
                <a:spcPts val="3708"/>
              </a:lnSpc>
            </a:pPr>
          </a:p>
          <a:p>
            <a:pPr algn="just">
              <a:lnSpc>
                <a:spcPts val="2742"/>
              </a:lnSpc>
            </a:pPr>
          </a:p>
        </p:txBody>
      </p:sp>
      <p:sp>
        <p:nvSpPr>
          <p:cNvPr name="TextBox 7" id="7"/>
          <p:cNvSpPr txBox="true"/>
          <p:nvPr/>
        </p:nvSpPr>
        <p:spPr>
          <a:xfrm rot="0">
            <a:off x="9419446" y="4074399"/>
            <a:ext cx="7839854" cy="1494014"/>
          </a:xfrm>
          <a:prstGeom prst="rect">
            <a:avLst/>
          </a:prstGeom>
        </p:spPr>
        <p:txBody>
          <a:bodyPr anchor="t" rtlCol="false" tIns="0" lIns="0" bIns="0" rIns="0">
            <a:spAutoFit/>
          </a:bodyPr>
          <a:lstStyle/>
          <a:p>
            <a:pPr algn="just">
              <a:lnSpc>
                <a:spcPts val="3974"/>
              </a:lnSpc>
            </a:pPr>
          </a:p>
          <a:p>
            <a:pPr algn="just" marL="539749" indent="-269875" lvl="1">
              <a:lnSpc>
                <a:spcPts val="3974"/>
              </a:lnSpc>
              <a:buFont typeface="Arial"/>
              <a:buChar char="•"/>
            </a:pPr>
            <a:r>
              <a:rPr lang="en-US" b="true" sz="2499">
                <a:solidFill>
                  <a:srgbClr val="000000"/>
                </a:solidFill>
                <a:latin typeface="Poppins Bold"/>
                <a:ea typeface="Poppins Bold"/>
                <a:cs typeface="Poppins Bold"/>
                <a:sym typeface="Poppins Bold"/>
              </a:rPr>
              <a:t>Formulation (rappel) : </a:t>
            </a:r>
          </a:p>
          <a:p>
            <a:pPr algn="just">
              <a:lnSpc>
                <a:spcPts val="4065"/>
              </a:lnSpc>
            </a:pPr>
          </a:p>
        </p:txBody>
      </p:sp>
      <p:sp>
        <p:nvSpPr>
          <p:cNvPr name="Freeform 8" id="8"/>
          <p:cNvSpPr/>
          <p:nvPr/>
        </p:nvSpPr>
        <p:spPr>
          <a:xfrm flipH="false" flipV="false" rot="0">
            <a:off x="14511051" y="1223086"/>
            <a:ext cx="1130775" cy="1256417"/>
          </a:xfrm>
          <a:custGeom>
            <a:avLst/>
            <a:gdLst/>
            <a:ahLst/>
            <a:cxnLst/>
            <a:rect r="r" b="b" t="t" l="l"/>
            <a:pathLst>
              <a:path h="1256417" w="1130775">
                <a:moveTo>
                  <a:pt x="0" y="0"/>
                </a:moveTo>
                <a:lnTo>
                  <a:pt x="1130775" y="0"/>
                </a:lnTo>
                <a:lnTo>
                  <a:pt x="1130775" y="1256417"/>
                </a:lnTo>
                <a:lnTo>
                  <a:pt x="0" y="12564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pic>
        <p:nvPicPr>
          <p:cNvPr name="Picture 9" id="9"/>
          <p:cNvPicPr>
            <a:picLocks noChangeAspect="true"/>
          </p:cNvPicPr>
          <p:nvPr/>
        </p:nvPicPr>
        <p:blipFill>
          <a:blip r:embed="rId8"/>
          <a:stretch>
            <a:fillRect/>
          </a:stretch>
        </p:blipFill>
        <p:spPr>
          <a:xfrm rot="0">
            <a:off x="9249206" y="4840123"/>
            <a:ext cx="7217292" cy="2620466"/>
          </a:xfrm>
          <a:prstGeom prst="rect">
            <a:avLst/>
          </a:prstGeom>
        </p:spPr>
      </p:pic>
      <p:pic>
        <p:nvPicPr>
          <p:cNvPr name="Picture 10" id="10"/>
          <p:cNvPicPr>
            <a:picLocks noChangeAspect="true"/>
          </p:cNvPicPr>
          <p:nvPr/>
        </p:nvPicPr>
        <p:blipFill>
          <a:blip r:embed="rId9"/>
          <a:stretch>
            <a:fillRect/>
          </a:stretch>
        </p:blipFill>
        <p:spPr>
          <a:xfrm rot="0">
            <a:off x="8607916" y="6257168"/>
            <a:ext cx="9738360" cy="2944524"/>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47979" y="684468"/>
            <a:ext cx="7403800" cy="9087051"/>
            <a:chOff x="0" y="0"/>
            <a:chExt cx="2243576" cy="2753652"/>
          </a:xfrm>
        </p:grpSpPr>
        <p:sp>
          <p:nvSpPr>
            <p:cNvPr name="Freeform 3" id="3"/>
            <p:cNvSpPr/>
            <p:nvPr/>
          </p:nvSpPr>
          <p:spPr>
            <a:xfrm flipH="false" flipV="false" rot="0">
              <a:off x="-3810" y="1270"/>
              <a:ext cx="2248656" cy="2752382"/>
            </a:xfrm>
            <a:custGeom>
              <a:avLst/>
              <a:gdLst/>
              <a:ahLst/>
              <a:cxnLst/>
              <a:rect r="r" b="b" t="t" l="l"/>
              <a:pathLst>
                <a:path h="2752382" w="2248656">
                  <a:moveTo>
                    <a:pt x="2244846" y="2370864"/>
                  </a:moveTo>
                  <a:cubicBezTo>
                    <a:pt x="2244846" y="2246864"/>
                    <a:pt x="2248656" y="2120761"/>
                    <a:pt x="2242306" y="1996761"/>
                  </a:cubicBezTo>
                  <a:cubicBezTo>
                    <a:pt x="2234686" y="1914794"/>
                    <a:pt x="2223256" y="298582"/>
                    <a:pt x="2223256" y="216616"/>
                  </a:cubicBezTo>
                  <a:cubicBezTo>
                    <a:pt x="2220716" y="159870"/>
                    <a:pt x="2219446" y="101022"/>
                    <a:pt x="2216906" y="54610"/>
                  </a:cubicBezTo>
                  <a:cubicBezTo>
                    <a:pt x="2216906" y="44450"/>
                    <a:pt x="2215636" y="34290"/>
                    <a:pt x="2214366" y="21590"/>
                  </a:cubicBezTo>
                  <a:cubicBezTo>
                    <a:pt x="2204206" y="19050"/>
                    <a:pt x="2195316" y="17780"/>
                    <a:pt x="2185156" y="16510"/>
                  </a:cubicBezTo>
                  <a:cubicBezTo>
                    <a:pt x="2175688" y="15240"/>
                    <a:pt x="2165508" y="16510"/>
                    <a:pt x="2157025" y="16510"/>
                  </a:cubicBezTo>
                  <a:cubicBezTo>
                    <a:pt x="2114611" y="13970"/>
                    <a:pt x="2072197" y="8890"/>
                    <a:pt x="2029783" y="7620"/>
                  </a:cubicBezTo>
                  <a:cubicBezTo>
                    <a:pt x="1950044" y="5080"/>
                    <a:pt x="1868608" y="3810"/>
                    <a:pt x="1788869" y="2540"/>
                  </a:cubicBezTo>
                  <a:cubicBezTo>
                    <a:pt x="1760028" y="2540"/>
                    <a:pt x="1729489" y="0"/>
                    <a:pt x="1700648" y="0"/>
                  </a:cubicBezTo>
                  <a:cubicBezTo>
                    <a:pt x="1631088" y="0"/>
                    <a:pt x="1563225" y="1270"/>
                    <a:pt x="1493666" y="1270"/>
                  </a:cubicBezTo>
                  <a:cubicBezTo>
                    <a:pt x="1452948" y="1270"/>
                    <a:pt x="1412230" y="3810"/>
                    <a:pt x="1369816" y="3810"/>
                  </a:cubicBezTo>
                  <a:cubicBezTo>
                    <a:pt x="1327401" y="5080"/>
                    <a:pt x="558854" y="7620"/>
                    <a:pt x="516439" y="7620"/>
                  </a:cubicBezTo>
                  <a:cubicBezTo>
                    <a:pt x="482508" y="7620"/>
                    <a:pt x="448577" y="6350"/>
                    <a:pt x="414645" y="7620"/>
                  </a:cubicBezTo>
                  <a:cubicBezTo>
                    <a:pt x="384107" y="8890"/>
                    <a:pt x="351872" y="11430"/>
                    <a:pt x="321334" y="12700"/>
                  </a:cubicBezTo>
                  <a:cubicBezTo>
                    <a:pt x="289099" y="15240"/>
                    <a:pt x="256864" y="16510"/>
                    <a:pt x="226325" y="19050"/>
                  </a:cubicBezTo>
                  <a:cubicBezTo>
                    <a:pt x="180518" y="21590"/>
                    <a:pt x="133014" y="24130"/>
                    <a:pt x="87206" y="27940"/>
                  </a:cubicBezTo>
                  <a:cubicBezTo>
                    <a:pt x="60061" y="30480"/>
                    <a:pt x="38100" y="34290"/>
                    <a:pt x="16510" y="36830"/>
                  </a:cubicBezTo>
                  <a:cubicBezTo>
                    <a:pt x="16510" y="38100"/>
                    <a:pt x="13970" y="40640"/>
                    <a:pt x="13970" y="43180"/>
                  </a:cubicBezTo>
                  <a:cubicBezTo>
                    <a:pt x="12700" y="71598"/>
                    <a:pt x="10160" y="119937"/>
                    <a:pt x="8890" y="166175"/>
                  </a:cubicBezTo>
                  <a:cubicBezTo>
                    <a:pt x="7620" y="193497"/>
                    <a:pt x="8890" y="222921"/>
                    <a:pt x="7620" y="250243"/>
                  </a:cubicBezTo>
                  <a:cubicBezTo>
                    <a:pt x="0" y="388955"/>
                    <a:pt x="5080" y="2106049"/>
                    <a:pt x="7620" y="2246864"/>
                  </a:cubicBezTo>
                  <a:cubicBezTo>
                    <a:pt x="6350" y="2358254"/>
                    <a:pt x="11430" y="2467543"/>
                    <a:pt x="11430" y="2578933"/>
                  </a:cubicBezTo>
                  <a:cubicBezTo>
                    <a:pt x="11430" y="2631476"/>
                    <a:pt x="15240" y="2686120"/>
                    <a:pt x="7620" y="2721902"/>
                  </a:cubicBezTo>
                  <a:cubicBezTo>
                    <a:pt x="5080" y="2730792"/>
                    <a:pt x="10160" y="2737142"/>
                    <a:pt x="19050" y="2738412"/>
                  </a:cubicBezTo>
                  <a:cubicBezTo>
                    <a:pt x="29210" y="2739682"/>
                    <a:pt x="38100" y="2739682"/>
                    <a:pt x="48260" y="2739682"/>
                  </a:cubicBezTo>
                  <a:cubicBezTo>
                    <a:pt x="100779" y="2740952"/>
                    <a:pt x="155069" y="2740952"/>
                    <a:pt x="211056" y="2742222"/>
                  </a:cubicBezTo>
                  <a:cubicBezTo>
                    <a:pt x="241595" y="2743492"/>
                    <a:pt x="272133" y="2744762"/>
                    <a:pt x="300975" y="2746032"/>
                  </a:cubicBezTo>
                  <a:cubicBezTo>
                    <a:pt x="351872" y="2747302"/>
                    <a:pt x="401072" y="2747302"/>
                    <a:pt x="451970" y="2748572"/>
                  </a:cubicBezTo>
                  <a:cubicBezTo>
                    <a:pt x="472329" y="2748572"/>
                    <a:pt x="490991" y="2748572"/>
                    <a:pt x="511350" y="2747302"/>
                  </a:cubicBezTo>
                  <a:cubicBezTo>
                    <a:pt x="519833" y="2747302"/>
                    <a:pt x="530012" y="2746032"/>
                    <a:pt x="538495" y="2746032"/>
                  </a:cubicBezTo>
                  <a:cubicBezTo>
                    <a:pt x="572426" y="2747302"/>
                    <a:pt x="1251056" y="2738412"/>
                    <a:pt x="1284987" y="2739682"/>
                  </a:cubicBezTo>
                  <a:cubicBezTo>
                    <a:pt x="1332491" y="2740952"/>
                    <a:pt x="1463127" y="2740952"/>
                    <a:pt x="1510631" y="2740952"/>
                  </a:cubicBezTo>
                  <a:cubicBezTo>
                    <a:pt x="1529294" y="2740952"/>
                    <a:pt x="1546259" y="2739682"/>
                    <a:pt x="1564922" y="2739682"/>
                  </a:cubicBezTo>
                  <a:cubicBezTo>
                    <a:pt x="1595460" y="2740952"/>
                    <a:pt x="1625998" y="2742222"/>
                    <a:pt x="1656536" y="2743492"/>
                  </a:cubicBezTo>
                  <a:cubicBezTo>
                    <a:pt x="1722703" y="2746032"/>
                    <a:pt x="1787173" y="2743492"/>
                    <a:pt x="1853339" y="2747302"/>
                  </a:cubicBezTo>
                  <a:cubicBezTo>
                    <a:pt x="1963616" y="2752382"/>
                    <a:pt x="2075590" y="2746032"/>
                    <a:pt x="2185156" y="2751112"/>
                  </a:cubicBezTo>
                  <a:cubicBezTo>
                    <a:pt x="2205476" y="2752382"/>
                    <a:pt x="2225796" y="2751112"/>
                    <a:pt x="2248656" y="2751112"/>
                  </a:cubicBezTo>
                  <a:cubicBezTo>
                    <a:pt x="2248656" y="2726982"/>
                    <a:pt x="2248656" y="2714282"/>
                    <a:pt x="2248656" y="2688222"/>
                  </a:cubicBezTo>
                  <a:cubicBezTo>
                    <a:pt x="2247386" y="2581035"/>
                    <a:pt x="2244846" y="2480153"/>
                    <a:pt x="2244846" y="2370864"/>
                  </a:cubicBezTo>
                  <a:close/>
                </a:path>
              </a:pathLst>
            </a:custGeom>
            <a:solidFill>
              <a:srgbClr val="F7F7F7"/>
            </a:solidFill>
          </p:spPr>
        </p:sp>
      </p:grpSp>
      <p:sp>
        <p:nvSpPr>
          <p:cNvPr name="TextBox 4" id="4"/>
          <p:cNvSpPr txBox="true"/>
          <p:nvPr/>
        </p:nvSpPr>
        <p:spPr>
          <a:xfrm rot="0">
            <a:off x="1338884" y="592742"/>
            <a:ext cx="4763832" cy="1962184"/>
          </a:xfrm>
          <a:prstGeom prst="rect">
            <a:avLst/>
          </a:prstGeom>
        </p:spPr>
        <p:txBody>
          <a:bodyPr anchor="t" rtlCol="false" tIns="0" lIns="0" bIns="0" rIns="0">
            <a:spAutoFit/>
          </a:bodyPr>
          <a:lstStyle/>
          <a:p>
            <a:pPr algn="l">
              <a:lnSpc>
                <a:spcPts val="7501"/>
              </a:lnSpc>
            </a:pPr>
            <a:r>
              <a:rPr lang="en-US" sz="7501">
                <a:solidFill>
                  <a:srgbClr val="000000"/>
                </a:solidFill>
                <a:latin typeface="Lumios Marker"/>
                <a:ea typeface="Lumios Marker"/>
                <a:cs typeface="Lumios Marker"/>
                <a:sym typeface="Lumios Marker"/>
              </a:rPr>
              <a:t>Évaluation de l’Inpainting</a:t>
            </a:r>
          </a:p>
        </p:txBody>
      </p:sp>
      <p:sp>
        <p:nvSpPr>
          <p:cNvPr name="Freeform 5" id="5"/>
          <p:cNvSpPr/>
          <p:nvPr/>
        </p:nvSpPr>
        <p:spPr>
          <a:xfrm flipH="false" flipV="false" rot="235537">
            <a:off x="1358380" y="2214615"/>
            <a:ext cx="3241061" cy="680623"/>
          </a:xfrm>
          <a:custGeom>
            <a:avLst/>
            <a:gdLst/>
            <a:ahLst/>
            <a:cxnLst/>
            <a:rect r="r" b="b" t="t" l="l"/>
            <a:pathLst>
              <a:path h="680623" w="3241061">
                <a:moveTo>
                  <a:pt x="0" y="0"/>
                </a:moveTo>
                <a:lnTo>
                  <a:pt x="3241062" y="0"/>
                </a:lnTo>
                <a:lnTo>
                  <a:pt x="3241062" y="680623"/>
                </a:lnTo>
                <a:lnTo>
                  <a:pt x="0" y="6806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38884" y="2872034"/>
            <a:ext cx="7325912" cy="6176391"/>
          </a:xfrm>
          <a:prstGeom prst="rect">
            <a:avLst/>
          </a:prstGeom>
        </p:spPr>
        <p:txBody>
          <a:bodyPr anchor="t" rtlCol="false" tIns="0" lIns="0" bIns="0" rIns="0">
            <a:spAutoFit/>
          </a:bodyPr>
          <a:lstStyle/>
          <a:p>
            <a:pPr algn="just">
              <a:lnSpc>
                <a:spcPts val="4451"/>
              </a:lnSpc>
            </a:pPr>
            <a:r>
              <a:rPr lang="en-US" sz="2799" b="true">
                <a:solidFill>
                  <a:srgbClr val="000000"/>
                </a:solidFill>
                <a:latin typeface="Poppins Bold"/>
                <a:ea typeface="Poppins Bold"/>
                <a:cs typeface="Poppins Bold"/>
                <a:sym typeface="Poppins Bold"/>
              </a:rPr>
              <a:t>Év</a:t>
            </a:r>
            <a:r>
              <a:rPr lang="en-US" sz="2799" b="true">
                <a:solidFill>
                  <a:srgbClr val="000000"/>
                </a:solidFill>
                <a:latin typeface="Poppins Bold"/>
                <a:ea typeface="Poppins Bold"/>
                <a:cs typeface="Poppins Bold"/>
                <a:sym typeface="Poppins Bold"/>
              </a:rPr>
              <a:t>aluation objective (métriques qualité image)</a:t>
            </a:r>
          </a:p>
          <a:p>
            <a:pPr algn="just" marL="604518" indent="-302259" lvl="1">
              <a:lnSpc>
                <a:spcPts val="4451"/>
              </a:lnSpc>
              <a:buFont typeface="Arial"/>
              <a:buChar char="•"/>
            </a:pPr>
            <a:r>
              <a:rPr lang="en-US" sz="2799">
                <a:solidFill>
                  <a:srgbClr val="000000"/>
                </a:solidFill>
                <a:latin typeface="Poppins"/>
                <a:ea typeface="Poppins"/>
                <a:cs typeface="Poppins"/>
                <a:sym typeface="Poppins"/>
              </a:rPr>
              <a:t>MSE (Mean Squared Error) :</a:t>
            </a:r>
          </a:p>
          <a:p>
            <a:pPr algn="just">
              <a:lnSpc>
                <a:spcPts val="4451"/>
              </a:lnSpc>
            </a:pPr>
          </a:p>
          <a:p>
            <a:pPr algn="just">
              <a:lnSpc>
                <a:spcPts val="4451"/>
              </a:lnSpc>
            </a:pPr>
          </a:p>
          <a:p>
            <a:pPr algn="just" marL="604518" indent="-302259" lvl="1">
              <a:lnSpc>
                <a:spcPts val="4451"/>
              </a:lnSpc>
              <a:buFont typeface="Arial"/>
              <a:buChar char="•"/>
            </a:pPr>
            <a:r>
              <a:rPr lang="en-US" sz="2799">
                <a:solidFill>
                  <a:srgbClr val="000000"/>
                </a:solidFill>
                <a:latin typeface="Poppins"/>
                <a:ea typeface="Poppins"/>
                <a:cs typeface="Poppins"/>
                <a:sym typeface="Poppins"/>
              </a:rPr>
              <a:t>PSNR (Peak Signal-to-Noise Ratio) : </a:t>
            </a:r>
          </a:p>
          <a:p>
            <a:pPr algn="just">
              <a:lnSpc>
                <a:spcPts val="4451"/>
              </a:lnSpc>
            </a:pPr>
          </a:p>
          <a:p>
            <a:pPr algn="just">
              <a:lnSpc>
                <a:spcPts val="4451"/>
              </a:lnSpc>
            </a:pPr>
          </a:p>
          <a:p>
            <a:pPr algn="just" marL="604518" indent="-302259" lvl="1">
              <a:lnSpc>
                <a:spcPts val="4451"/>
              </a:lnSpc>
              <a:buFont typeface="Arial"/>
              <a:buChar char="•"/>
            </a:pPr>
            <a:r>
              <a:rPr lang="en-US" sz="2799">
                <a:solidFill>
                  <a:srgbClr val="000000"/>
                </a:solidFill>
                <a:latin typeface="Poppins"/>
                <a:ea typeface="Poppins"/>
                <a:cs typeface="Poppins"/>
                <a:sym typeface="Poppins"/>
              </a:rPr>
              <a:t>SSIM (Structural Similarity Index) : </a:t>
            </a:r>
          </a:p>
          <a:p>
            <a:pPr algn="just">
              <a:lnSpc>
                <a:spcPts val="4451"/>
              </a:lnSpc>
            </a:pPr>
          </a:p>
          <a:p>
            <a:pPr algn="just">
              <a:lnSpc>
                <a:spcPts val="4451"/>
              </a:lnSpc>
            </a:pPr>
          </a:p>
        </p:txBody>
      </p:sp>
      <p:sp>
        <p:nvSpPr>
          <p:cNvPr name="Freeform 7" id="7"/>
          <p:cNvSpPr/>
          <p:nvPr/>
        </p:nvSpPr>
        <p:spPr>
          <a:xfrm flipH="false" flipV="false" rot="0">
            <a:off x="16096765" y="459392"/>
            <a:ext cx="1162535" cy="1291705"/>
          </a:xfrm>
          <a:custGeom>
            <a:avLst/>
            <a:gdLst/>
            <a:ahLst/>
            <a:cxnLst/>
            <a:rect r="r" b="b" t="t" l="l"/>
            <a:pathLst>
              <a:path h="1291705" w="1162535">
                <a:moveTo>
                  <a:pt x="0" y="0"/>
                </a:moveTo>
                <a:lnTo>
                  <a:pt x="1162535" y="0"/>
                </a:lnTo>
                <a:lnTo>
                  <a:pt x="1162535" y="1291705"/>
                </a:lnTo>
                <a:lnTo>
                  <a:pt x="0" y="12917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109660" y="1220534"/>
            <a:ext cx="4436457" cy="4284660"/>
          </a:xfrm>
          <a:custGeom>
            <a:avLst/>
            <a:gdLst/>
            <a:ahLst/>
            <a:cxnLst/>
            <a:rect r="r" b="b" t="t" l="l"/>
            <a:pathLst>
              <a:path h="4284660" w="4436457">
                <a:moveTo>
                  <a:pt x="0" y="0"/>
                </a:moveTo>
                <a:lnTo>
                  <a:pt x="4436457" y="0"/>
                </a:lnTo>
                <a:lnTo>
                  <a:pt x="4436457" y="4284660"/>
                </a:lnTo>
                <a:lnTo>
                  <a:pt x="0" y="4284660"/>
                </a:lnTo>
                <a:lnTo>
                  <a:pt x="0" y="0"/>
                </a:lnTo>
                <a:close/>
              </a:path>
            </a:pathLst>
          </a:custGeom>
          <a:blipFill>
            <a:blip r:embed="rId6"/>
            <a:stretch>
              <a:fillRect l="0" t="-5699" r="-6248" b="-4313"/>
            </a:stretch>
          </a:blipFill>
        </p:spPr>
      </p:sp>
      <p:sp>
        <p:nvSpPr>
          <p:cNvPr name="Freeform 9" id="9"/>
          <p:cNvSpPr/>
          <p:nvPr/>
        </p:nvSpPr>
        <p:spPr>
          <a:xfrm flipH="false" flipV="false" rot="0">
            <a:off x="12080862" y="5505194"/>
            <a:ext cx="4436457" cy="4266325"/>
          </a:xfrm>
          <a:custGeom>
            <a:avLst/>
            <a:gdLst/>
            <a:ahLst/>
            <a:cxnLst/>
            <a:rect r="r" b="b" t="t" l="l"/>
            <a:pathLst>
              <a:path h="4266325" w="4436457">
                <a:moveTo>
                  <a:pt x="0" y="0"/>
                </a:moveTo>
                <a:lnTo>
                  <a:pt x="4436457" y="0"/>
                </a:lnTo>
                <a:lnTo>
                  <a:pt x="4436457" y="4266326"/>
                </a:lnTo>
                <a:lnTo>
                  <a:pt x="0" y="4266326"/>
                </a:lnTo>
                <a:lnTo>
                  <a:pt x="0" y="0"/>
                </a:lnTo>
                <a:close/>
              </a:path>
            </a:pathLst>
          </a:custGeom>
          <a:blipFill>
            <a:blip r:embed="rId7"/>
            <a:stretch>
              <a:fillRect l="-2780" t="0" r="-2780" b="-10641"/>
            </a:stretch>
          </a:blipFill>
        </p:spPr>
      </p:sp>
      <p:pic>
        <p:nvPicPr>
          <p:cNvPr name="Picture 10" id="10"/>
          <p:cNvPicPr>
            <a:picLocks noChangeAspect="true"/>
          </p:cNvPicPr>
          <p:nvPr/>
        </p:nvPicPr>
        <p:blipFill>
          <a:blip r:embed="rId8"/>
          <a:stretch>
            <a:fillRect/>
          </a:stretch>
        </p:blipFill>
        <p:spPr>
          <a:xfrm rot="0">
            <a:off x="2471870" y="4245237"/>
            <a:ext cx="4294135" cy="1796526"/>
          </a:xfrm>
          <a:prstGeom prst="rect">
            <a:avLst/>
          </a:prstGeom>
        </p:spPr>
      </p:pic>
      <p:pic>
        <p:nvPicPr>
          <p:cNvPr name="Picture 11" id="11"/>
          <p:cNvPicPr>
            <a:picLocks noChangeAspect="true"/>
          </p:cNvPicPr>
          <p:nvPr/>
        </p:nvPicPr>
        <p:blipFill>
          <a:blip r:embed="rId9"/>
          <a:stretch>
            <a:fillRect/>
          </a:stretch>
        </p:blipFill>
        <p:spPr>
          <a:xfrm rot="0">
            <a:off x="2646004" y="5912364"/>
            <a:ext cx="3994878" cy="1759540"/>
          </a:xfrm>
          <a:prstGeom prst="rect">
            <a:avLst/>
          </a:prstGeom>
        </p:spPr>
      </p:pic>
      <p:pic>
        <p:nvPicPr>
          <p:cNvPr name="Picture 12" id="12"/>
          <p:cNvPicPr>
            <a:picLocks noChangeAspect="true"/>
          </p:cNvPicPr>
          <p:nvPr/>
        </p:nvPicPr>
        <p:blipFill>
          <a:blip r:embed="rId10"/>
          <a:stretch>
            <a:fillRect/>
          </a:stretch>
        </p:blipFill>
        <p:spPr>
          <a:xfrm rot="0">
            <a:off x="2316631" y="7741817"/>
            <a:ext cx="6157004" cy="202956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11827" y="8185891"/>
            <a:ext cx="1064366" cy="1072409"/>
          </a:xfrm>
          <a:custGeom>
            <a:avLst/>
            <a:gdLst/>
            <a:ahLst/>
            <a:cxnLst/>
            <a:rect r="r" b="b" t="t" l="l"/>
            <a:pathLst>
              <a:path h="1072409" w="1064366">
                <a:moveTo>
                  <a:pt x="0" y="0"/>
                </a:moveTo>
                <a:lnTo>
                  <a:pt x="1064366" y="0"/>
                </a:lnTo>
                <a:lnTo>
                  <a:pt x="1064366" y="1072409"/>
                </a:lnTo>
                <a:lnTo>
                  <a:pt x="0" y="10724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3940">
            <a:off x="2414014" y="1761723"/>
            <a:ext cx="4664314" cy="1819082"/>
          </a:xfrm>
          <a:custGeom>
            <a:avLst/>
            <a:gdLst/>
            <a:ahLst/>
            <a:cxnLst/>
            <a:rect r="r" b="b" t="t" l="l"/>
            <a:pathLst>
              <a:path h="1819082" w="4664314">
                <a:moveTo>
                  <a:pt x="0" y="0"/>
                </a:moveTo>
                <a:lnTo>
                  <a:pt x="4664314" y="0"/>
                </a:lnTo>
                <a:lnTo>
                  <a:pt x="4664314" y="1819083"/>
                </a:lnTo>
                <a:lnTo>
                  <a:pt x="0" y="181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153109" y="2262578"/>
            <a:ext cx="13418775" cy="1749425"/>
          </a:xfrm>
          <a:prstGeom prst="rect">
            <a:avLst/>
          </a:prstGeom>
        </p:spPr>
        <p:txBody>
          <a:bodyPr anchor="t" rtlCol="false" tIns="0" lIns="0" bIns="0" rIns="0">
            <a:spAutoFit/>
          </a:bodyPr>
          <a:lstStyle/>
          <a:p>
            <a:pPr algn="l">
              <a:lnSpc>
                <a:spcPts val="13000"/>
              </a:lnSpc>
            </a:pPr>
            <a:r>
              <a:rPr lang="en-US" sz="13000">
                <a:solidFill>
                  <a:srgbClr val="000000"/>
                </a:solidFill>
                <a:latin typeface="Lumios Marker"/>
                <a:ea typeface="Lumios Marker"/>
                <a:cs typeface="Lumios Marker"/>
                <a:sym typeface="Lumios Marker"/>
              </a:rPr>
              <a:t>Déséquilibre des classes</a:t>
            </a:r>
          </a:p>
        </p:txBody>
      </p:sp>
      <p:sp>
        <p:nvSpPr>
          <p:cNvPr name="TextBox 5" id="5"/>
          <p:cNvSpPr txBox="true"/>
          <p:nvPr/>
        </p:nvSpPr>
        <p:spPr>
          <a:xfrm rot="0">
            <a:off x="2153109" y="333375"/>
            <a:ext cx="8408631" cy="1304925"/>
          </a:xfrm>
          <a:prstGeom prst="rect">
            <a:avLst/>
          </a:prstGeom>
        </p:spPr>
        <p:txBody>
          <a:bodyPr anchor="t" rtlCol="false" tIns="0" lIns="0" bIns="0" rIns="0">
            <a:spAutoFit/>
          </a:bodyPr>
          <a:lstStyle/>
          <a:p>
            <a:pPr algn="l">
              <a:lnSpc>
                <a:spcPts val="9600"/>
              </a:lnSpc>
            </a:pPr>
            <a:r>
              <a:rPr lang="en-US" sz="8000">
                <a:solidFill>
                  <a:srgbClr val="000000"/>
                </a:solidFill>
                <a:latin typeface="Poppins"/>
                <a:ea typeface="Poppins"/>
                <a:cs typeface="Poppins"/>
                <a:sym typeface="Poppins"/>
              </a:rPr>
              <a:t>Problème 2 :</a:t>
            </a:r>
          </a:p>
        </p:txBody>
      </p:sp>
      <p:sp>
        <p:nvSpPr>
          <p:cNvPr name="TextBox 6" id="6"/>
          <p:cNvSpPr txBox="true"/>
          <p:nvPr/>
        </p:nvSpPr>
        <p:spPr>
          <a:xfrm rot="0">
            <a:off x="2153109" y="3897703"/>
            <a:ext cx="6126501" cy="3936302"/>
          </a:xfrm>
          <a:prstGeom prst="rect">
            <a:avLst/>
          </a:prstGeom>
        </p:spPr>
        <p:txBody>
          <a:bodyPr anchor="t" rtlCol="false" tIns="0" lIns="0" bIns="0" rIns="0">
            <a:spAutoFit/>
          </a:bodyPr>
          <a:lstStyle/>
          <a:p>
            <a:pPr algn="just">
              <a:lnSpc>
                <a:spcPts val="3974"/>
              </a:lnSpc>
            </a:pPr>
            <a:r>
              <a:rPr lang="en-US" sz="2499" b="true">
                <a:solidFill>
                  <a:srgbClr val="000000"/>
                </a:solidFill>
                <a:latin typeface="Poppins Bold"/>
                <a:ea typeface="Poppins Bold"/>
                <a:cs typeface="Poppins Bold"/>
                <a:sym typeface="Poppins Bold"/>
              </a:rPr>
              <a:t>Co</a:t>
            </a:r>
            <a:r>
              <a:rPr lang="en-US" sz="2499" b="true">
                <a:solidFill>
                  <a:srgbClr val="000000"/>
                </a:solidFill>
                <a:latin typeface="Poppins Bold"/>
                <a:ea typeface="Poppins Bold"/>
                <a:cs typeface="Poppins Bold"/>
                <a:sym typeface="Poppins Bold"/>
              </a:rPr>
              <a:t>nstat :</a:t>
            </a:r>
          </a:p>
          <a:p>
            <a:pPr algn="just" marL="539749" indent="-269875" lvl="1">
              <a:lnSpc>
                <a:spcPts val="3974"/>
              </a:lnSpc>
              <a:buFont typeface="Arial"/>
              <a:buChar char="•"/>
            </a:pPr>
            <a:r>
              <a:rPr lang="en-US" sz="2499">
                <a:solidFill>
                  <a:srgbClr val="000000"/>
                </a:solidFill>
                <a:latin typeface="Poppins"/>
                <a:ea typeface="Poppins"/>
                <a:cs typeface="Poppins"/>
                <a:sym typeface="Poppins"/>
              </a:rPr>
              <a:t>Classe 3 très sous-représentée</a:t>
            </a:r>
          </a:p>
          <a:p>
            <a:pPr algn="just" marL="539749" indent="-269875" lvl="1">
              <a:lnSpc>
                <a:spcPts val="3974"/>
              </a:lnSpc>
              <a:buFont typeface="Arial"/>
              <a:buChar char="•"/>
            </a:pPr>
            <a:r>
              <a:rPr lang="en-US" sz="2499">
                <a:solidFill>
                  <a:srgbClr val="000000"/>
                </a:solidFill>
                <a:latin typeface="Poppins"/>
                <a:ea typeface="Poppins"/>
                <a:cs typeface="Poppins"/>
                <a:sym typeface="Poppins"/>
              </a:rPr>
              <a:t>Risques :</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Modèle biaisé vers classes majoritaires</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Mauvaise performance sur classes rares</a:t>
            </a:r>
          </a:p>
          <a:p>
            <a:pPr algn="just">
              <a:lnSpc>
                <a:spcPts val="3816"/>
              </a:lnSpc>
            </a:pPr>
          </a:p>
        </p:txBody>
      </p:sp>
      <p:sp>
        <p:nvSpPr>
          <p:cNvPr name="TextBox 7" id="7"/>
          <p:cNvSpPr txBox="true"/>
          <p:nvPr/>
        </p:nvSpPr>
        <p:spPr>
          <a:xfrm rot="0">
            <a:off x="9812886" y="3897703"/>
            <a:ext cx="6598941" cy="5422202"/>
          </a:xfrm>
          <a:prstGeom prst="rect">
            <a:avLst/>
          </a:prstGeom>
        </p:spPr>
        <p:txBody>
          <a:bodyPr anchor="t" rtlCol="false" tIns="0" lIns="0" bIns="0" rIns="0">
            <a:spAutoFit/>
          </a:bodyPr>
          <a:lstStyle/>
          <a:p>
            <a:pPr algn="just">
              <a:lnSpc>
                <a:spcPts val="3974"/>
              </a:lnSpc>
            </a:pPr>
            <a:r>
              <a:rPr lang="en-US" sz="2499" b="true">
                <a:solidFill>
                  <a:srgbClr val="000000"/>
                </a:solidFill>
                <a:latin typeface="Poppins Bold"/>
                <a:ea typeface="Poppins Bold"/>
                <a:cs typeface="Poppins Bold"/>
                <a:sym typeface="Poppins Bold"/>
              </a:rPr>
              <a:t>Mé</a:t>
            </a:r>
            <a:r>
              <a:rPr lang="en-US" sz="2499" b="true">
                <a:solidFill>
                  <a:srgbClr val="000000"/>
                </a:solidFill>
                <a:latin typeface="Poppins Bold"/>
                <a:ea typeface="Poppins Bold"/>
                <a:cs typeface="Poppins Bold"/>
                <a:sym typeface="Poppins Bold"/>
              </a:rPr>
              <a:t>thode : Oversampling ciblé</a:t>
            </a:r>
          </a:p>
          <a:p>
            <a:pPr algn="just" marL="539749" indent="-269875" lvl="1">
              <a:lnSpc>
                <a:spcPts val="3974"/>
              </a:lnSpc>
              <a:buFont typeface="Arial"/>
              <a:buChar char="•"/>
            </a:pPr>
            <a:r>
              <a:rPr lang="en-US" sz="2499">
                <a:solidFill>
                  <a:srgbClr val="000000"/>
                </a:solidFill>
                <a:latin typeface="Poppins"/>
                <a:ea typeface="Poppins"/>
                <a:cs typeface="Poppins"/>
                <a:sym typeface="Poppins"/>
              </a:rPr>
              <a:t>Objectif : 5000 images pour la classe 3</a:t>
            </a:r>
          </a:p>
          <a:p>
            <a:pPr algn="just" marL="539749" indent="-269875" lvl="1">
              <a:lnSpc>
                <a:spcPts val="3974"/>
              </a:lnSpc>
              <a:buFont typeface="Arial"/>
              <a:buChar char="•"/>
            </a:pPr>
            <a:r>
              <a:rPr lang="en-US" sz="2499">
                <a:solidFill>
                  <a:srgbClr val="000000"/>
                </a:solidFill>
                <a:latin typeface="Poppins"/>
                <a:ea typeface="Poppins"/>
                <a:cs typeface="Poppins"/>
                <a:sym typeface="Poppins"/>
              </a:rPr>
              <a:t>Génération par Data Augmentation (Torchvision) :</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Flip horizontal</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Rotation aléatoire (±20°)</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Recadrage aléatoire (zoom)</a:t>
            </a:r>
          </a:p>
          <a:p>
            <a:pPr algn="just" marL="1079499" indent="-359833" lvl="2">
              <a:lnSpc>
                <a:spcPts val="3974"/>
              </a:lnSpc>
              <a:buFont typeface="Arial"/>
              <a:buChar char="⚬"/>
            </a:pPr>
            <a:r>
              <a:rPr lang="en-US" sz="2499">
                <a:solidFill>
                  <a:srgbClr val="000000"/>
                </a:solidFill>
                <a:latin typeface="Poppins"/>
                <a:ea typeface="Poppins"/>
                <a:cs typeface="Poppins"/>
                <a:sym typeface="Poppins"/>
              </a:rPr>
              <a:t>Variation luminosité / contraste (ColorJitter)</a:t>
            </a:r>
          </a:p>
          <a:p>
            <a:pPr algn="just">
              <a:lnSpc>
                <a:spcPts val="381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835336" y="2697475"/>
            <a:ext cx="5557073" cy="1435136"/>
          </a:xfrm>
          <a:prstGeom prst="rect">
            <a:avLst/>
          </a:prstGeom>
        </p:spPr>
        <p:txBody>
          <a:bodyPr anchor="t" rtlCol="false" tIns="0" lIns="0" bIns="0" rIns="0">
            <a:spAutoFit/>
          </a:bodyPr>
          <a:lstStyle/>
          <a:p>
            <a:pPr algn="ctr">
              <a:lnSpc>
                <a:spcPts val="5501"/>
              </a:lnSpc>
            </a:pPr>
            <a:r>
              <a:rPr lang="en-US" sz="5501">
                <a:solidFill>
                  <a:srgbClr val="000000"/>
                </a:solidFill>
                <a:latin typeface="Lumios Marker"/>
                <a:ea typeface="Lumios Marker"/>
                <a:cs typeface="Lumios Marker"/>
                <a:sym typeface="Lumios Marker"/>
              </a:rPr>
              <a:t>Exemple d’oversampling (classe 3)</a:t>
            </a:r>
          </a:p>
        </p:txBody>
      </p:sp>
      <p:grpSp>
        <p:nvGrpSpPr>
          <p:cNvPr name="Group 3" id="3"/>
          <p:cNvGrpSpPr/>
          <p:nvPr/>
        </p:nvGrpSpPr>
        <p:grpSpPr>
          <a:xfrm rot="0">
            <a:off x="1028700" y="5623409"/>
            <a:ext cx="3701396" cy="3905986"/>
            <a:chOff x="0" y="0"/>
            <a:chExt cx="1121635" cy="1183632"/>
          </a:xfrm>
        </p:grpSpPr>
        <p:sp>
          <p:nvSpPr>
            <p:cNvPr name="Freeform 4" id="4"/>
            <p:cNvSpPr/>
            <p:nvPr/>
          </p:nvSpPr>
          <p:spPr>
            <a:xfrm flipH="false" flipV="false" rot="0">
              <a:off x="-3810" y="1270"/>
              <a:ext cx="1126715" cy="1182362"/>
            </a:xfrm>
            <a:custGeom>
              <a:avLst/>
              <a:gdLst/>
              <a:ahLst/>
              <a:cxnLst/>
              <a:rect r="r" b="b" t="t" l="l"/>
              <a:pathLst>
                <a:path h="1182362" w="1126715">
                  <a:moveTo>
                    <a:pt x="1122905" y="995425"/>
                  </a:moveTo>
                  <a:cubicBezTo>
                    <a:pt x="1122905" y="945564"/>
                    <a:pt x="1126715" y="894857"/>
                    <a:pt x="1120365" y="844996"/>
                  </a:cubicBezTo>
                  <a:cubicBezTo>
                    <a:pt x="1112745" y="812037"/>
                    <a:pt x="1101315" y="162148"/>
                    <a:pt x="1101315" y="129188"/>
                  </a:cubicBezTo>
                  <a:cubicBezTo>
                    <a:pt x="1098775" y="106371"/>
                    <a:pt x="1097505" y="82707"/>
                    <a:pt x="1094965" y="54610"/>
                  </a:cubicBezTo>
                  <a:cubicBezTo>
                    <a:pt x="1094965" y="44450"/>
                    <a:pt x="1093695" y="34290"/>
                    <a:pt x="1092425" y="21590"/>
                  </a:cubicBezTo>
                  <a:cubicBezTo>
                    <a:pt x="1082265" y="19050"/>
                    <a:pt x="1073375" y="17780"/>
                    <a:pt x="1063215" y="16510"/>
                  </a:cubicBezTo>
                  <a:cubicBezTo>
                    <a:pt x="1057620" y="15240"/>
                    <a:pt x="1052803" y="16510"/>
                    <a:pt x="1048790" y="16510"/>
                  </a:cubicBezTo>
                  <a:cubicBezTo>
                    <a:pt x="1028721" y="13970"/>
                    <a:pt x="1008653" y="8890"/>
                    <a:pt x="988585" y="7620"/>
                  </a:cubicBezTo>
                  <a:cubicBezTo>
                    <a:pt x="950857" y="5080"/>
                    <a:pt x="912326" y="3810"/>
                    <a:pt x="874598" y="2540"/>
                  </a:cubicBezTo>
                  <a:cubicBezTo>
                    <a:pt x="860952" y="2540"/>
                    <a:pt x="846503" y="0"/>
                    <a:pt x="832857" y="0"/>
                  </a:cubicBezTo>
                  <a:cubicBezTo>
                    <a:pt x="799945" y="0"/>
                    <a:pt x="767836" y="1270"/>
                    <a:pt x="734924" y="1270"/>
                  </a:cubicBezTo>
                  <a:cubicBezTo>
                    <a:pt x="715659" y="1270"/>
                    <a:pt x="696394" y="3810"/>
                    <a:pt x="676325" y="3810"/>
                  </a:cubicBezTo>
                  <a:cubicBezTo>
                    <a:pt x="656257" y="5080"/>
                    <a:pt x="292623" y="7620"/>
                    <a:pt x="272555" y="7620"/>
                  </a:cubicBezTo>
                  <a:cubicBezTo>
                    <a:pt x="256501" y="7620"/>
                    <a:pt x="240446" y="6350"/>
                    <a:pt x="224392" y="7620"/>
                  </a:cubicBezTo>
                  <a:cubicBezTo>
                    <a:pt x="209943" y="8890"/>
                    <a:pt x="194691" y="11430"/>
                    <a:pt x="180242" y="12700"/>
                  </a:cubicBezTo>
                  <a:cubicBezTo>
                    <a:pt x="164990" y="15240"/>
                    <a:pt x="149738" y="16510"/>
                    <a:pt x="135289" y="19050"/>
                  </a:cubicBezTo>
                  <a:cubicBezTo>
                    <a:pt x="113616" y="21590"/>
                    <a:pt x="91139" y="24130"/>
                    <a:pt x="69466" y="27940"/>
                  </a:cubicBezTo>
                  <a:cubicBezTo>
                    <a:pt x="56622" y="30480"/>
                    <a:pt x="38100" y="34290"/>
                    <a:pt x="16510" y="36830"/>
                  </a:cubicBezTo>
                  <a:cubicBezTo>
                    <a:pt x="16510" y="38100"/>
                    <a:pt x="13970" y="40640"/>
                    <a:pt x="13970" y="43180"/>
                  </a:cubicBezTo>
                  <a:cubicBezTo>
                    <a:pt x="12700" y="70876"/>
                    <a:pt x="10160" y="90313"/>
                    <a:pt x="8890" y="108906"/>
                  </a:cubicBezTo>
                  <a:cubicBezTo>
                    <a:pt x="7620" y="119892"/>
                    <a:pt x="8890" y="131724"/>
                    <a:pt x="7620" y="142710"/>
                  </a:cubicBezTo>
                  <a:cubicBezTo>
                    <a:pt x="0" y="198487"/>
                    <a:pt x="5080" y="888942"/>
                    <a:pt x="7620" y="945564"/>
                  </a:cubicBezTo>
                  <a:cubicBezTo>
                    <a:pt x="6350" y="990355"/>
                    <a:pt x="11430" y="1034300"/>
                    <a:pt x="11430" y="1079091"/>
                  </a:cubicBezTo>
                  <a:cubicBezTo>
                    <a:pt x="11430" y="1100219"/>
                    <a:pt x="15240" y="1122192"/>
                    <a:pt x="7620" y="1151882"/>
                  </a:cubicBezTo>
                  <a:cubicBezTo>
                    <a:pt x="5080" y="1160772"/>
                    <a:pt x="10160" y="1167122"/>
                    <a:pt x="19050" y="1168392"/>
                  </a:cubicBezTo>
                  <a:cubicBezTo>
                    <a:pt x="29210" y="1169662"/>
                    <a:pt x="38100" y="1169662"/>
                    <a:pt x="48260" y="1169662"/>
                  </a:cubicBezTo>
                  <a:cubicBezTo>
                    <a:pt x="75887" y="1170932"/>
                    <a:pt x="101575" y="1170932"/>
                    <a:pt x="128065" y="1172202"/>
                  </a:cubicBezTo>
                  <a:cubicBezTo>
                    <a:pt x="142514" y="1173472"/>
                    <a:pt x="156963" y="1174742"/>
                    <a:pt x="170609" y="1176012"/>
                  </a:cubicBezTo>
                  <a:cubicBezTo>
                    <a:pt x="194691" y="1177282"/>
                    <a:pt x="217970" y="1177282"/>
                    <a:pt x="242051" y="1178552"/>
                  </a:cubicBezTo>
                  <a:cubicBezTo>
                    <a:pt x="251684" y="1178552"/>
                    <a:pt x="260514" y="1178552"/>
                    <a:pt x="270147" y="1177282"/>
                  </a:cubicBezTo>
                  <a:cubicBezTo>
                    <a:pt x="274160" y="1177282"/>
                    <a:pt x="278977" y="1176012"/>
                    <a:pt x="282990" y="1176012"/>
                  </a:cubicBezTo>
                  <a:cubicBezTo>
                    <a:pt x="299045" y="1177282"/>
                    <a:pt x="620135" y="1168392"/>
                    <a:pt x="636189" y="1169662"/>
                  </a:cubicBezTo>
                  <a:cubicBezTo>
                    <a:pt x="658665" y="1170932"/>
                    <a:pt x="720475" y="1170932"/>
                    <a:pt x="742952" y="1170932"/>
                  </a:cubicBezTo>
                  <a:cubicBezTo>
                    <a:pt x="751781" y="1170932"/>
                    <a:pt x="759809" y="1169662"/>
                    <a:pt x="768639" y="1169662"/>
                  </a:cubicBezTo>
                  <a:cubicBezTo>
                    <a:pt x="783088" y="1170932"/>
                    <a:pt x="797537" y="1172202"/>
                    <a:pt x="811986" y="1173472"/>
                  </a:cubicBezTo>
                  <a:cubicBezTo>
                    <a:pt x="843292" y="1176012"/>
                    <a:pt x="873796" y="1173472"/>
                    <a:pt x="905102" y="1177282"/>
                  </a:cubicBezTo>
                  <a:cubicBezTo>
                    <a:pt x="957279" y="1182362"/>
                    <a:pt x="1010259" y="1176012"/>
                    <a:pt x="1063215" y="1181092"/>
                  </a:cubicBezTo>
                  <a:cubicBezTo>
                    <a:pt x="1083535" y="1182362"/>
                    <a:pt x="1103855" y="1181092"/>
                    <a:pt x="1126715" y="1181092"/>
                  </a:cubicBezTo>
                  <a:cubicBezTo>
                    <a:pt x="1126715" y="1156962"/>
                    <a:pt x="1126715" y="1144262"/>
                    <a:pt x="1126715" y="1123037"/>
                  </a:cubicBezTo>
                  <a:cubicBezTo>
                    <a:pt x="1125445" y="1079936"/>
                    <a:pt x="1122905" y="1039371"/>
                    <a:pt x="1122905" y="995425"/>
                  </a:cubicBezTo>
                  <a:close/>
                </a:path>
              </a:pathLst>
            </a:custGeom>
            <a:solidFill>
              <a:srgbClr val="F7F7F7"/>
            </a:solidFill>
          </p:spPr>
        </p:sp>
      </p:grpSp>
      <p:grpSp>
        <p:nvGrpSpPr>
          <p:cNvPr name="Group 5" id="5"/>
          <p:cNvGrpSpPr/>
          <p:nvPr/>
        </p:nvGrpSpPr>
        <p:grpSpPr>
          <a:xfrm rot="0">
            <a:off x="1028700" y="1113289"/>
            <a:ext cx="3701396" cy="3905986"/>
            <a:chOff x="0" y="0"/>
            <a:chExt cx="1121635" cy="1183632"/>
          </a:xfrm>
        </p:grpSpPr>
        <p:sp>
          <p:nvSpPr>
            <p:cNvPr name="Freeform 6" id="6"/>
            <p:cNvSpPr/>
            <p:nvPr/>
          </p:nvSpPr>
          <p:spPr>
            <a:xfrm flipH="false" flipV="false" rot="0">
              <a:off x="-3810" y="1270"/>
              <a:ext cx="1126715" cy="1182362"/>
            </a:xfrm>
            <a:custGeom>
              <a:avLst/>
              <a:gdLst/>
              <a:ahLst/>
              <a:cxnLst/>
              <a:rect r="r" b="b" t="t" l="l"/>
              <a:pathLst>
                <a:path h="1182362" w="1126715">
                  <a:moveTo>
                    <a:pt x="1122905" y="995425"/>
                  </a:moveTo>
                  <a:cubicBezTo>
                    <a:pt x="1122905" y="945564"/>
                    <a:pt x="1126715" y="894857"/>
                    <a:pt x="1120365" y="844996"/>
                  </a:cubicBezTo>
                  <a:cubicBezTo>
                    <a:pt x="1112745" y="812037"/>
                    <a:pt x="1101315" y="162148"/>
                    <a:pt x="1101315" y="129188"/>
                  </a:cubicBezTo>
                  <a:cubicBezTo>
                    <a:pt x="1098775" y="106371"/>
                    <a:pt x="1097505" y="82707"/>
                    <a:pt x="1094965" y="54610"/>
                  </a:cubicBezTo>
                  <a:cubicBezTo>
                    <a:pt x="1094965" y="44450"/>
                    <a:pt x="1093695" y="34290"/>
                    <a:pt x="1092425" y="21590"/>
                  </a:cubicBezTo>
                  <a:cubicBezTo>
                    <a:pt x="1082265" y="19050"/>
                    <a:pt x="1073375" y="17780"/>
                    <a:pt x="1063215" y="16510"/>
                  </a:cubicBezTo>
                  <a:cubicBezTo>
                    <a:pt x="1057620" y="15240"/>
                    <a:pt x="1052803" y="16510"/>
                    <a:pt x="1048790" y="16510"/>
                  </a:cubicBezTo>
                  <a:cubicBezTo>
                    <a:pt x="1028721" y="13970"/>
                    <a:pt x="1008653" y="8890"/>
                    <a:pt x="988585" y="7620"/>
                  </a:cubicBezTo>
                  <a:cubicBezTo>
                    <a:pt x="950857" y="5080"/>
                    <a:pt x="912326" y="3810"/>
                    <a:pt x="874598" y="2540"/>
                  </a:cubicBezTo>
                  <a:cubicBezTo>
                    <a:pt x="860952" y="2540"/>
                    <a:pt x="846503" y="0"/>
                    <a:pt x="832857" y="0"/>
                  </a:cubicBezTo>
                  <a:cubicBezTo>
                    <a:pt x="799945" y="0"/>
                    <a:pt x="767836" y="1270"/>
                    <a:pt x="734924" y="1270"/>
                  </a:cubicBezTo>
                  <a:cubicBezTo>
                    <a:pt x="715659" y="1270"/>
                    <a:pt x="696394" y="3810"/>
                    <a:pt x="676325" y="3810"/>
                  </a:cubicBezTo>
                  <a:cubicBezTo>
                    <a:pt x="656257" y="5080"/>
                    <a:pt x="292623" y="7620"/>
                    <a:pt x="272555" y="7620"/>
                  </a:cubicBezTo>
                  <a:cubicBezTo>
                    <a:pt x="256501" y="7620"/>
                    <a:pt x="240446" y="6350"/>
                    <a:pt x="224392" y="7620"/>
                  </a:cubicBezTo>
                  <a:cubicBezTo>
                    <a:pt x="209943" y="8890"/>
                    <a:pt x="194691" y="11430"/>
                    <a:pt x="180242" y="12700"/>
                  </a:cubicBezTo>
                  <a:cubicBezTo>
                    <a:pt x="164990" y="15240"/>
                    <a:pt x="149738" y="16510"/>
                    <a:pt x="135289" y="19050"/>
                  </a:cubicBezTo>
                  <a:cubicBezTo>
                    <a:pt x="113616" y="21590"/>
                    <a:pt x="91139" y="24130"/>
                    <a:pt x="69466" y="27940"/>
                  </a:cubicBezTo>
                  <a:cubicBezTo>
                    <a:pt x="56622" y="30480"/>
                    <a:pt x="38100" y="34290"/>
                    <a:pt x="16510" y="36830"/>
                  </a:cubicBezTo>
                  <a:cubicBezTo>
                    <a:pt x="16510" y="38100"/>
                    <a:pt x="13970" y="40640"/>
                    <a:pt x="13970" y="43180"/>
                  </a:cubicBezTo>
                  <a:cubicBezTo>
                    <a:pt x="12700" y="70876"/>
                    <a:pt x="10160" y="90313"/>
                    <a:pt x="8890" y="108906"/>
                  </a:cubicBezTo>
                  <a:cubicBezTo>
                    <a:pt x="7620" y="119892"/>
                    <a:pt x="8890" y="131724"/>
                    <a:pt x="7620" y="142710"/>
                  </a:cubicBezTo>
                  <a:cubicBezTo>
                    <a:pt x="0" y="198487"/>
                    <a:pt x="5080" y="888942"/>
                    <a:pt x="7620" y="945564"/>
                  </a:cubicBezTo>
                  <a:cubicBezTo>
                    <a:pt x="6350" y="990355"/>
                    <a:pt x="11430" y="1034300"/>
                    <a:pt x="11430" y="1079091"/>
                  </a:cubicBezTo>
                  <a:cubicBezTo>
                    <a:pt x="11430" y="1100219"/>
                    <a:pt x="15240" y="1122192"/>
                    <a:pt x="7620" y="1151882"/>
                  </a:cubicBezTo>
                  <a:cubicBezTo>
                    <a:pt x="5080" y="1160772"/>
                    <a:pt x="10160" y="1167122"/>
                    <a:pt x="19050" y="1168392"/>
                  </a:cubicBezTo>
                  <a:cubicBezTo>
                    <a:pt x="29210" y="1169662"/>
                    <a:pt x="38100" y="1169662"/>
                    <a:pt x="48260" y="1169662"/>
                  </a:cubicBezTo>
                  <a:cubicBezTo>
                    <a:pt x="75887" y="1170932"/>
                    <a:pt x="101575" y="1170932"/>
                    <a:pt x="128065" y="1172202"/>
                  </a:cubicBezTo>
                  <a:cubicBezTo>
                    <a:pt x="142514" y="1173472"/>
                    <a:pt x="156963" y="1174742"/>
                    <a:pt x="170609" y="1176012"/>
                  </a:cubicBezTo>
                  <a:cubicBezTo>
                    <a:pt x="194691" y="1177282"/>
                    <a:pt x="217970" y="1177282"/>
                    <a:pt x="242051" y="1178552"/>
                  </a:cubicBezTo>
                  <a:cubicBezTo>
                    <a:pt x="251684" y="1178552"/>
                    <a:pt x="260514" y="1178552"/>
                    <a:pt x="270147" y="1177282"/>
                  </a:cubicBezTo>
                  <a:cubicBezTo>
                    <a:pt x="274160" y="1177282"/>
                    <a:pt x="278977" y="1176012"/>
                    <a:pt x="282990" y="1176012"/>
                  </a:cubicBezTo>
                  <a:cubicBezTo>
                    <a:pt x="299045" y="1177282"/>
                    <a:pt x="620135" y="1168392"/>
                    <a:pt x="636189" y="1169662"/>
                  </a:cubicBezTo>
                  <a:cubicBezTo>
                    <a:pt x="658665" y="1170932"/>
                    <a:pt x="720475" y="1170932"/>
                    <a:pt x="742952" y="1170932"/>
                  </a:cubicBezTo>
                  <a:cubicBezTo>
                    <a:pt x="751781" y="1170932"/>
                    <a:pt x="759809" y="1169662"/>
                    <a:pt x="768639" y="1169662"/>
                  </a:cubicBezTo>
                  <a:cubicBezTo>
                    <a:pt x="783088" y="1170932"/>
                    <a:pt x="797537" y="1172202"/>
                    <a:pt x="811986" y="1173472"/>
                  </a:cubicBezTo>
                  <a:cubicBezTo>
                    <a:pt x="843292" y="1176012"/>
                    <a:pt x="873796" y="1173472"/>
                    <a:pt x="905102" y="1177282"/>
                  </a:cubicBezTo>
                  <a:cubicBezTo>
                    <a:pt x="957279" y="1182362"/>
                    <a:pt x="1010259" y="1176012"/>
                    <a:pt x="1063215" y="1181092"/>
                  </a:cubicBezTo>
                  <a:cubicBezTo>
                    <a:pt x="1083535" y="1182362"/>
                    <a:pt x="1103855" y="1181092"/>
                    <a:pt x="1126715" y="1181092"/>
                  </a:cubicBezTo>
                  <a:cubicBezTo>
                    <a:pt x="1126715" y="1156962"/>
                    <a:pt x="1126715" y="1144262"/>
                    <a:pt x="1126715" y="1123037"/>
                  </a:cubicBezTo>
                  <a:cubicBezTo>
                    <a:pt x="1125445" y="1079936"/>
                    <a:pt x="1122905" y="1039371"/>
                    <a:pt x="1122905" y="995425"/>
                  </a:cubicBezTo>
                  <a:close/>
                </a:path>
              </a:pathLst>
            </a:custGeom>
            <a:solidFill>
              <a:srgbClr val="F7F7F7"/>
            </a:solidFill>
          </p:spPr>
        </p:sp>
      </p:grpSp>
      <p:grpSp>
        <p:nvGrpSpPr>
          <p:cNvPr name="Group 7" id="7"/>
          <p:cNvGrpSpPr/>
          <p:nvPr/>
        </p:nvGrpSpPr>
        <p:grpSpPr>
          <a:xfrm rot="0">
            <a:off x="5347354" y="5623409"/>
            <a:ext cx="3701396" cy="3905986"/>
            <a:chOff x="0" y="0"/>
            <a:chExt cx="1121635" cy="1183632"/>
          </a:xfrm>
        </p:grpSpPr>
        <p:sp>
          <p:nvSpPr>
            <p:cNvPr name="Freeform 8" id="8"/>
            <p:cNvSpPr/>
            <p:nvPr/>
          </p:nvSpPr>
          <p:spPr>
            <a:xfrm flipH="false" flipV="false" rot="0">
              <a:off x="-3810" y="1270"/>
              <a:ext cx="1126715" cy="1182362"/>
            </a:xfrm>
            <a:custGeom>
              <a:avLst/>
              <a:gdLst/>
              <a:ahLst/>
              <a:cxnLst/>
              <a:rect r="r" b="b" t="t" l="l"/>
              <a:pathLst>
                <a:path h="1182362" w="1126715">
                  <a:moveTo>
                    <a:pt x="1122905" y="995425"/>
                  </a:moveTo>
                  <a:cubicBezTo>
                    <a:pt x="1122905" y="945564"/>
                    <a:pt x="1126715" y="894857"/>
                    <a:pt x="1120365" y="844996"/>
                  </a:cubicBezTo>
                  <a:cubicBezTo>
                    <a:pt x="1112745" y="812037"/>
                    <a:pt x="1101315" y="162148"/>
                    <a:pt x="1101315" y="129188"/>
                  </a:cubicBezTo>
                  <a:cubicBezTo>
                    <a:pt x="1098775" y="106371"/>
                    <a:pt x="1097505" y="82707"/>
                    <a:pt x="1094965" y="54610"/>
                  </a:cubicBezTo>
                  <a:cubicBezTo>
                    <a:pt x="1094965" y="44450"/>
                    <a:pt x="1093695" y="34290"/>
                    <a:pt x="1092425" y="21590"/>
                  </a:cubicBezTo>
                  <a:cubicBezTo>
                    <a:pt x="1082265" y="19050"/>
                    <a:pt x="1073375" y="17780"/>
                    <a:pt x="1063215" y="16510"/>
                  </a:cubicBezTo>
                  <a:cubicBezTo>
                    <a:pt x="1057620" y="15240"/>
                    <a:pt x="1052803" y="16510"/>
                    <a:pt x="1048790" y="16510"/>
                  </a:cubicBezTo>
                  <a:cubicBezTo>
                    <a:pt x="1028721" y="13970"/>
                    <a:pt x="1008653" y="8890"/>
                    <a:pt x="988585" y="7620"/>
                  </a:cubicBezTo>
                  <a:cubicBezTo>
                    <a:pt x="950857" y="5080"/>
                    <a:pt x="912326" y="3810"/>
                    <a:pt x="874598" y="2540"/>
                  </a:cubicBezTo>
                  <a:cubicBezTo>
                    <a:pt x="860952" y="2540"/>
                    <a:pt x="846503" y="0"/>
                    <a:pt x="832857" y="0"/>
                  </a:cubicBezTo>
                  <a:cubicBezTo>
                    <a:pt x="799945" y="0"/>
                    <a:pt x="767836" y="1270"/>
                    <a:pt x="734924" y="1270"/>
                  </a:cubicBezTo>
                  <a:cubicBezTo>
                    <a:pt x="715659" y="1270"/>
                    <a:pt x="696394" y="3810"/>
                    <a:pt x="676325" y="3810"/>
                  </a:cubicBezTo>
                  <a:cubicBezTo>
                    <a:pt x="656257" y="5080"/>
                    <a:pt x="292623" y="7620"/>
                    <a:pt x="272555" y="7620"/>
                  </a:cubicBezTo>
                  <a:cubicBezTo>
                    <a:pt x="256501" y="7620"/>
                    <a:pt x="240446" y="6350"/>
                    <a:pt x="224392" y="7620"/>
                  </a:cubicBezTo>
                  <a:cubicBezTo>
                    <a:pt x="209943" y="8890"/>
                    <a:pt x="194691" y="11430"/>
                    <a:pt x="180242" y="12700"/>
                  </a:cubicBezTo>
                  <a:cubicBezTo>
                    <a:pt x="164990" y="15240"/>
                    <a:pt x="149738" y="16510"/>
                    <a:pt x="135289" y="19050"/>
                  </a:cubicBezTo>
                  <a:cubicBezTo>
                    <a:pt x="113616" y="21590"/>
                    <a:pt x="91139" y="24130"/>
                    <a:pt x="69466" y="27940"/>
                  </a:cubicBezTo>
                  <a:cubicBezTo>
                    <a:pt x="56622" y="30480"/>
                    <a:pt x="38100" y="34290"/>
                    <a:pt x="16510" y="36830"/>
                  </a:cubicBezTo>
                  <a:cubicBezTo>
                    <a:pt x="16510" y="38100"/>
                    <a:pt x="13970" y="40640"/>
                    <a:pt x="13970" y="43180"/>
                  </a:cubicBezTo>
                  <a:cubicBezTo>
                    <a:pt x="12700" y="70876"/>
                    <a:pt x="10160" y="90313"/>
                    <a:pt x="8890" y="108906"/>
                  </a:cubicBezTo>
                  <a:cubicBezTo>
                    <a:pt x="7620" y="119892"/>
                    <a:pt x="8890" y="131724"/>
                    <a:pt x="7620" y="142710"/>
                  </a:cubicBezTo>
                  <a:cubicBezTo>
                    <a:pt x="0" y="198487"/>
                    <a:pt x="5080" y="888942"/>
                    <a:pt x="7620" y="945564"/>
                  </a:cubicBezTo>
                  <a:cubicBezTo>
                    <a:pt x="6350" y="990355"/>
                    <a:pt x="11430" y="1034300"/>
                    <a:pt x="11430" y="1079091"/>
                  </a:cubicBezTo>
                  <a:cubicBezTo>
                    <a:pt x="11430" y="1100219"/>
                    <a:pt x="15240" y="1122192"/>
                    <a:pt x="7620" y="1151882"/>
                  </a:cubicBezTo>
                  <a:cubicBezTo>
                    <a:pt x="5080" y="1160772"/>
                    <a:pt x="10160" y="1167122"/>
                    <a:pt x="19050" y="1168392"/>
                  </a:cubicBezTo>
                  <a:cubicBezTo>
                    <a:pt x="29210" y="1169662"/>
                    <a:pt x="38100" y="1169662"/>
                    <a:pt x="48260" y="1169662"/>
                  </a:cubicBezTo>
                  <a:cubicBezTo>
                    <a:pt x="75887" y="1170932"/>
                    <a:pt x="101575" y="1170932"/>
                    <a:pt x="128065" y="1172202"/>
                  </a:cubicBezTo>
                  <a:cubicBezTo>
                    <a:pt x="142514" y="1173472"/>
                    <a:pt x="156963" y="1174742"/>
                    <a:pt x="170609" y="1176012"/>
                  </a:cubicBezTo>
                  <a:cubicBezTo>
                    <a:pt x="194691" y="1177282"/>
                    <a:pt x="217970" y="1177282"/>
                    <a:pt x="242051" y="1178552"/>
                  </a:cubicBezTo>
                  <a:cubicBezTo>
                    <a:pt x="251684" y="1178552"/>
                    <a:pt x="260514" y="1178552"/>
                    <a:pt x="270147" y="1177282"/>
                  </a:cubicBezTo>
                  <a:cubicBezTo>
                    <a:pt x="274160" y="1177282"/>
                    <a:pt x="278977" y="1176012"/>
                    <a:pt x="282990" y="1176012"/>
                  </a:cubicBezTo>
                  <a:cubicBezTo>
                    <a:pt x="299045" y="1177282"/>
                    <a:pt x="620135" y="1168392"/>
                    <a:pt x="636189" y="1169662"/>
                  </a:cubicBezTo>
                  <a:cubicBezTo>
                    <a:pt x="658665" y="1170932"/>
                    <a:pt x="720475" y="1170932"/>
                    <a:pt x="742952" y="1170932"/>
                  </a:cubicBezTo>
                  <a:cubicBezTo>
                    <a:pt x="751781" y="1170932"/>
                    <a:pt x="759809" y="1169662"/>
                    <a:pt x="768639" y="1169662"/>
                  </a:cubicBezTo>
                  <a:cubicBezTo>
                    <a:pt x="783088" y="1170932"/>
                    <a:pt x="797537" y="1172202"/>
                    <a:pt x="811986" y="1173472"/>
                  </a:cubicBezTo>
                  <a:cubicBezTo>
                    <a:pt x="843292" y="1176012"/>
                    <a:pt x="873796" y="1173472"/>
                    <a:pt x="905102" y="1177282"/>
                  </a:cubicBezTo>
                  <a:cubicBezTo>
                    <a:pt x="957279" y="1182362"/>
                    <a:pt x="1010259" y="1176012"/>
                    <a:pt x="1063215" y="1181092"/>
                  </a:cubicBezTo>
                  <a:cubicBezTo>
                    <a:pt x="1083535" y="1182362"/>
                    <a:pt x="1103855" y="1181092"/>
                    <a:pt x="1126715" y="1181092"/>
                  </a:cubicBezTo>
                  <a:cubicBezTo>
                    <a:pt x="1126715" y="1156962"/>
                    <a:pt x="1126715" y="1144262"/>
                    <a:pt x="1126715" y="1123037"/>
                  </a:cubicBezTo>
                  <a:cubicBezTo>
                    <a:pt x="1125445" y="1079936"/>
                    <a:pt x="1122905" y="1039371"/>
                    <a:pt x="1122905" y="995425"/>
                  </a:cubicBezTo>
                  <a:close/>
                </a:path>
              </a:pathLst>
            </a:custGeom>
            <a:solidFill>
              <a:srgbClr val="F7F7F7"/>
            </a:solidFill>
          </p:spPr>
        </p:sp>
      </p:grpSp>
      <p:grpSp>
        <p:nvGrpSpPr>
          <p:cNvPr name="Group 9" id="9"/>
          <p:cNvGrpSpPr/>
          <p:nvPr/>
        </p:nvGrpSpPr>
        <p:grpSpPr>
          <a:xfrm rot="0">
            <a:off x="5347354" y="1113289"/>
            <a:ext cx="3701396" cy="3905986"/>
            <a:chOff x="0" y="0"/>
            <a:chExt cx="1121635" cy="1183632"/>
          </a:xfrm>
        </p:grpSpPr>
        <p:sp>
          <p:nvSpPr>
            <p:cNvPr name="Freeform 10" id="10"/>
            <p:cNvSpPr/>
            <p:nvPr/>
          </p:nvSpPr>
          <p:spPr>
            <a:xfrm flipH="false" flipV="false" rot="0">
              <a:off x="-3810" y="1270"/>
              <a:ext cx="1126715" cy="1182362"/>
            </a:xfrm>
            <a:custGeom>
              <a:avLst/>
              <a:gdLst/>
              <a:ahLst/>
              <a:cxnLst/>
              <a:rect r="r" b="b" t="t" l="l"/>
              <a:pathLst>
                <a:path h="1182362" w="1126715">
                  <a:moveTo>
                    <a:pt x="1122905" y="995425"/>
                  </a:moveTo>
                  <a:cubicBezTo>
                    <a:pt x="1122905" y="945564"/>
                    <a:pt x="1126715" y="894857"/>
                    <a:pt x="1120365" y="844996"/>
                  </a:cubicBezTo>
                  <a:cubicBezTo>
                    <a:pt x="1112745" y="812037"/>
                    <a:pt x="1101315" y="162148"/>
                    <a:pt x="1101315" y="129188"/>
                  </a:cubicBezTo>
                  <a:cubicBezTo>
                    <a:pt x="1098775" y="106371"/>
                    <a:pt x="1097505" y="82707"/>
                    <a:pt x="1094965" y="54610"/>
                  </a:cubicBezTo>
                  <a:cubicBezTo>
                    <a:pt x="1094965" y="44450"/>
                    <a:pt x="1093695" y="34290"/>
                    <a:pt x="1092425" y="21590"/>
                  </a:cubicBezTo>
                  <a:cubicBezTo>
                    <a:pt x="1082265" y="19050"/>
                    <a:pt x="1073375" y="17780"/>
                    <a:pt x="1063215" y="16510"/>
                  </a:cubicBezTo>
                  <a:cubicBezTo>
                    <a:pt x="1057620" y="15240"/>
                    <a:pt x="1052803" y="16510"/>
                    <a:pt x="1048790" y="16510"/>
                  </a:cubicBezTo>
                  <a:cubicBezTo>
                    <a:pt x="1028721" y="13970"/>
                    <a:pt x="1008653" y="8890"/>
                    <a:pt x="988585" y="7620"/>
                  </a:cubicBezTo>
                  <a:cubicBezTo>
                    <a:pt x="950857" y="5080"/>
                    <a:pt x="912326" y="3810"/>
                    <a:pt x="874598" y="2540"/>
                  </a:cubicBezTo>
                  <a:cubicBezTo>
                    <a:pt x="860952" y="2540"/>
                    <a:pt x="846503" y="0"/>
                    <a:pt x="832857" y="0"/>
                  </a:cubicBezTo>
                  <a:cubicBezTo>
                    <a:pt x="799945" y="0"/>
                    <a:pt x="767836" y="1270"/>
                    <a:pt x="734924" y="1270"/>
                  </a:cubicBezTo>
                  <a:cubicBezTo>
                    <a:pt x="715659" y="1270"/>
                    <a:pt x="696394" y="3810"/>
                    <a:pt x="676325" y="3810"/>
                  </a:cubicBezTo>
                  <a:cubicBezTo>
                    <a:pt x="656257" y="5080"/>
                    <a:pt x="292623" y="7620"/>
                    <a:pt x="272555" y="7620"/>
                  </a:cubicBezTo>
                  <a:cubicBezTo>
                    <a:pt x="256501" y="7620"/>
                    <a:pt x="240446" y="6350"/>
                    <a:pt x="224392" y="7620"/>
                  </a:cubicBezTo>
                  <a:cubicBezTo>
                    <a:pt x="209943" y="8890"/>
                    <a:pt x="194691" y="11430"/>
                    <a:pt x="180242" y="12700"/>
                  </a:cubicBezTo>
                  <a:cubicBezTo>
                    <a:pt x="164990" y="15240"/>
                    <a:pt x="149738" y="16510"/>
                    <a:pt x="135289" y="19050"/>
                  </a:cubicBezTo>
                  <a:cubicBezTo>
                    <a:pt x="113616" y="21590"/>
                    <a:pt x="91139" y="24130"/>
                    <a:pt x="69466" y="27940"/>
                  </a:cubicBezTo>
                  <a:cubicBezTo>
                    <a:pt x="56622" y="30480"/>
                    <a:pt x="38100" y="34290"/>
                    <a:pt x="16510" y="36830"/>
                  </a:cubicBezTo>
                  <a:cubicBezTo>
                    <a:pt x="16510" y="38100"/>
                    <a:pt x="13970" y="40640"/>
                    <a:pt x="13970" y="43180"/>
                  </a:cubicBezTo>
                  <a:cubicBezTo>
                    <a:pt x="12700" y="70876"/>
                    <a:pt x="10160" y="90313"/>
                    <a:pt x="8890" y="108906"/>
                  </a:cubicBezTo>
                  <a:cubicBezTo>
                    <a:pt x="7620" y="119892"/>
                    <a:pt x="8890" y="131724"/>
                    <a:pt x="7620" y="142710"/>
                  </a:cubicBezTo>
                  <a:cubicBezTo>
                    <a:pt x="0" y="198487"/>
                    <a:pt x="5080" y="888942"/>
                    <a:pt x="7620" y="945564"/>
                  </a:cubicBezTo>
                  <a:cubicBezTo>
                    <a:pt x="6350" y="990355"/>
                    <a:pt x="11430" y="1034300"/>
                    <a:pt x="11430" y="1079091"/>
                  </a:cubicBezTo>
                  <a:cubicBezTo>
                    <a:pt x="11430" y="1100219"/>
                    <a:pt x="15240" y="1122192"/>
                    <a:pt x="7620" y="1151882"/>
                  </a:cubicBezTo>
                  <a:cubicBezTo>
                    <a:pt x="5080" y="1160772"/>
                    <a:pt x="10160" y="1167122"/>
                    <a:pt x="19050" y="1168392"/>
                  </a:cubicBezTo>
                  <a:cubicBezTo>
                    <a:pt x="29210" y="1169662"/>
                    <a:pt x="38100" y="1169662"/>
                    <a:pt x="48260" y="1169662"/>
                  </a:cubicBezTo>
                  <a:cubicBezTo>
                    <a:pt x="75887" y="1170932"/>
                    <a:pt x="101575" y="1170932"/>
                    <a:pt x="128065" y="1172202"/>
                  </a:cubicBezTo>
                  <a:cubicBezTo>
                    <a:pt x="142514" y="1173472"/>
                    <a:pt x="156963" y="1174742"/>
                    <a:pt x="170609" y="1176012"/>
                  </a:cubicBezTo>
                  <a:cubicBezTo>
                    <a:pt x="194691" y="1177282"/>
                    <a:pt x="217970" y="1177282"/>
                    <a:pt x="242051" y="1178552"/>
                  </a:cubicBezTo>
                  <a:cubicBezTo>
                    <a:pt x="251684" y="1178552"/>
                    <a:pt x="260514" y="1178552"/>
                    <a:pt x="270147" y="1177282"/>
                  </a:cubicBezTo>
                  <a:cubicBezTo>
                    <a:pt x="274160" y="1177282"/>
                    <a:pt x="278977" y="1176012"/>
                    <a:pt x="282990" y="1176012"/>
                  </a:cubicBezTo>
                  <a:cubicBezTo>
                    <a:pt x="299045" y="1177282"/>
                    <a:pt x="620135" y="1168392"/>
                    <a:pt x="636189" y="1169662"/>
                  </a:cubicBezTo>
                  <a:cubicBezTo>
                    <a:pt x="658665" y="1170932"/>
                    <a:pt x="720475" y="1170932"/>
                    <a:pt x="742952" y="1170932"/>
                  </a:cubicBezTo>
                  <a:cubicBezTo>
                    <a:pt x="751781" y="1170932"/>
                    <a:pt x="759809" y="1169662"/>
                    <a:pt x="768639" y="1169662"/>
                  </a:cubicBezTo>
                  <a:cubicBezTo>
                    <a:pt x="783088" y="1170932"/>
                    <a:pt x="797537" y="1172202"/>
                    <a:pt x="811986" y="1173472"/>
                  </a:cubicBezTo>
                  <a:cubicBezTo>
                    <a:pt x="843292" y="1176012"/>
                    <a:pt x="873796" y="1173472"/>
                    <a:pt x="905102" y="1177282"/>
                  </a:cubicBezTo>
                  <a:cubicBezTo>
                    <a:pt x="957279" y="1182362"/>
                    <a:pt x="1010259" y="1176012"/>
                    <a:pt x="1063215" y="1181092"/>
                  </a:cubicBezTo>
                  <a:cubicBezTo>
                    <a:pt x="1083535" y="1182362"/>
                    <a:pt x="1103855" y="1181092"/>
                    <a:pt x="1126715" y="1181092"/>
                  </a:cubicBezTo>
                  <a:cubicBezTo>
                    <a:pt x="1126715" y="1156962"/>
                    <a:pt x="1126715" y="1144262"/>
                    <a:pt x="1126715" y="1123037"/>
                  </a:cubicBezTo>
                  <a:cubicBezTo>
                    <a:pt x="1125445" y="1079936"/>
                    <a:pt x="1122905" y="1039371"/>
                    <a:pt x="1122905" y="995425"/>
                  </a:cubicBezTo>
                  <a:close/>
                </a:path>
              </a:pathLst>
            </a:custGeom>
            <a:solidFill>
              <a:srgbClr val="F7F7F7"/>
            </a:solidFill>
          </p:spPr>
        </p:sp>
      </p:grpSp>
      <p:sp>
        <p:nvSpPr>
          <p:cNvPr name="Freeform 11" id="11"/>
          <p:cNvSpPr/>
          <p:nvPr/>
        </p:nvSpPr>
        <p:spPr>
          <a:xfrm flipH="false" flipV="false" rot="-10800000">
            <a:off x="15494588" y="3803191"/>
            <a:ext cx="686291" cy="658840"/>
          </a:xfrm>
          <a:custGeom>
            <a:avLst/>
            <a:gdLst/>
            <a:ahLst/>
            <a:cxnLst/>
            <a:rect r="r" b="b" t="t" l="l"/>
            <a:pathLst>
              <a:path h="658840" w="686291">
                <a:moveTo>
                  <a:pt x="0" y="0"/>
                </a:moveTo>
                <a:lnTo>
                  <a:pt x="686291" y="0"/>
                </a:lnTo>
                <a:lnTo>
                  <a:pt x="686291" y="658840"/>
                </a:lnTo>
                <a:lnTo>
                  <a:pt x="0" y="658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623805" y="1885173"/>
            <a:ext cx="423061" cy="717052"/>
          </a:xfrm>
          <a:custGeom>
            <a:avLst/>
            <a:gdLst/>
            <a:ahLst/>
            <a:cxnLst/>
            <a:rect r="r" b="b" t="t" l="l"/>
            <a:pathLst>
              <a:path h="717052" w="423061">
                <a:moveTo>
                  <a:pt x="0" y="0"/>
                </a:moveTo>
                <a:lnTo>
                  <a:pt x="423061" y="0"/>
                </a:lnTo>
                <a:lnTo>
                  <a:pt x="423061" y="717052"/>
                </a:lnTo>
                <a:lnTo>
                  <a:pt x="0" y="717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1793191" y="5623409"/>
            <a:ext cx="3701396" cy="3905986"/>
            <a:chOff x="0" y="0"/>
            <a:chExt cx="1121635" cy="1183632"/>
          </a:xfrm>
        </p:grpSpPr>
        <p:sp>
          <p:nvSpPr>
            <p:cNvPr name="Freeform 14" id="14"/>
            <p:cNvSpPr/>
            <p:nvPr/>
          </p:nvSpPr>
          <p:spPr>
            <a:xfrm flipH="false" flipV="false" rot="0">
              <a:off x="-3810" y="1270"/>
              <a:ext cx="1126715" cy="1182362"/>
            </a:xfrm>
            <a:custGeom>
              <a:avLst/>
              <a:gdLst/>
              <a:ahLst/>
              <a:cxnLst/>
              <a:rect r="r" b="b" t="t" l="l"/>
              <a:pathLst>
                <a:path h="1182362" w="1126715">
                  <a:moveTo>
                    <a:pt x="1122905" y="995425"/>
                  </a:moveTo>
                  <a:cubicBezTo>
                    <a:pt x="1122905" y="945564"/>
                    <a:pt x="1126715" y="894857"/>
                    <a:pt x="1120365" y="844996"/>
                  </a:cubicBezTo>
                  <a:cubicBezTo>
                    <a:pt x="1112745" y="812037"/>
                    <a:pt x="1101315" y="162148"/>
                    <a:pt x="1101315" y="129188"/>
                  </a:cubicBezTo>
                  <a:cubicBezTo>
                    <a:pt x="1098775" y="106371"/>
                    <a:pt x="1097505" y="82707"/>
                    <a:pt x="1094965" y="54610"/>
                  </a:cubicBezTo>
                  <a:cubicBezTo>
                    <a:pt x="1094965" y="44450"/>
                    <a:pt x="1093695" y="34290"/>
                    <a:pt x="1092425" y="21590"/>
                  </a:cubicBezTo>
                  <a:cubicBezTo>
                    <a:pt x="1082265" y="19050"/>
                    <a:pt x="1073375" y="17780"/>
                    <a:pt x="1063215" y="16510"/>
                  </a:cubicBezTo>
                  <a:cubicBezTo>
                    <a:pt x="1057620" y="15240"/>
                    <a:pt x="1052803" y="16510"/>
                    <a:pt x="1048790" y="16510"/>
                  </a:cubicBezTo>
                  <a:cubicBezTo>
                    <a:pt x="1028721" y="13970"/>
                    <a:pt x="1008653" y="8890"/>
                    <a:pt x="988585" y="7620"/>
                  </a:cubicBezTo>
                  <a:cubicBezTo>
                    <a:pt x="950857" y="5080"/>
                    <a:pt x="912326" y="3810"/>
                    <a:pt x="874598" y="2540"/>
                  </a:cubicBezTo>
                  <a:cubicBezTo>
                    <a:pt x="860952" y="2540"/>
                    <a:pt x="846503" y="0"/>
                    <a:pt x="832857" y="0"/>
                  </a:cubicBezTo>
                  <a:cubicBezTo>
                    <a:pt x="799945" y="0"/>
                    <a:pt x="767836" y="1270"/>
                    <a:pt x="734924" y="1270"/>
                  </a:cubicBezTo>
                  <a:cubicBezTo>
                    <a:pt x="715659" y="1270"/>
                    <a:pt x="696394" y="3810"/>
                    <a:pt x="676325" y="3810"/>
                  </a:cubicBezTo>
                  <a:cubicBezTo>
                    <a:pt x="656257" y="5080"/>
                    <a:pt x="292623" y="7620"/>
                    <a:pt x="272555" y="7620"/>
                  </a:cubicBezTo>
                  <a:cubicBezTo>
                    <a:pt x="256501" y="7620"/>
                    <a:pt x="240446" y="6350"/>
                    <a:pt x="224392" y="7620"/>
                  </a:cubicBezTo>
                  <a:cubicBezTo>
                    <a:pt x="209943" y="8890"/>
                    <a:pt x="194691" y="11430"/>
                    <a:pt x="180242" y="12700"/>
                  </a:cubicBezTo>
                  <a:cubicBezTo>
                    <a:pt x="164990" y="15240"/>
                    <a:pt x="149738" y="16510"/>
                    <a:pt x="135289" y="19050"/>
                  </a:cubicBezTo>
                  <a:cubicBezTo>
                    <a:pt x="113616" y="21590"/>
                    <a:pt x="91139" y="24130"/>
                    <a:pt x="69466" y="27940"/>
                  </a:cubicBezTo>
                  <a:cubicBezTo>
                    <a:pt x="56622" y="30480"/>
                    <a:pt x="38100" y="34290"/>
                    <a:pt x="16510" y="36830"/>
                  </a:cubicBezTo>
                  <a:cubicBezTo>
                    <a:pt x="16510" y="38100"/>
                    <a:pt x="13970" y="40640"/>
                    <a:pt x="13970" y="43180"/>
                  </a:cubicBezTo>
                  <a:cubicBezTo>
                    <a:pt x="12700" y="70876"/>
                    <a:pt x="10160" y="90313"/>
                    <a:pt x="8890" y="108906"/>
                  </a:cubicBezTo>
                  <a:cubicBezTo>
                    <a:pt x="7620" y="119892"/>
                    <a:pt x="8890" y="131724"/>
                    <a:pt x="7620" y="142710"/>
                  </a:cubicBezTo>
                  <a:cubicBezTo>
                    <a:pt x="0" y="198487"/>
                    <a:pt x="5080" y="888942"/>
                    <a:pt x="7620" y="945564"/>
                  </a:cubicBezTo>
                  <a:cubicBezTo>
                    <a:pt x="6350" y="990355"/>
                    <a:pt x="11430" y="1034300"/>
                    <a:pt x="11430" y="1079091"/>
                  </a:cubicBezTo>
                  <a:cubicBezTo>
                    <a:pt x="11430" y="1100219"/>
                    <a:pt x="15240" y="1122192"/>
                    <a:pt x="7620" y="1151882"/>
                  </a:cubicBezTo>
                  <a:cubicBezTo>
                    <a:pt x="5080" y="1160772"/>
                    <a:pt x="10160" y="1167122"/>
                    <a:pt x="19050" y="1168392"/>
                  </a:cubicBezTo>
                  <a:cubicBezTo>
                    <a:pt x="29210" y="1169662"/>
                    <a:pt x="38100" y="1169662"/>
                    <a:pt x="48260" y="1169662"/>
                  </a:cubicBezTo>
                  <a:cubicBezTo>
                    <a:pt x="75887" y="1170932"/>
                    <a:pt x="101575" y="1170932"/>
                    <a:pt x="128065" y="1172202"/>
                  </a:cubicBezTo>
                  <a:cubicBezTo>
                    <a:pt x="142514" y="1173472"/>
                    <a:pt x="156963" y="1174742"/>
                    <a:pt x="170609" y="1176012"/>
                  </a:cubicBezTo>
                  <a:cubicBezTo>
                    <a:pt x="194691" y="1177282"/>
                    <a:pt x="217970" y="1177282"/>
                    <a:pt x="242051" y="1178552"/>
                  </a:cubicBezTo>
                  <a:cubicBezTo>
                    <a:pt x="251684" y="1178552"/>
                    <a:pt x="260514" y="1178552"/>
                    <a:pt x="270147" y="1177282"/>
                  </a:cubicBezTo>
                  <a:cubicBezTo>
                    <a:pt x="274160" y="1177282"/>
                    <a:pt x="278977" y="1176012"/>
                    <a:pt x="282990" y="1176012"/>
                  </a:cubicBezTo>
                  <a:cubicBezTo>
                    <a:pt x="299045" y="1177282"/>
                    <a:pt x="620135" y="1168392"/>
                    <a:pt x="636189" y="1169662"/>
                  </a:cubicBezTo>
                  <a:cubicBezTo>
                    <a:pt x="658665" y="1170932"/>
                    <a:pt x="720475" y="1170932"/>
                    <a:pt x="742952" y="1170932"/>
                  </a:cubicBezTo>
                  <a:cubicBezTo>
                    <a:pt x="751781" y="1170932"/>
                    <a:pt x="759809" y="1169662"/>
                    <a:pt x="768639" y="1169662"/>
                  </a:cubicBezTo>
                  <a:cubicBezTo>
                    <a:pt x="783088" y="1170932"/>
                    <a:pt x="797537" y="1172202"/>
                    <a:pt x="811986" y="1173472"/>
                  </a:cubicBezTo>
                  <a:cubicBezTo>
                    <a:pt x="843292" y="1176012"/>
                    <a:pt x="873796" y="1173472"/>
                    <a:pt x="905102" y="1177282"/>
                  </a:cubicBezTo>
                  <a:cubicBezTo>
                    <a:pt x="957279" y="1182362"/>
                    <a:pt x="1010259" y="1176012"/>
                    <a:pt x="1063215" y="1181092"/>
                  </a:cubicBezTo>
                  <a:cubicBezTo>
                    <a:pt x="1083535" y="1182362"/>
                    <a:pt x="1103855" y="1181092"/>
                    <a:pt x="1126715" y="1181092"/>
                  </a:cubicBezTo>
                  <a:cubicBezTo>
                    <a:pt x="1126715" y="1156962"/>
                    <a:pt x="1126715" y="1144262"/>
                    <a:pt x="1126715" y="1123037"/>
                  </a:cubicBezTo>
                  <a:cubicBezTo>
                    <a:pt x="1125445" y="1079936"/>
                    <a:pt x="1122905" y="1039371"/>
                    <a:pt x="1122905" y="995425"/>
                  </a:cubicBezTo>
                  <a:close/>
                </a:path>
              </a:pathLst>
            </a:custGeom>
            <a:solidFill>
              <a:srgbClr val="F7F7F7"/>
            </a:solidFill>
          </p:spPr>
        </p:sp>
      </p:grpSp>
      <p:sp>
        <p:nvSpPr>
          <p:cNvPr name="Freeform 15" id="15"/>
          <p:cNvSpPr/>
          <p:nvPr/>
        </p:nvSpPr>
        <p:spPr>
          <a:xfrm flipH="false" flipV="false" rot="0">
            <a:off x="1028700" y="1212850"/>
            <a:ext cx="3813829" cy="3667905"/>
          </a:xfrm>
          <a:custGeom>
            <a:avLst/>
            <a:gdLst/>
            <a:ahLst/>
            <a:cxnLst/>
            <a:rect r="r" b="b" t="t" l="l"/>
            <a:pathLst>
              <a:path h="3667905" w="3813829">
                <a:moveTo>
                  <a:pt x="0" y="0"/>
                </a:moveTo>
                <a:lnTo>
                  <a:pt x="3813829" y="0"/>
                </a:lnTo>
                <a:lnTo>
                  <a:pt x="3813829" y="3667905"/>
                </a:lnTo>
                <a:lnTo>
                  <a:pt x="0" y="3667905"/>
                </a:lnTo>
                <a:lnTo>
                  <a:pt x="0" y="0"/>
                </a:lnTo>
                <a:close/>
              </a:path>
            </a:pathLst>
          </a:custGeom>
          <a:blipFill>
            <a:blip r:embed="rId6"/>
            <a:stretch>
              <a:fillRect l="-10009" t="-4727" r="-7061" b="-19969"/>
            </a:stretch>
          </a:blipFill>
        </p:spPr>
      </p:sp>
      <p:sp>
        <p:nvSpPr>
          <p:cNvPr name="Freeform 16" id="16"/>
          <p:cNvSpPr/>
          <p:nvPr/>
        </p:nvSpPr>
        <p:spPr>
          <a:xfrm flipH="false" flipV="false" rot="0">
            <a:off x="5347354" y="1212850"/>
            <a:ext cx="3860283" cy="3744930"/>
          </a:xfrm>
          <a:custGeom>
            <a:avLst/>
            <a:gdLst/>
            <a:ahLst/>
            <a:cxnLst/>
            <a:rect r="r" b="b" t="t" l="l"/>
            <a:pathLst>
              <a:path h="3744930" w="3860283">
                <a:moveTo>
                  <a:pt x="0" y="0"/>
                </a:moveTo>
                <a:lnTo>
                  <a:pt x="3860283" y="0"/>
                </a:lnTo>
                <a:lnTo>
                  <a:pt x="3860283" y="3744930"/>
                </a:lnTo>
                <a:lnTo>
                  <a:pt x="0" y="3744930"/>
                </a:lnTo>
                <a:lnTo>
                  <a:pt x="0" y="0"/>
                </a:lnTo>
                <a:close/>
              </a:path>
            </a:pathLst>
          </a:custGeom>
          <a:blipFill>
            <a:blip r:embed="rId7"/>
            <a:stretch>
              <a:fillRect l="0" t="-1838" r="0" b="0"/>
            </a:stretch>
          </a:blipFill>
        </p:spPr>
      </p:sp>
      <p:sp>
        <p:nvSpPr>
          <p:cNvPr name="Freeform 17" id="17"/>
          <p:cNvSpPr/>
          <p:nvPr/>
        </p:nvSpPr>
        <p:spPr>
          <a:xfrm flipH="false" flipV="false" rot="0">
            <a:off x="1028700" y="5702300"/>
            <a:ext cx="3813829" cy="4045005"/>
          </a:xfrm>
          <a:custGeom>
            <a:avLst/>
            <a:gdLst/>
            <a:ahLst/>
            <a:cxnLst/>
            <a:rect r="r" b="b" t="t" l="l"/>
            <a:pathLst>
              <a:path h="4045005" w="3813829">
                <a:moveTo>
                  <a:pt x="0" y="0"/>
                </a:moveTo>
                <a:lnTo>
                  <a:pt x="3813829" y="0"/>
                </a:lnTo>
                <a:lnTo>
                  <a:pt x="3813829" y="4045005"/>
                </a:lnTo>
                <a:lnTo>
                  <a:pt x="0" y="4045005"/>
                </a:lnTo>
                <a:lnTo>
                  <a:pt x="0" y="0"/>
                </a:lnTo>
                <a:close/>
              </a:path>
            </a:pathLst>
          </a:custGeom>
          <a:blipFill>
            <a:blip r:embed="rId8"/>
            <a:stretch>
              <a:fillRect l="-5458" t="0" r="-232" b="-851"/>
            </a:stretch>
          </a:blipFill>
        </p:spPr>
      </p:sp>
      <p:sp>
        <p:nvSpPr>
          <p:cNvPr name="Freeform 18" id="18"/>
          <p:cNvSpPr/>
          <p:nvPr/>
        </p:nvSpPr>
        <p:spPr>
          <a:xfrm flipH="false" flipV="false" rot="0">
            <a:off x="5347354" y="5673725"/>
            <a:ext cx="3860283" cy="4073580"/>
          </a:xfrm>
          <a:custGeom>
            <a:avLst/>
            <a:gdLst/>
            <a:ahLst/>
            <a:cxnLst/>
            <a:rect r="r" b="b" t="t" l="l"/>
            <a:pathLst>
              <a:path h="4073580" w="3860283">
                <a:moveTo>
                  <a:pt x="0" y="0"/>
                </a:moveTo>
                <a:lnTo>
                  <a:pt x="3860283" y="0"/>
                </a:lnTo>
                <a:lnTo>
                  <a:pt x="3860283" y="4073580"/>
                </a:lnTo>
                <a:lnTo>
                  <a:pt x="0" y="4073580"/>
                </a:lnTo>
                <a:lnTo>
                  <a:pt x="0" y="0"/>
                </a:lnTo>
                <a:close/>
              </a:path>
            </a:pathLst>
          </a:custGeom>
          <a:blipFill>
            <a:blip r:embed="rId9"/>
            <a:stretch>
              <a:fillRect l="-3287" t="0" r="-19363" b="-17596"/>
            </a:stretch>
          </a:blipFill>
        </p:spPr>
      </p:sp>
      <p:sp>
        <p:nvSpPr>
          <p:cNvPr name="Freeform 19" id="19"/>
          <p:cNvSpPr/>
          <p:nvPr/>
        </p:nvSpPr>
        <p:spPr>
          <a:xfrm flipH="false" flipV="false" rot="0">
            <a:off x="11793191" y="5647956"/>
            <a:ext cx="4387687" cy="4099349"/>
          </a:xfrm>
          <a:custGeom>
            <a:avLst/>
            <a:gdLst/>
            <a:ahLst/>
            <a:cxnLst/>
            <a:rect r="r" b="b" t="t" l="l"/>
            <a:pathLst>
              <a:path h="4099349" w="4387687">
                <a:moveTo>
                  <a:pt x="0" y="0"/>
                </a:moveTo>
                <a:lnTo>
                  <a:pt x="4387688" y="0"/>
                </a:lnTo>
                <a:lnTo>
                  <a:pt x="4387688" y="4099349"/>
                </a:lnTo>
                <a:lnTo>
                  <a:pt x="0" y="4099349"/>
                </a:lnTo>
                <a:lnTo>
                  <a:pt x="0" y="0"/>
                </a:lnTo>
                <a:close/>
              </a:path>
            </a:pathLst>
          </a:custGeom>
          <a:blipFill>
            <a:blip r:embed="rId10"/>
            <a:stretch>
              <a:fillRect l="-1560" t="0" r="-3921" b="-11573"/>
            </a:stretch>
          </a:blipFill>
        </p:spPr>
      </p:sp>
      <p:sp>
        <p:nvSpPr>
          <p:cNvPr name="TextBox 20" id="20"/>
          <p:cNvSpPr txBox="true"/>
          <p:nvPr/>
        </p:nvSpPr>
        <p:spPr>
          <a:xfrm rot="0">
            <a:off x="1823449" y="193675"/>
            <a:ext cx="2111898" cy="835025"/>
          </a:xfrm>
          <a:prstGeom prst="rect">
            <a:avLst/>
          </a:prstGeom>
        </p:spPr>
        <p:txBody>
          <a:bodyPr anchor="t" rtlCol="false" tIns="0" lIns="0" bIns="0" rIns="0">
            <a:spAutoFit/>
          </a:bodyPr>
          <a:lstStyle/>
          <a:p>
            <a:pPr algn="ctr">
              <a:lnSpc>
                <a:spcPts val="3250"/>
              </a:lnSpc>
            </a:pPr>
            <a:r>
              <a:rPr lang="en-US" sz="2500">
                <a:solidFill>
                  <a:srgbClr val="000000"/>
                </a:solidFill>
                <a:latin typeface="Poppins"/>
                <a:ea typeface="Poppins"/>
                <a:cs typeface="Poppins"/>
                <a:sym typeface="Poppins"/>
              </a:rPr>
              <a:t>F</a:t>
            </a:r>
            <a:r>
              <a:rPr lang="en-US" sz="2500">
                <a:solidFill>
                  <a:srgbClr val="000000"/>
                </a:solidFill>
                <a:latin typeface="Poppins"/>
                <a:ea typeface="Poppins"/>
                <a:cs typeface="Poppins"/>
                <a:sym typeface="Poppins"/>
              </a:rPr>
              <a:t>lip horizontal</a:t>
            </a:r>
          </a:p>
        </p:txBody>
      </p:sp>
      <p:sp>
        <p:nvSpPr>
          <p:cNvPr name="TextBox 21" id="21"/>
          <p:cNvSpPr txBox="true"/>
          <p:nvPr/>
        </p:nvSpPr>
        <p:spPr>
          <a:xfrm rot="0">
            <a:off x="6142103" y="193675"/>
            <a:ext cx="2111898" cy="835025"/>
          </a:xfrm>
          <a:prstGeom prst="rect">
            <a:avLst/>
          </a:prstGeom>
        </p:spPr>
        <p:txBody>
          <a:bodyPr anchor="t" rtlCol="false" tIns="0" lIns="0" bIns="0" rIns="0">
            <a:spAutoFit/>
          </a:bodyPr>
          <a:lstStyle/>
          <a:p>
            <a:pPr algn="ctr">
              <a:lnSpc>
                <a:spcPts val="3250"/>
              </a:lnSpc>
            </a:pPr>
            <a:r>
              <a:rPr lang="en-US" sz="2500">
                <a:solidFill>
                  <a:srgbClr val="000000"/>
                </a:solidFill>
                <a:latin typeface="Poppins"/>
                <a:ea typeface="Poppins"/>
                <a:cs typeface="Poppins"/>
                <a:sym typeface="Poppins"/>
              </a:rPr>
              <a:t>Rotation aléatoire </a:t>
            </a:r>
          </a:p>
        </p:txBody>
      </p:sp>
      <p:sp>
        <p:nvSpPr>
          <p:cNvPr name="TextBox 22" id="22"/>
          <p:cNvSpPr txBox="true"/>
          <p:nvPr/>
        </p:nvSpPr>
        <p:spPr>
          <a:xfrm rot="0">
            <a:off x="1823449" y="5095875"/>
            <a:ext cx="2111898" cy="425450"/>
          </a:xfrm>
          <a:prstGeom prst="rect">
            <a:avLst/>
          </a:prstGeom>
        </p:spPr>
        <p:txBody>
          <a:bodyPr anchor="t" rtlCol="false" tIns="0" lIns="0" bIns="0" rIns="0">
            <a:spAutoFit/>
          </a:bodyPr>
          <a:lstStyle/>
          <a:p>
            <a:pPr algn="ctr">
              <a:lnSpc>
                <a:spcPts val="3250"/>
              </a:lnSpc>
            </a:pPr>
            <a:r>
              <a:rPr lang="en-US" sz="2500">
                <a:solidFill>
                  <a:srgbClr val="000000"/>
                </a:solidFill>
                <a:latin typeface="Poppins"/>
                <a:ea typeface="Poppins"/>
                <a:cs typeface="Poppins"/>
                <a:sym typeface="Poppins"/>
              </a:rPr>
              <a:t>zoom</a:t>
            </a:r>
          </a:p>
        </p:txBody>
      </p:sp>
      <p:sp>
        <p:nvSpPr>
          <p:cNvPr name="TextBox 23" id="23"/>
          <p:cNvSpPr txBox="true"/>
          <p:nvPr/>
        </p:nvSpPr>
        <p:spPr>
          <a:xfrm rot="0">
            <a:off x="6142103" y="5057375"/>
            <a:ext cx="2111898" cy="425450"/>
          </a:xfrm>
          <a:prstGeom prst="rect">
            <a:avLst/>
          </a:prstGeom>
        </p:spPr>
        <p:txBody>
          <a:bodyPr anchor="t" rtlCol="false" tIns="0" lIns="0" bIns="0" rIns="0">
            <a:spAutoFit/>
          </a:bodyPr>
          <a:lstStyle/>
          <a:p>
            <a:pPr algn="ctr">
              <a:lnSpc>
                <a:spcPts val="3250"/>
              </a:lnSpc>
            </a:pPr>
            <a:r>
              <a:rPr lang="en-US" sz="2500">
                <a:solidFill>
                  <a:srgbClr val="000000"/>
                </a:solidFill>
                <a:latin typeface="Poppins"/>
                <a:ea typeface="Poppins"/>
                <a:cs typeface="Poppins"/>
                <a:sym typeface="Poppins"/>
              </a:rPr>
              <a:t>ColorJitter</a:t>
            </a:r>
          </a:p>
        </p:txBody>
      </p:sp>
      <p:sp>
        <p:nvSpPr>
          <p:cNvPr name="TextBox 24" id="24"/>
          <p:cNvSpPr txBox="true"/>
          <p:nvPr/>
        </p:nvSpPr>
        <p:spPr>
          <a:xfrm rot="0">
            <a:off x="12211673" y="4702175"/>
            <a:ext cx="2864432" cy="835025"/>
          </a:xfrm>
          <a:prstGeom prst="rect">
            <a:avLst/>
          </a:prstGeom>
        </p:spPr>
        <p:txBody>
          <a:bodyPr anchor="t" rtlCol="false" tIns="0" lIns="0" bIns="0" rIns="0">
            <a:spAutoFit/>
          </a:bodyPr>
          <a:lstStyle/>
          <a:p>
            <a:pPr algn="ctr">
              <a:lnSpc>
                <a:spcPts val="3250"/>
              </a:lnSpc>
            </a:pPr>
            <a:r>
              <a:rPr lang="en-US" b="true" sz="2500">
                <a:solidFill>
                  <a:srgbClr val="000000"/>
                </a:solidFill>
                <a:latin typeface="Poppins Bold"/>
                <a:ea typeface="Poppins Bold"/>
                <a:cs typeface="Poppins Bold"/>
                <a:sym typeface="Poppins Bold"/>
              </a:rPr>
              <a:t>Image originale (classe 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8734" y="1196026"/>
            <a:ext cx="4889929" cy="464543"/>
          </a:xfrm>
          <a:custGeom>
            <a:avLst/>
            <a:gdLst/>
            <a:ahLst/>
            <a:cxnLst/>
            <a:rect r="r" b="b" t="t" l="l"/>
            <a:pathLst>
              <a:path h="464543" w="4889929">
                <a:moveTo>
                  <a:pt x="0" y="0"/>
                </a:moveTo>
                <a:lnTo>
                  <a:pt x="4889929" y="0"/>
                </a:lnTo>
                <a:lnTo>
                  <a:pt x="4889929" y="464543"/>
                </a:lnTo>
                <a:lnTo>
                  <a:pt x="0" y="4645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70846" y="602266"/>
            <a:ext cx="7549491" cy="869985"/>
          </a:xfrm>
          <a:prstGeom prst="rect">
            <a:avLst/>
          </a:prstGeom>
        </p:spPr>
        <p:txBody>
          <a:bodyPr anchor="t" rtlCol="false" tIns="0" lIns="0" bIns="0" rIns="0">
            <a:spAutoFit/>
          </a:bodyPr>
          <a:lstStyle/>
          <a:p>
            <a:pPr algn="l">
              <a:lnSpc>
                <a:spcPts val="6501"/>
              </a:lnSpc>
            </a:pPr>
            <a:r>
              <a:rPr lang="en-US" sz="6501">
                <a:solidFill>
                  <a:srgbClr val="000000"/>
                </a:solidFill>
                <a:latin typeface="Lumios Marker"/>
                <a:ea typeface="Lumios Marker"/>
                <a:cs typeface="Lumios Marker"/>
                <a:sym typeface="Lumios Marker"/>
              </a:rPr>
              <a:t>Les briques fondamentales</a:t>
            </a:r>
          </a:p>
        </p:txBody>
      </p:sp>
      <p:sp>
        <p:nvSpPr>
          <p:cNvPr name="TextBox 4" id="4"/>
          <p:cNvSpPr txBox="true"/>
          <p:nvPr/>
        </p:nvSpPr>
        <p:spPr>
          <a:xfrm rot="0">
            <a:off x="1270846" y="1593894"/>
            <a:ext cx="7549491" cy="1057275"/>
          </a:xfrm>
          <a:prstGeom prst="rect">
            <a:avLst/>
          </a:prstGeom>
        </p:spPr>
        <p:txBody>
          <a:bodyPr anchor="t" rtlCol="false" tIns="0" lIns="0" bIns="0" rIns="0">
            <a:spAutoFit/>
          </a:bodyPr>
          <a:lstStyle/>
          <a:p>
            <a:pPr algn="l">
              <a:lnSpc>
                <a:spcPts val="7800"/>
              </a:lnSpc>
            </a:pPr>
            <a:r>
              <a:rPr lang="en-US" sz="6500">
                <a:solidFill>
                  <a:srgbClr val="000000"/>
                </a:solidFill>
                <a:latin typeface="Poppins"/>
                <a:ea typeface="Poppins"/>
                <a:cs typeface="Poppins"/>
                <a:sym typeface="Poppins"/>
              </a:rPr>
              <a:t>d’un CNN</a:t>
            </a:r>
          </a:p>
        </p:txBody>
      </p:sp>
      <p:sp>
        <p:nvSpPr>
          <p:cNvPr name="Freeform 5" id="5"/>
          <p:cNvSpPr/>
          <p:nvPr/>
        </p:nvSpPr>
        <p:spPr>
          <a:xfrm flipH="false" flipV="false" rot="0">
            <a:off x="1270846" y="3493295"/>
            <a:ext cx="537991" cy="570057"/>
          </a:xfrm>
          <a:custGeom>
            <a:avLst/>
            <a:gdLst/>
            <a:ahLst/>
            <a:cxnLst/>
            <a:rect r="r" b="b" t="t" l="l"/>
            <a:pathLst>
              <a:path h="570057" w="537991">
                <a:moveTo>
                  <a:pt x="0" y="0"/>
                </a:moveTo>
                <a:lnTo>
                  <a:pt x="537991" y="0"/>
                </a:lnTo>
                <a:lnTo>
                  <a:pt x="537991" y="570057"/>
                </a:lnTo>
                <a:lnTo>
                  <a:pt x="0" y="570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70846" y="5547062"/>
            <a:ext cx="537991" cy="570057"/>
          </a:xfrm>
          <a:custGeom>
            <a:avLst/>
            <a:gdLst/>
            <a:ahLst/>
            <a:cxnLst/>
            <a:rect r="r" b="b" t="t" l="l"/>
            <a:pathLst>
              <a:path h="570057" w="537991">
                <a:moveTo>
                  <a:pt x="0" y="0"/>
                </a:moveTo>
                <a:lnTo>
                  <a:pt x="537991" y="0"/>
                </a:lnTo>
                <a:lnTo>
                  <a:pt x="537991" y="570057"/>
                </a:lnTo>
                <a:lnTo>
                  <a:pt x="0" y="5700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032903" y="3085465"/>
            <a:ext cx="15443930" cy="6376387"/>
          </a:xfrm>
          <a:prstGeom prst="rect">
            <a:avLst/>
          </a:prstGeom>
        </p:spPr>
        <p:txBody>
          <a:bodyPr anchor="t" rtlCol="false" tIns="0" lIns="0" bIns="0" rIns="0">
            <a:spAutoFit/>
          </a:bodyPr>
          <a:lstStyle/>
          <a:p>
            <a:pPr algn="l">
              <a:lnSpc>
                <a:spcPts val="2955"/>
              </a:lnSpc>
            </a:pPr>
            <a:r>
              <a:rPr lang="en-US" sz="2273" b="true">
                <a:solidFill>
                  <a:srgbClr val="000000"/>
                </a:solidFill>
                <a:latin typeface="Poppins Bold"/>
                <a:ea typeface="Poppins Bold"/>
                <a:cs typeface="Poppins Bold"/>
                <a:sym typeface="Poppins Bold"/>
              </a:rPr>
              <a:t>Convolution (Conv2D)</a:t>
            </a:r>
          </a:p>
          <a:p>
            <a:pPr algn="l">
              <a:lnSpc>
                <a:spcPts val="2955"/>
              </a:lnSpc>
            </a:pPr>
            <a:r>
              <a:rPr lang="en-US" sz="2273">
                <a:solidFill>
                  <a:srgbClr val="000000"/>
                </a:solidFill>
                <a:latin typeface="Poppins"/>
                <a:ea typeface="Poppins"/>
                <a:cs typeface="Poppins"/>
                <a:sym typeface="Poppins"/>
              </a:rPr>
              <a:t>La couche Convolution permet d’extraire automatiquement les motifs locaux (bords, textures, couleurs). Chaque filtre agit comme un détecteur de caractéristiques visuelles.</a:t>
            </a:r>
          </a:p>
          <a:p>
            <a:pPr algn="l">
              <a:lnSpc>
                <a:spcPts val="2955"/>
              </a:lnSpc>
            </a:pPr>
            <a:r>
              <a:rPr lang="en-US" sz="2273">
                <a:solidFill>
                  <a:srgbClr val="000000"/>
                </a:solidFill>
                <a:latin typeface="Poppins"/>
                <a:ea typeface="Poppins"/>
                <a:cs typeface="Poppins"/>
                <a:sym typeface="Poppins"/>
              </a:rPr>
              <a:t>Formulation (rappel) : </a:t>
            </a:r>
          </a:p>
          <a:p>
            <a:pPr algn="l">
              <a:lnSpc>
                <a:spcPts val="2955"/>
              </a:lnSpc>
            </a:pPr>
          </a:p>
          <a:p>
            <a:pPr algn="l">
              <a:lnSpc>
                <a:spcPts val="2955"/>
              </a:lnSpc>
            </a:pPr>
            <a:r>
              <a:rPr lang="en-US" sz="2273">
                <a:solidFill>
                  <a:srgbClr val="000000"/>
                </a:solidFill>
                <a:latin typeface="Poppins"/>
                <a:ea typeface="Poppins"/>
                <a:cs typeface="Poppins"/>
                <a:sym typeface="Poppins"/>
              </a:rPr>
              <a:t>La Batch Normalization (BN) suit pour stabiliser l’apprentissage en recentrant et redimensionnant les activations, accélérant ainsi la convergence.</a:t>
            </a:r>
          </a:p>
          <a:p>
            <a:pPr algn="l">
              <a:lnSpc>
                <a:spcPts val="2955"/>
              </a:lnSpc>
            </a:pPr>
            <a:r>
              <a:rPr lang="en-US" sz="2273">
                <a:solidFill>
                  <a:srgbClr val="000000"/>
                </a:solidFill>
                <a:latin typeface="Poppins"/>
                <a:ea typeface="Poppins"/>
                <a:cs typeface="Poppins"/>
                <a:sym typeface="Poppins"/>
              </a:rPr>
              <a:t>La fonction ReLU introduit la non-lin</a:t>
            </a:r>
            <a:r>
              <a:rPr lang="en-US" sz="2273">
                <a:solidFill>
                  <a:srgbClr val="000000"/>
                </a:solidFill>
                <a:latin typeface="Poppins"/>
                <a:ea typeface="Poppins"/>
                <a:cs typeface="Poppins"/>
                <a:sym typeface="Poppins"/>
              </a:rPr>
              <a:t>éarité en supprimant les valeurs négatives, permettant au réseau de modéliser des relations complexes.</a:t>
            </a:r>
          </a:p>
          <a:p>
            <a:pPr algn="l">
              <a:lnSpc>
                <a:spcPts val="2955"/>
              </a:lnSpc>
            </a:pPr>
            <a:r>
              <a:rPr lang="en-US" sz="2273">
                <a:solidFill>
                  <a:srgbClr val="000000"/>
                </a:solidFill>
                <a:latin typeface="Poppins"/>
                <a:ea typeface="Poppins"/>
                <a:cs typeface="Poppins"/>
                <a:sym typeface="Poppins"/>
              </a:rPr>
              <a:t>La couche MaxPooling réduit la taille des cartes de caractéristiques tout en conservant l’information essentielle → moins de calcul, moins de redondance.</a:t>
            </a:r>
          </a:p>
          <a:p>
            <a:pPr algn="l">
              <a:lnSpc>
                <a:spcPts val="2955"/>
              </a:lnSpc>
            </a:pPr>
          </a:p>
          <a:p>
            <a:pPr algn="l">
              <a:lnSpc>
                <a:spcPts val="2955"/>
              </a:lnSpc>
            </a:pPr>
            <a:r>
              <a:rPr lang="en-US" sz="2273">
                <a:solidFill>
                  <a:srgbClr val="000000"/>
                </a:solidFill>
                <a:latin typeface="Poppins"/>
                <a:ea typeface="Poppins"/>
                <a:cs typeface="Poppins"/>
                <a:sym typeface="Poppins"/>
              </a:rPr>
              <a:t>L</a:t>
            </a:r>
            <a:r>
              <a:rPr lang="en-US" sz="2273">
                <a:solidFill>
                  <a:srgbClr val="000000"/>
                </a:solidFill>
                <a:latin typeface="Poppins"/>
                <a:ea typeface="Poppins"/>
                <a:cs typeface="Poppins"/>
                <a:sym typeface="Poppins"/>
              </a:rPr>
              <a:t>a couche Flatten transforme le tenseur en vecteur. Les couches Linaires (Fully Connected) combinent les informations pour la prédiction.</a:t>
            </a:r>
          </a:p>
          <a:p>
            <a:pPr algn="l">
              <a:lnSpc>
                <a:spcPts val="2955"/>
              </a:lnSpc>
            </a:pPr>
            <a:r>
              <a:rPr lang="en-US" sz="2273">
                <a:solidFill>
                  <a:srgbClr val="000000"/>
                </a:solidFill>
                <a:latin typeface="Poppins"/>
                <a:ea typeface="Poppins"/>
                <a:cs typeface="Poppins"/>
                <a:sym typeface="Poppins"/>
              </a:rPr>
              <a:t>La couche Dropout désactive aléatoirement des neurones pour limiter le sur-apprentissage.</a:t>
            </a:r>
          </a:p>
          <a:p>
            <a:pPr algn="l">
              <a:lnSpc>
                <a:spcPts val="2955"/>
              </a:lnSpc>
            </a:pPr>
            <a:r>
              <a:rPr lang="en-US" sz="2273">
                <a:solidFill>
                  <a:srgbClr val="000000"/>
                </a:solidFill>
                <a:latin typeface="Poppins"/>
                <a:ea typeface="Poppins"/>
                <a:cs typeface="Poppins"/>
                <a:sym typeface="Poppins"/>
              </a:rPr>
              <a:t>Enfin, la Softmax convertit les sorties en probabilités pour choisir la classe prédite.</a:t>
            </a:r>
          </a:p>
          <a:p>
            <a:pPr algn="l">
              <a:lnSpc>
                <a:spcPts val="2955"/>
              </a:lnSpc>
            </a:pPr>
          </a:p>
        </p:txBody>
      </p:sp>
      <p:sp>
        <p:nvSpPr>
          <p:cNvPr name="Freeform 8" id="8"/>
          <p:cNvSpPr/>
          <p:nvPr/>
        </p:nvSpPr>
        <p:spPr>
          <a:xfrm flipH="false" flipV="false" rot="0">
            <a:off x="1270846" y="7974494"/>
            <a:ext cx="537991" cy="570057"/>
          </a:xfrm>
          <a:custGeom>
            <a:avLst/>
            <a:gdLst/>
            <a:ahLst/>
            <a:cxnLst/>
            <a:rect r="r" b="b" t="t" l="l"/>
            <a:pathLst>
              <a:path h="570057" w="537991">
                <a:moveTo>
                  <a:pt x="0" y="0"/>
                </a:moveTo>
                <a:lnTo>
                  <a:pt x="537991" y="0"/>
                </a:lnTo>
                <a:lnTo>
                  <a:pt x="537991" y="570056"/>
                </a:lnTo>
                <a:lnTo>
                  <a:pt x="0" y="5700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9" id="9"/>
          <p:cNvPicPr>
            <a:picLocks noChangeAspect="true"/>
          </p:cNvPicPr>
          <p:nvPr/>
        </p:nvPicPr>
        <p:blipFill>
          <a:blip r:embed="rId10"/>
          <a:stretch>
            <a:fillRect/>
          </a:stretch>
        </p:blipFill>
        <p:spPr>
          <a:xfrm rot="0">
            <a:off x="5429388" y="3453092"/>
            <a:ext cx="8776644" cy="2327086"/>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84062" y="2084673"/>
            <a:ext cx="6425906" cy="610461"/>
          </a:xfrm>
          <a:custGeom>
            <a:avLst/>
            <a:gdLst/>
            <a:ahLst/>
            <a:cxnLst/>
            <a:rect r="r" b="b" t="t" l="l"/>
            <a:pathLst>
              <a:path h="610461" w="6425906">
                <a:moveTo>
                  <a:pt x="0" y="0"/>
                </a:moveTo>
                <a:lnTo>
                  <a:pt x="6425906" y="0"/>
                </a:lnTo>
                <a:lnTo>
                  <a:pt x="6425906" y="610461"/>
                </a:lnTo>
                <a:lnTo>
                  <a:pt x="0" y="61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50390" y="1217228"/>
            <a:ext cx="7893249" cy="867445"/>
          </a:xfrm>
          <a:prstGeom prst="rect">
            <a:avLst/>
          </a:prstGeom>
        </p:spPr>
        <p:txBody>
          <a:bodyPr anchor="t" rtlCol="false" tIns="0" lIns="0" bIns="0" rIns="0">
            <a:spAutoFit/>
          </a:bodyPr>
          <a:lstStyle/>
          <a:p>
            <a:pPr algn="ctr">
              <a:lnSpc>
                <a:spcPts val="6401"/>
              </a:lnSpc>
            </a:pPr>
            <a:r>
              <a:rPr lang="en-US" sz="6401">
                <a:solidFill>
                  <a:srgbClr val="000000"/>
                </a:solidFill>
                <a:latin typeface="Lumios Marker"/>
                <a:ea typeface="Lumios Marker"/>
                <a:cs typeface="Lumios Marker"/>
                <a:sym typeface="Lumios Marker"/>
              </a:rPr>
              <a:t>Architecture du DeepCNN</a:t>
            </a:r>
          </a:p>
        </p:txBody>
      </p:sp>
      <p:sp>
        <p:nvSpPr>
          <p:cNvPr name="Freeform 4" id="4"/>
          <p:cNvSpPr/>
          <p:nvPr/>
        </p:nvSpPr>
        <p:spPr>
          <a:xfrm flipH="false" flipV="false" rot="-1246389">
            <a:off x="1543203" y="8722095"/>
            <a:ext cx="1064366" cy="1072409"/>
          </a:xfrm>
          <a:custGeom>
            <a:avLst/>
            <a:gdLst/>
            <a:ahLst/>
            <a:cxnLst/>
            <a:rect r="r" b="b" t="t" l="l"/>
            <a:pathLst>
              <a:path h="1072409" w="1064366">
                <a:moveTo>
                  <a:pt x="0" y="0"/>
                </a:moveTo>
                <a:lnTo>
                  <a:pt x="1064366" y="0"/>
                </a:lnTo>
                <a:lnTo>
                  <a:pt x="1064366" y="1072410"/>
                </a:lnTo>
                <a:lnTo>
                  <a:pt x="0" y="107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776808" y="8571270"/>
            <a:ext cx="308897" cy="1065162"/>
          </a:xfrm>
          <a:custGeom>
            <a:avLst/>
            <a:gdLst/>
            <a:ahLst/>
            <a:cxnLst/>
            <a:rect r="r" b="b" t="t" l="l"/>
            <a:pathLst>
              <a:path h="1065162" w="308897">
                <a:moveTo>
                  <a:pt x="0" y="0"/>
                </a:moveTo>
                <a:lnTo>
                  <a:pt x="308897" y="0"/>
                </a:lnTo>
                <a:lnTo>
                  <a:pt x="308897" y="1065163"/>
                </a:lnTo>
                <a:lnTo>
                  <a:pt x="0" y="1065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87624" y="3238975"/>
            <a:ext cx="7756376" cy="5710428"/>
          </a:xfrm>
          <a:prstGeom prst="rect">
            <a:avLst/>
          </a:prstGeom>
        </p:spPr>
        <p:txBody>
          <a:bodyPr anchor="t" rtlCol="false" tIns="0" lIns="0" bIns="0" rIns="0">
            <a:spAutoFit/>
          </a:bodyPr>
          <a:lstStyle/>
          <a:p>
            <a:pPr algn="just">
              <a:lnSpc>
                <a:spcPts val="3816"/>
              </a:lnSpc>
            </a:pPr>
            <a:r>
              <a:rPr lang="en-US" sz="2400" b="true">
                <a:solidFill>
                  <a:srgbClr val="000000"/>
                </a:solidFill>
                <a:latin typeface="Poppins Bold"/>
                <a:ea typeface="Poppins Bold"/>
                <a:cs typeface="Poppins Bold"/>
                <a:sym typeface="Poppins Bold"/>
              </a:rPr>
              <a:t>S</a:t>
            </a:r>
            <a:r>
              <a:rPr lang="en-US" sz="2400" b="true">
                <a:solidFill>
                  <a:srgbClr val="000000"/>
                </a:solidFill>
                <a:latin typeface="Poppins Bold"/>
                <a:ea typeface="Poppins Bold"/>
                <a:cs typeface="Poppins Bold"/>
                <a:sym typeface="Poppins Bold"/>
              </a:rPr>
              <a:t>tructure du modèle :</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Entrée : image 32*32 pixels</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Bloc 1 : Conv(3→64) → BN → ReLU → Conv(64→64) → BN → ReLU → MaxPool(2)</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Bloc 2 : Conv(64→128) → BN → ReLU → Conv(128→128) → BN → ReLU → MaxPool(2)</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Bloc 3 : Conv(128→256) → BN → ReLU → Conv(256→256) → BN → ReLU → MaxPool(2)</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Dense : Flatten(4096) → Linear(4096→512) → Dropout(0.5) → Linear(512→10)</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Sortie : Softmax (10 classes)</a:t>
            </a:r>
          </a:p>
          <a:p>
            <a:pPr algn="just">
              <a:lnSpc>
                <a:spcPts val="3816"/>
              </a:lnSpc>
            </a:pPr>
          </a:p>
        </p:txBody>
      </p:sp>
      <p:sp>
        <p:nvSpPr>
          <p:cNvPr name="TextBox 7" id="7"/>
          <p:cNvSpPr txBox="true"/>
          <p:nvPr/>
        </p:nvSpPr>
        <p:spPr>
          <a:xfrm rot="0">
            <a:off x="9906610" y="4576779"/>
            <a:ext cx="7352690" cy="4757928"/>
          </a:xfrm>
          <a:prstGeom prst="rect">
            <a:avLst/>
          </a:prstGeom>
        </p:spPr>
        <p:txBody>
          <a:bodyPr anchor="t" rtlCol="false" tIns="0" lIns="0" bIns="0" rIns="0">
            <a:spAutoFit/>
          </a:bodyPr>
          <a:lstStyle/>
          <a:p>
            <a:pPr algn="just">
              <a:lnSpc>
                <a:spcPts val="3816"/>
              </a:lnSpc>
            </a:pPr>
            <a:r>
              <a:rPr lang="en-US" sz="2400" b="true">
                <a:solidFill>
                  <a:srgbClr val="000000"/>
                </a:solidFill>
                <a:latin typeface="Poppins Bold"/>
                <a:ea typeface="Poppins Bold"/>
                <a:cs typeface="Poppins Bold"/>
                <a:sym typeface="Poppins Bold"/>
              </a:rPr>
              <a:t>Hyp</a:t>
            </a:r>
            <a:r>
              <a:rPr lang="en-US" sz="2400" b="true">
                <a:solidFill>
                  <a:srgbClr val="000000"/>
                </a:solidFill>
                <a:latin typeface="Poppins Bold"/>
                <a:ea typeface="Poppins Bold"/>
                <a:cs typeface="Poppins Bold"/>
                <a:sym typeface="Poppins Bold"/>
              </a:rPr>
              <a:t>erparamètres d’entraînement :</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Fonction de perte : Cross-Entropy</a:t>
            </a:r>
          </a:p>
          <a:p>
            <a:pPr algn="just" marL="518160" indent="-259080" lvl="1">
              <a:lnSpc>
                <a:spcPts val="3816"/>
              </a:lnSpc>
              <a:buFont typeface="Arial"/>
              <a:buChar char="•"/>
            </a:pPr>
            <a:r>
              <a:rPr lang="en-US" sz="2400">
                <a:solidFill>
                  <a:srgbClr val="000000"/>
                </a:solidFill>
                <a:latin typeface="Poppins"/>
                <a:ea typeface="Poppins"/>
                <a:cs typeface="Poppins"/>
                <a:sym typeface="Poppins"/>
              </a:rPr>
              <a:t>Optimiseur : AdamW</a:t>
            </a:r>
          </a:p>
          <a:p>
            <a:pPr algn="just">
              <a:lnSpc>
                <a:spcPts val="3816"/>
              </a:lnSpc>
            </a:pPr>
            <a:r>
              <a:rPr lang="en-US" sz="2400" b="true">
                <a:solidFill>
                  <a:srgbClr val="000000"/>
                </a:solidFill>
                <a:latin typeface="Poppins Bold"/>
                <a:ea typeface="Poppins Bold"/>
                <a:cs typeface="Poppins Bold"/>
                <a:sym typeface="Poppins Bold"/>
              </a:rPr>
              <a:t>Formules clés : </a:t>
            </a:r>
          </a:p>
          <a:p>
            <a:pPr algn="just">
              <a:lnSpc>
                <a:spcPts val="3816"/>
              </a:lnSpc>
            </a:pPr>
            <a:r>
              <a:rPr lang="en-US" sz="2400" b="true">
                <a:solidFill>
                  <a:srgbClr val="000000"/>
                </a:solidFill>
                <a:latin typeface="Poppins Bold"/>
                <a:ea typeface="Poppins Bold"/>
                <a:cs typeface="Poppins Bold"/>
                <a:sym typeface="Poppins Bold"/>
              </a:rPr>
              <a:t>Softmax : </a:t>
            </a:r>
          </a:p>
          <a:p>
            <a:pPr algn="just">
              <a:lnSpc>
                <a:spcPts val="3816"/>
              </a:lnSpc>
            </a:pPr>
          </a:p>
          <a:p>
            <a:pPr algn="just">
              <a:lnSpc>
                <a:spcPts val="3816"/>
              </a:lnSpc>
            </a:pPr>
          </a:p>
          <a:p>
            <a:pPr algn="just">
              <a:lnSpc>
                <a:spcPts val="3816"/>
              </a:lnSpc>
            </a:pPr>
            <a:r>
              <a:rPr lang="en-US" sz="2400" b="true">
                <a:solidFill>
                  <a:srgbClr val="000000"/>
                </a:solidFill>
                <a:latin typeface="Poppins Bold"/>
                <a:ea typeface="Poppins Bold"/>
                <a:cs typeface="Poppins Bold"/>
                <a:sym typeface="Poppins Bold"/>
              </a:rPr>
              <a:t>Cross-Entropy (batch) :</a:t>
            </a:r>
          </a:p>
          <a:p>
            <a:pPr algn="just">
              <a:lnSpc>
                <a:spcPts val="3816"/>
              </a:lnSpc>
            </a:pPr>
          </a:p>
          <a:p>
            <a:pPr algn="just">
              <a:lnSpc>
                <a:spcPts val="3816"/>
              </a:lnSpc>
            </a:pPr>
          </a:p>
        </p:txBody>
      </p:sp>
      <p:sp>
        <p:nvSpPr>
          <p:cNvPr name="Freeform 8" id="8"/>
          <p:cNvSpPr/>
          <p:nvPr/>
        </p:nvSpPr>
        <p:spPr>
          <a:xfrm flipH="false" flipV="false" rot="0">
            <a:off x="11478252" y="342146"/>
            <a:ext cx="1130775" cy="1256417"/>
          </a:xfrm>
          <a:custGeom>
            <a:avLst/>
            <a:gdLst/>
            <a:ahLst/>
            <a:cxnLst/>
            <a:rect r="r" b="b" t="t" l="l"/>
            <a:pathLst>
              <a:path h="1256417" w="1130775">
                <a:moveTo>
                  <a:pt x="0" y="0"/>
                </a:moveTo>
                <a:lnTo>
                  <a:pt x="1130775" y="0"/>
                </a:lnTo>
                <a:lnTo>
                  <a:pt x="1130775" y="1256417"/>
                </a:lnTo>
                <a:lnTo>
                  <a:pt x="0" y="12564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9" id="9"/>
          <p:cNvPicPr>
            <a:picLocks noChangeAspect="true"/>
          </p:cNvPicPr>
          <p:nvPr/>
        </p:nvPicPr>
        <p:blipFill>
          <a:blip r:embed="rId10"/>
          <a:stretch>
            <a:fillRect/>
          </a:stretch>
        </p:blipFill>
        <p:spPr>
          <a:xfrm rot="0">
            <a:off x="11787126" y="6479711"/>
            <a:ext cx="3078169" cy="1629418"/>
          </a:xfrm>
          <a:prstGeom prst="rect">
            <a:avLst/>
          </a:prstGeom>
        </p:spPr>
      </p:pic>
      <p:pic>
        <p:nvPicPr>
          <p:cNvPr name="Picture 10" id="10"/>
          <p:cNvPicPr>
            <a:picLocks noChangeAspect="true"/>
          </p:cNvPicPr>
          <p:nvPr/>
        </p:nvPicPr>
        <p:blipFill>
          <a:blip r:embed="rId11"/>
          <a:stretch>
            <a:fillRect/>
          </a:stretch>
        </p:blipFill>
        <p:spPr>
          <a:xfrm rot="0">
            <a:off x="9546247" y="8158942"/>
            <a:ext cx="6125562" cy="2198717"/>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86350" y="2741608"/>
            <a:ext cx="6425906" cy="610461"/>
          </a:xfrm>
          <a:custGeom>
            <a:avLst/>
            <a:gdLst/>
            <a:ahLst/>
            <a:cxnLst/>
            <a:rect r="r" b="b" t="t" l="l"/>
            <a:pathLst>
              <a:path h="610461" w="6425906">
                <a:moveTo>
                  <a:pt x="0" y="0"/>
                </a:moveTo>
                <a:lnTo>
                  <a:pt x="6425906" y="0"/>
                </a:lnTo>
                <a:lnTo>
                  <a:pt x="6425906" y="610461"/>
                </a:lnTo>
                <a:lnTo>
                  <a:pt x="0" y="61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72974" y="2037154"/>
            <a:ext cx="7893249" cy="1009684"/>
          </a:xfrm>
          <a:prstGeom prst="rect">
            <a:avLst/>
          </a:prstGeom>
        </p:spPr>
        <p:txBody>
          <a:bodyPr anchor="t" rtlCol="false" tIns="0" lIns="0" bIns="0" rIns="0">
            <a:spAutoFit/>
          </a:bodyPr>
          <a:lstStyle/>
          <a:p>
            <a:pPr algn="ctr">
              <a:lnSpc>
                <a:spcPts val="7501"/>
              </a:lnSpc>
            </a:pPr>
            <a:r>
              <a:rPr lang="en-US" sz="7501">
                <a:solidFill>
                  <a:srgbClr val="000000"/>
                </a:solidFill>
                <a:latin typeface="Lumios Marker"/>
                <a:ea typeface="Lumios Marker"/>
                <a:cs typeface="Lumios Marker"/>
                <a:sym typeface="Lumios Marker"/>
              </a:rPr>
              <a:t>Métriques de performance</a:t>
            </a:r>
          </a:p>
        </p:txBody>
      </p:sp>
      <p:sp>
        <p:nvSpPr>
          <p:cNvPr name="Freeform 4" id="4"/>
          <p:cNvSpPr/>
          <p:nvPr/>
        </p:nvSpPr>
        <p:spPr>
          <a:xfrm flipH="false" flipV="false" rot="-1246389">
            <a:off x="1298972" y="9206136"/>
            <a:ext cx="707436" cy="712782"/>
          </a:xfrm>
          <a:custGeom>
            <a:avLst/>
            <a:gdLst/>
            <a:ahLst/>
            <a:cxnLst/>
            <a:rect r="r" b="b" t="t" l="l"/>
            <a:pathLst>
              <a:path h="712782" w="707436">
                <a:moveTo>
                  <a:pt x="0" y="0"/>
                </a:moveTo>
                <a:lnTo>
                  <a:pt x="707436" y="0"/>
                </a:lnTo>
                <a:lnTo>
                  <a:pt x="707436" y="712782"/>
                </a:lnTo>
                <a:lnTo>
                  <a:pt x="0" y="712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6392808" y="8571270"/>
            <a:ext cx="308897" cy="1065162"/>
          </a:xfrm>
          <a:custGeom>
            <a:avLst/>
            <a:gdLst/>
            <a:ahLst/>
            <a:cxnLst/>
            <a:rect r="r" b="b" t="t" l="l"/>
            <a:pathLst>
              <a:path h="1065162" w="308897">
                <a:moveTo>
                  <a:pt x="0" y="0"/>
                </a:moveTo>
                <a:lnTo>
                  <a:pt x="308897" y="0"/>
                </a:lnTo>
                <a:lnTo>
                  <a:pt x="308897" y="1065163"/>
                </a:lnTo>
                <a:lnTo>
                  <a:pt x="0" y="1065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92562" y="3986905"/>
            <a:ext cx="8151438" cy="5793070"/>
          </a:xfrm>
          <a:prstGeom prst="rect">
            <a:avLst/>
          </a:prstGeom>
        </p:spPr>
        <p:txBody>
          <a:bodyPr anchor="t" rtlCol="false" tIns="0" lIns="0" bIns="0" rIns="0">
            <a:spAutoFit/>
          </a:bodyPr>
          <a:lstStyle/>
          <a:p>
            <a:pPr algn="just">
              <a:lnSpc>
                <a:spcPts val="3315"/>
              </a:lnSpc>
            </a:pPr>
            <a:r>
              <a:rPr lang="en-US" sz="2085" b="true">
                <a:solidFill>
                  <a:srgbClr val="000000"/>
                </a:solidFill>
                <a:latin typeface="Poppins Bold"/>
                <a:ea typeface="Poppins Bold"/>
                <a:cs typeface="Poppins Bold"/>
                <a:sym typeface="Poppins Bold"/>
              </a:rPr>
              <a:t>Métriques par cl</a:t>
            </a:r>
            <a:r>
              <a:rPr lang="en-US" sz="2085" b="true">
                <a:solidFill>
                  <a:srgbClr val="000000"/>
                </a:solidFill>
                <a:latin typeface="Poppins Bold"/>
                <a:ea typeface="Poppins Bold"/>
                <a:cs typeface="Poppins Bold"/>
                <a:sym typeface="Poppins Bold"/>
              </a:rPr>
              <a:t>asse</a:t>
            </a:r>
          </a:p>
          <a:p>
            <a:pPr algn="just">
              <a:lnSpc>
                <a:spcPts val="3315"/>
              </a:lnSpc>
            </a:pPr>
            <a:r>
              <a:rPr lang="en-US" sz="2085">
                <a:solidFill>
                  <a:srgbClr val="000000"/>
                </a:solidFill>
                <a:latin typeface="Poppins"/>
                <a:ea typeface="Poppins"/>
                <a:cs typeface="Poppins"/>
                <a:sym typeface="Poppins"/>
              </a:rPr>
              <a:t> Pour évaluer la qualité de la classification de chaque classe, nous utilisons :</a:t>
            </a:r>
          </a:p>
          <a:p>
            <a:pPr algn="just" marL="450220" indent="-225110" lvl="1">
              <a:lnSpc>
                <a:spcPts val="3315"/>
              </a:lnSpc>
              <a:buFont typeface="Arial"/>
              <a:buChar char="•"/>
            </a:pPr>
            <a:r>
              <a:rPr lang="en-US" sz="2085">
                <a:solidFill>
                  <a:srgbClr val="000000"/>
                </a:solidFill>
                <a:latin typeface="Poppins"/>
                <a:ea typeface="Poppins"/>
                <a:cs typeface="Poppins"/>
                <a:sym typeface="Poppins"/>
              </a:rPr>
              <a:t>Précision (Precision) : proportion de prédictions correctes parmi toutes les prédictions attribuées à une classe. Elle indique si le modèle fait peu de faux positifs.</a:t>
            </a:r>
          </a:p>
          <a:p>
            <a:pPr algn="just">
              <a:lnSpc>
                <a:spcPts val="3315"/>
              </a:lnSpc>
            </a:pPr>
          </a:p>
          <a:p>
            <a:pPr algn="just">
              <a:lnSpc>
                <a:spcPts val="3315"/>
              </a:lnSpc>
            </a:pPr>
          </a:p>
          <a:p>
            <a:pPr algn="just" marL="450220" indent="-225110" lvl="1">
              <a:lnSpc>
                <a:spcPts val="3315"/>
              </a:lnSpc>
              <a:buFont typeface="Arial"/>
              <a:buChar char="•"/>
            </a:pPr>
            <a:r>
              <a:rPr lang="en-US" sz="2085">
                <a:solidFill>
                  <a:srgbClr val="000000"/>
                </a:solidFill>
                <a:latin typeface="Poppins"/>
                <a:ea typeface="Poppins"/>
                <a:cs typeface="Poppins"/>
                <a:sym typeface="Poppins"/>
              </a:rPr>
              <a:t>Rappel (Recall) : proportion de vraies instances correctement détectées par le modèle. Elle mesure la capacité à ne pas manquer de vrais exemples d’une classe.</a:t>
            </a:r>
          </a:p>
          <a:p>
            <a:pPr algn="just">
              <a:lnSpc>
                <a:spcPts val="3315"/>
              </a:lnSpc>
            </a:pPr>
          </a:p>
          <a:p>
            <a:pPr algn="just">
              <a:lnSpc>
                <a:spcPts val="2679"/>
              </a:lnSpc>
            </a:pPr>
          </a:p>
        </p:txBody>
      </p:sp>
      <p:sp>
        <p:nvSpPr>
          <p:cNvPr name="TextBox 7" id="7"/>
          <p:cNvSpPr txBox="true"/>
          <p:nvPr/>
        </p:nvSpPr>
        <p:spPr>
          <a:xfrm rot="0">
            <a:off x="9827026" y="3957968"/>
            <a:ext cx="7352690" cy="6063234"/>
          </a:xfrm>
          <a:prstGeom prst="rect">
            <a:avLst/>
          </a:prstGeom>
        </p:spPr>
        <p:txBody>
          <a:bodyPr anchor="t" rtlCol="false" tIns="0" lIns="0" bIns="0" rIns="0">
            <a:spAutoFit/>
          </a:bodyPr>
          <a:lstStyle/>
          <a:p>
            <a:pPr algn="just" marL="431802" indent="-215901" lvl="1">
              <a:lnSpc>
                <a:spcPts val="3180"/>
              </a:lnSpc>
              <a:buFont typeface="Arial"/>
              <a:buChar char="•"/>
            </a:pPr>
            <a:r>
              <a:rPr lang="en-US" sz="2000">
                <a:solidFill>
                  <a:srgbClr val="000000"/>
                </a:solidFill>
                <a:latin typeface="Poppins"/>
                <a:ea typeface="Poppins"/>
                <a:cs typeface="Poppins"/>
                <a:sym typeface="Poppins"/>
              </a:rPr>
              <a:t>F1-score : moyenne harmonique de la précision et du rappel. Cette métrique équilibre la tolérance entre faux positifs et faux négatifs, et est particulièrement utile pour les classes déséquilibrées.</a:t>
            </a:r>
          </a:p>
          <a:p>
            <a:pPr algn="just">
              <a:lnSpc>
                <a:spcPts val="3180"/>
              </a:lnSpc>
            </a:pPr>
          </a:p>
          <a:p>
            <a:pPr algn="just">
              <a:lnSpc>
                <a:spcPts val="3180"/>
              </a:lnSpc>
            </a:pPr>
          </a:p>
          <a:p>
            <a:pPr algn="just">
              <a:lnSpc>
                <a:spcPts val="3180"/>
              </a:lnSpc>
            </a:pPr>
            <a:r>
              <a:rPr lang="en-US" sz="2000" b="true">
                <a:solidFill>
                  <a:srgbClr val="000000"/>
                </a:solidFill>
                <a:latin typeface="Poppins Bold"/>
                <a:ea typeface="Poppins Bold"/>
                <a:cs typeface="Poppins Bold"/>
                <a:sym typeface="Poppins Bold"/>
              </a:rPr>
              <a:t>Mé</a:t>
            </a:r>
            <a:r>
              <a:rPr lang="en-US" sz="2000" b="true">
                <a:solidFill>
                  <a:srgbClr val="000000"/>
                </a:solidFill>
                <a:latin typeface="Poppins Bold"/>
                <a:ea typeface="Poppins Bold"/>
                <a:cs typeface="Poppins Bold"/>
                <a:sym typeface="Poppins Bold"/>
              </a:rPr>
              <a:t>trique globale</a:t>
            </a:r>
          </a:p>
          <a:p>
            <a:pPr algn="just" marL="431802" indent="-215901" lvl="1">
              <a:lnSpc>
                <a:spcPts val="3180"/>
              </a:lnSpc>
              <a:buFont typeface="Arial"/>
              <a:buChar char="•"/>
            </a:pPr>
            <a:r>
              <a:rPr lang="en-US" sz="2000">
                <a:solidFill>
                  <a:srgbClr val="000000"/>
                </a:solidFill>
                <a:latin typeface="Poppins"/>
                <a:ea typeface="Poppins"/>
                <a:cs typeface="Poppins"/>
                <a:sym typeface="Poppins"/>
              </a:rPr>
              <a:t>Exactitude (Accuracy) : proportion de prédictions correctes sur l’ensemble du dataset. Cette métrique donne une vision globale des performances, mais peut masquer des déséquilibres entre classes si certaines sont sous-représentées.</a:t>
            </a:r>
          </a:p>
          <a:p>
            <a:pPr algn="just">
              <a:lnSpc>
                <a:spcPts val="3180"/>
              </a:lnSpc>
            </a:pPr>
          </a:p>
          <a:p>
            <a:pPr algn="just">
              <a:lnSpc>
                <a:spcPts val="3180"/>
              </a:lnSpc>
            </a:pPr>
          </a:p>
          <a:p>
            <a:pPr algn="just">
              <a:lnSpc>
                <a:spcPts val="3816"/>
              </a:lnSpc>
            </a:pPr>
          </a:p>
        </p:txBody>
      </p:sp>
      <p:sp>
        <p:nvSpPr>
          <p:cNvPr name="Freeform 8" id="8"/>
          <p:cNvSpPr/>
          <p:nvPr/>
        </p:nvSpPr>
        <p:spPr>
          <a:xfrm flipH="false" flipV="false" rot="0">
            <a:off x="11539852" y="1275596"/>
            <a:ext cx="1130775" cy="1256417"/>
          </a:xfrm>
          <a:custGeom>
            <a:avLst/>
            <a:gdLst/>
            <a:ahLst/>
            <a:cxnLst/>
            <a:rect r="r" b="b" t="t" l="l"/>
            <a:pathLst>
              <a:path h="1256417" w="1130775">
                <a:moveTo>
                  <a:pt x="0" y="0"/>
                </a:moveTo>
                <a:lnTo>
                  <a:pt x="1130775" y="0"/>
                </a:lnTo>
                <a:lnTo>
                  <a:pt x="1130775" y="1256417"/>
                </a:lnTo>
                <a:lnTo>
                  <a:pt x="0" y="12564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9" id="9"/>
          <p:cNvPicPr>
            <a:picLocks noChangeAspect="true"/>
          </p:cNvPicPr>
          <p:nvPr/>
        </p:nvPicPr>
        <p:blipFill>
          <a:blip r:embed="rId10"/>
          <a:stretch>
            <a:fillRect/>
          </a:stretch>
        </p:blipFill>
        <p:spPr>
          <a:xfrm rot="0">
            <a:off x="3716851" y="6410436"/>
            <a:ext cx="1873480" cy="1031021"/>
          </a:xfrm>
          <a:prstGeom prst="rect">
            <a:avLst/>
          </a:prstGeom>
        </p:spPr>
      </p:pic>
      <p:pic>
        <p:nvPicPr>
          <p:cNvPr name="Picture 10" id="10"/>
          <p:cNvPicPr>
            <a:picLocks noChangeAspect="true"/>
          </p:cNvPicPr>
          <p:nvPr/>
        </p:nvPicPr>
        <p:blipFill>
          <a:blip r:embed="rId11"/>
          <a:stretch>
            <a:fillRect/>
          </a:stretch>
        </p:blipFill>
        <p:spPr>
          <a:xfrm rot="0">
            <a:off x="3888746" y="8795933"/>
            <a:ext cx="1841641" cy="993986"/>
          </a:xfrm>
          <a:prstGeom prst="rect">
            <a:avLst/>
          </a:prstGeom>
        </p:spPr>
      </p:pic>
      <p:pic>
        <p:nvPicPr>
          <p:cNvPr name="Picture 11" id="11"/>
          <p:cNvPicPr>
            <a:picLocks noChangeAspect="true"/>
          </p:cNvPicPr>
          <p:nvPr/>
        </p:nvPicPr>
        <p:blipFill>
          <a:blip r:embed="rId12"/>
          <a:stretch>
            <a:fillRect/>
          </a:stretch>
        </p:blipFill>
        <p:spPr>
          <a:xfrm rot="0">
            <a:off x="10877974" y="5213965"/>
            <a:ext cx="5250793" cy="1498503"/>
          </a:xfrm>
          <a:prstGeom prst="rect">
            <a:avLst/>
          </a:prstGeom>
        </p:spPr>
      </p:pic>
      <p:pic>
        <p:nvPicPr>
          <p:cNvPr name="Picture 12" id="12"/>
          <p:cNvPicPr>
            <a:picLocks noChangeAspect="true"/>
          </p:cNvPicPr>
          <p:nvPr/>
        </p:nvPicPr>
        <p:blipFill>
          <a:blip r:embed="rId13"/>
          <a:stretch>
            <a:fillRect/>
          </a:stretch>
        </p:blipFill>
        <p:spPr>
          <a:xfrm rot="0">
            <a:off x="10968090" y="8714306"/>
            <a:ext cx="4169402" cy="14131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DAGxcCs7_M4</dc:identifier>
  <dcterms:modified xsi:type="dcterms:W3CDTF">2011-08-01T06:04:30Z</dcterms:modified>
  <cp:revision>1</cp:revision>
  <dc:title>memoire</dc:title>
</cp:coreProperties>
</file>