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67" r:id="rId3"/>
    <p:sldId id="315" r:id="rId4"/>
    <p:sldId id="273" r:id="rId5"/>
    <p:sldId id="314" r:id="rId6"/>
    <p:sldId id="261" r:id="rId7"/>
    <p:sldId id="311" r:id="rId8"/>
    <p:sldId id="266" r:id="rId9"/>
    <p:sldId id="313" r:id="rId10"/>
    <p:sldId id="260" r:id="rId11"/>
    <p:sldId id="265" r:id="rId12"/>
    <p:sldId id="276" r:id="rId13"/>
    <p:sldId id="277" r:id="rId14"/>
    <p:sldId id="279" r:id="rId15"/>
    <p:sldId id="268" r:id="rId16"/>
    <p:sldId id="285" r:id="rId17"/>
    <p:sldId id="286" r:id="rId18"/>
    <p:sldId id="25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Didact Gothic" panose="00000500000000000000" pitchFamily="2" charset="0"/>
      <p:regular r:id="rId27"/>
    </p:embeddedFont>
    <p:embeddedFont>
      <p:font typeface="DM Serif Display" pitchFamily="2" charset="0"/>
      <p:regular r:id="rId28"/>
      <p:italic r:id="rId29"/>
    </p:embeddedFont>
    <p:embeddedFont>
      <p:font typeface="Lato" panose="020F0502020204030203"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7FC6D6-1B97-4135-8488-1CFD830E50AB}">
  <a:tblStyle styleId="{747FC6D6-1B97-4135-8488-1CFD830E5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ed1d3ee59_0_10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ed1d3ee59_0_10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6f1bce38b0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6f1bce38b0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f2a75a668_0_2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f2a75a668_0_2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a8ffe7a1c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a8ffe7a1c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6f2a75a668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6f2a75a668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7f6452186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7f6452186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92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6f1bce38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6f1bce38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68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2a75a668_0_3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47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f1bce38b0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f1bce38b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860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a:stretch/>
        </p:blipFill>
        <p:spPr>
          <a:xfrm flipH="1">
            <a:off x="0" y="3622"/>
            <a:ext cx="9144001" cy="5136257"/>
          </a:xfrm>
          <a:prstGeom prst="rect">
            <a:avLst/>
          </a:prstGeom>
          <a:noFill/>
          <a:ln>
            <a:noFill/>
          </a:ln>
        </p:spPr>
      </p:pic>
      <p:sp>
        <p:nvSpPr>
          <p:cNvPr id="74" name="Google Shape;74;p14"/>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75" name="Google Shape;75;p14"/>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_1">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79" name="Google Shape;79;p15"/>
          <p:cNvSpPr txBox="1">
            <a:spLocks noGrp="1"/>
          </p:cNvSpPr>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0" name="Google Shape;80;p15"/>
          <p:cNvSpPr txBox="1">
            <a:spLocks noGrp="1"/>
          </p:cNvSpPr>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1" name="Google Shape;81;p15"/>
          <p:cNvSpPr txBox="1">
            <a:spLocks noGrp="1"/>
          </p:cNvSpPr>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82" name="Google Shape;82;p15"/>
          <p:cNvSpPr txBox="1">
            <a:spLocks noGrp="1"/>
          </p:cNvSpPr>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3" name="Google Shape;83;p15"/>
          <p:cNvSpPr txBox="1">
            <a:spLocks noGrp="1"/>
          </p:cNvSpPr>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4" name="Google Shape;84;p15"/>
          <p:cNvSpPr txBox="1">
            <a:spLocks noGrp="1"/>
          </p:cNvSpPr>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85" name="Google Shape;85;p15"/>
          <p:cNvSpPr txBox="1">
            <a:spLocks noGrp="1"/>
          </p:cNvSpPr>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1"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l="29" r="39"/>
          <a:stretch/>
        </p:blipFill>
        <p:spPr>
          <a:xfrm>
            <a:off x="0" y="3622"/>
            <a:ext cx="9144000" cy="5136257"/>
          </a:xfrm>
          <a:prstGeom prst="rect">
            <a:avLst/>
          </a:prstGeom>
          <a:noFill/>
          <a:ln>
            <a:noFill/>
          </a:ln>
        </p:spPr>
      </p:pic>
      <p:sp>
        <p:nvSpPr>
          <p:cNvPr id="101" name="Google Shape;101;p17"/>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 name="Shape 102"/>
        <p:cNvGrpSpPr/>
        <p:nvPr/>
      </p:nvGrpSpPr>
      <p:grpSpPr>
        <a:xfrm>
          <a:off x="0" y="0"/>
          <a:ext cx="0" cy="0"/>
          <a:chOff x="0" y="0"/>
          <a:chExt cx="0" cy="0"/>
        </a:xfrm>
      </p:grpSpPr>
      <p:pic>
        <p:nvPicPr>
          <p:cNvPr id="103" name="Google Shape;103;p18"/>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04" name="Google Shape;104;p18"/>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15" name="Google Shape;115;p21"/>
          <p:cNvSpPr txBox="1">
            <a:spLocks noGrp="1"/>
          </p:cNvSpPr>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6" name="Google Shape;116;p21"/>
          <p:cNvSpPr txBox="1">
            <a:spLocks noGrp="1"/>
          </p:cNvSpPr>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17" name="Google Shape;117;p21"/>
          <p:cNvSpPr txBox="1">
            <a:spLocks noGrp="1"/>
          </p:cNvSpPr>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9" name="Google Shape;119;p21"/>
          <p:cNvSpPr txBox="1">
            <a:spLocks noGrp="1"/>
          </p:cNvSpPr>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0" name="Google Shape;120;p21"/>
          <p:cNvSpPr txBox="1">
            <a:spLocks noGrp="1"/>
          </p:cNvSpPr>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21" name="Google Shape;121;p21"/>
          <p:cNvSpPr txBox="1">
            <a:spLocks noGrp="1"/>
          </p:cNvSpPr>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2" name="Google Shape;122;p21"/>
          <p:cNvSpPr txBox="1">
            <a:spLocks noGrp="1"/>
          </p:cNvSpPr>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3" name="Google Shape;123;p21"/>
          <p:cNvSpPr txBox="1">
            <a:spLocks noGrp="1"/>
          </p:cNvSpPr>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26" name="Google Shape;126;p22"/>
          <p:cNvSpPr txBox="1">
            <a:spLocks noGrp="1"/>
          </p:cNvSpPr>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7" name="Google Shape;127;p22"/>
          <p:cNvSpPr txBox="1">
            <a:spLocks noGrp="1"/>
          </p:cNvSpPr>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8" name="Google Shape;128;p22"/>
          <p:cNvSpPr txBox="1">
            <a:spLocks noGrp="1"/>
          </p:cNvSpPr>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29" name="Google Shape;129;p22"/>
          <p:cNvSpPr txBox="1">
            <a:spLocks noGrp="1"/>
          </p:cNvSpPr>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0" name="Google Shape;130;p22"/>
          <p:cNvSpPr txBox="1">
            <a:spLocks noGrp="1"/>
          </p:cNvSpPr>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1" name="Google Shape;131;p22"/>
          <p:cNvSpPr txBox="1">
            <a:spLocks noGrp="1"/>
          </p:cNvSpPr>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a:endParaRPr/>
          </a:p>
        </p:txBody>
      </p:sp>
      <p:sp>
        <p:nvSpPr>
          <p:cNvPr id="132" name="Google Shape;132;p22"/>
          <p:cNvSpPr txBox="1">
            <a:spLocks noGrp="1"/>
          </p:cNvSpPr>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3" name="Google Shape;133;p22"/>
          <p:cNvSpPr txBox="1">
            <a:spLocks noGrp="1"/>
          </p:cNvSpPr>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4" name="Google Shape;134;p22"/>
          <p:cNvSpPr txBox="1">
            <a:spLocks noGrp="1"/>
          </p:cNvSpPr>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5" name="Google Shape;135;p22"/>
          <p:cNvSpPr txBox="1">
            <a:spLocks noGrp="1"/>
          </p:cNvSpPr>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6" name="Google Shape;136;p22"/>
          <p:cNvSpPr txBox="1">
            <a:spLocks noGrp="1"/>
          </p:cNvSpPr>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7" name="Google Shape;137;p22"/>
          <p:cNvSpPr txBox="1">
            <a:spLocks noGrp="1"/>
          </p:cNvSpPr>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138" name="Google Shape;138;p22"/>
          <p:cNvSpPr txBox="1">
            <a:spLocks noGrp="1"/>
          </p:cNvSpPr>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alphaModFix/>
          </a:blip>
          <a:stretch>
            <a:fillRect/>
          </a:stretch>
        </a:blipFill>
        <a:effectLst/>
      </p:bgPr>
    </p:bg>
    <p:spTree>
      <p:nvGrpSpPr>
        <p:cNvPr id="1"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t="59" b="59"/>
          <a:stretch/>
        </p:blipFill>
        <p:spPr>
          <a:xfrm>
            <a:off x="0" y="3622"/>
            <a:ext cx="9144001" cy="5136258"/>
          </a:xfrm>
          <a:prstGeom prst="rect">
            <a:avLst/>
          </a:prstGeom>
          <a:noFill/>
          <a:ln>
            <a:noFill/>
          </a:ln>
        </p:spPr>
      </p:pic>
      <p:sp>
        <p:nvSpPr>
          <p:cNvPr id="141" name="Google Shape;141;p23"/>
          <p:cNvSpPr txBox="1">
            <a:spLocks noGrp="1"/>
          </p:cNvSpPr>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23"/>
          <p:cNvSpPr txBox="1">
            <a:spLocks noGrp="1"/>
          </p:cNvSpPr>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60" name="Google Shape;160;p27"/>
          <p:cNvSpPr txBox="1">
            <a:spLocks noGrp="1"/>
          </p:cNvSpPr>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1" name="Google Shape;161;p27"/>
          <p:cNvSpPr txBox="1">
            <a:spLocks noGrp="1"/>
          </p:cNvSpPr>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27"/>
          <p:cNvSpPr txBox="1">
            <a:spLocks noGrp="1"/>
          </p:cNvSpPr>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7"/>
          <p:cNvSpPr txBox="1">
            <a:spLocks noGrp="1"/>
          </p:cNvSpPr>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7"/>
          <p:cNvSpPr txBox="1">
            <a:spLocks noGrp="1"/>
          </p:cNvSpPr>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5" name="Google Shape;165;p27"/>
          <p:cNvSpPr txBox="1">
            <a:spLocks noGrp="1"/>
          </p:cNvSpPr>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6" name="Google Shape;166;p27"/>
          <p:cNvSpPr txBox="1">
            <a:spLocks noGrp="1"/>
          </p:cNvSpPr>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7" name="Google Shape;167;p27"/>
          <p:cNvSpPr txBox="1">
            <a:spLocks noGrp="1"/>
          </p:cNvSpPr>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168" name="Google Shape;168;p27"/>
          <p:cNvSpPr txBox="1">
            <a:spLocks noGrp="1"/>
          </p:cNvSpPr>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 name="Google Shape;169;p27"/>
          <p:cNvSpPr txBox="1">
            <a:spLocks noGrp="1"/>
          </p:cNvSpPr>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a:spLocks noGrp="1"/>
          </p:cNvSpPr>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a:spLocks noGrp="1"/>
          </p:cNvSpPr>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a:spLocks noGrp="1"/>
          </p:cNvSpPr>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4" name="Google Shape;14;p3"/>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15" name="Google Shape;15;p3"/>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31" name="Google Shape;31;p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a:stretch/>
        </p:blipFill>
        <p:spPr>
          <a:xfrm flipH="1">
            <a:off x="0" y="572"/>
            <a:ext cx="9144001" cy="5142357"/>
          </a:xfrm>
          <a:prstGeom prst="rect">
            <a:avLst/>
          </a:prstGeom>
          <a:noFill/>
          <a:ln>
            <a:noFill/>
          </a:ln>
        </p:spPr>
      </p:pic>
      <p:sp>
        <p:nvSpPr>
          <p:cNvPr id="34" name="Google Shape;34;p7"/>
          <p:cNvSpPr txBox="1">
            <a:spLocks noGrp="1"/>
          </p:cNvSpPr>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89" r="99"/>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54" name="Google Shape;54;p11"/>
          <p:cNvSpPr txBox="1">
            <a:spLocks noGrp="1"/>
          </p:cNvSpPr>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60" r:id="rId10"/>
    <p:sldLayoutId id="2147483661" r:id="rId11"/>
    <p:sldLayoutId id="2147483663" r:id="rId12"/>
    <p:sldLayoutId id="2147483664" r:id="rId13"/>
    <p:sldLayoutId id="2147483667" r:id="rId14"/>
    <p:sldLayoutId id="2147483668" r:id="rId15"/>
    <p:sldLayoutId id="2147483669" r:id="rId16"/>
    <p:sldLayoutId id="2147483673" r:id="rId17"/>
    <p:sldLayoutId id="2147483675" r:id="rId18"/>
    <p:sldLayoutId id="2147483676" r:id="rId19"/>
    <p:sldLayoutId id="2147483677"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913100" y="1415503"/>
            <a:ext cx="5317800" cy="12533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Calibri" panose="020F0502020204030204" pitchFamily="34" charset="0"/>
                <a:cs typeface="Calibri" panose="020F0502020204030204" pitchFamily="34" charset="0"/>
              </a:rPr>
              <a:t>Testing</a:t>
            </a:r>
            <a:endParaRPr b="1" dirty="0"/>
          </a:p>
        </p:txBody>
      </p:sp>
      <p:sp>
        <p:nvSpPr>
          <p:cNvPr id="194" name="Google Shape;194;p35"/>
          <p:cNvSpPr txBox="1">
            <a:spLocks noGrp="1"/>
          </p:cNvSpPr>
          <p:nvPr>
            <p:ph type="subTitle" idx="1"/>
          </p:nvPr>
        </p:nvSpPr>
        <p:spPr>
          <a:xfrm>
            <a:off x="6675863" y="3561073"/>
            <a:ext cx="1897618"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latin typeface="Calibri" panose="020F0502020204030204" pitchFamily="34" charset="0"/>
                <a:cs typeface="Calibri" panose="020F0502020204030204" pitchFamily="34" charset="0"/>
              </a:rPr>
              <a:t>Kuppuraju.B</a:t>
            </a:r>
            <a:endParaRPr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6" name="TextBox 15">
            <a:extLst>
              <a:ext uri="{FF2B5EF4-FFF2-40B4-BE49-F238E27FC236}">
                <a16:creationId xmlns:a16="http://schemas.microsoft.com/office/drawing/2014/main" id="{4EBFB006-1DBC-449B-B5AA-89446E30AC19}"/>
              </a:ext>
            </a:extLst>
          </p:cNvPr>
          <p:cNvSpPr txBox="1"/>
          <p:nvPr/>
        </p:nvSpPr>
        <p:spPr>
          <a:xfrm>
            <a:off x="2639122" y="282498"/>
            <a:ext cx="4917688" cy="658835"/>
          </a:xfrm>
          <a:prstGeom prst="rect">
            <a:avLst/>
          </a:prstGeom>
          <a:noFill/>
        </p:spPr>
        <p:txBody>
          <a:bodyPr wrap="square">
            <a:spAutoFit/>
          </a:bodyPr>
          <a:lstStyle/>
          <a:p>
            <a:pPr marL="0" marR="0">
              <a:lnSpc>
                <a:spcPct val="107000"/>
              </a:lnSpc>
              <a:spcBef>
                <a:spcPts val="0"/>
              </a:spcBef>
              <a:spcAft>
                <a:spcPts val="960"/>
              </a:spcAft>
            </a:pPr>
            <a:r>
              <a:rPr lang="en-IN" sz="36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System Testing</a:t>
            </a:r>
            <a:r>
              <a:rPr lang="en-IN"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8" name="TextBox 17">
            <a:extLst>
              <a:ext uri="{FF2B5EF4-FFF2-40B4-BE49-F238E27FC236}">
                <a16:creationId xmlns:a16="http://schemas.microsoft.com/office/drawing/2014/main" id="{01EDD804-9424-464D-B4DF-FD01A3C6BEB1}"/>
              </a:ext>
            </a:extLst>
          </p:cNvPr>
          <p:cNvSpPr txBox="1"/>
          <p:nvPr/>
        </p:nvSpPr>
        <p:spPr>
          <a:xfrm>
            <a:off x="0" y="971312"/>
            <a:ext cx="8891238" cy="3200876"/>
          </a:xfrm>
          <a:prstGeom prst="rect">
            <a:avLst/>
          </a:prstGeom>
          <a:noFill/>
        </p:spPr>
        <p:txBody>
          <a:bodyPr wrap="square">
            <a:spAutoFit/>
          </a:bodyPr>
          <a:lstStyle/>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System Testing means testing the system as a whole, once all its components have been unit-tested and integrated. It checks that the complete application works as intended, by comparing it against the original requirements.</a:t>
            </a:r>
          </a:p>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Also called end-to-end testing, it typically involves installability testing (does the software install correctly?) and recovery testing (can the application recover from hardware crashes and network failures?).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67" name="TextBox 66">
            <a:extLst>
              <a:ext uri="{FF2B5EF4-FFF2-40B4-BE49-F238E27FC236}">
                <a16:creationId xmlns:a16="http://schemas.microsoft.com/office/drawing/2014/main" id="{D6FBC0FE-9B40-4700-83FB-FAB856D1AE0C}"/>
              </a:ext>
            </a:extLst>
          </p:cNvPr>
          <p:cNvSpPr txBox="1"/>
          <p:nvPr/>
        </p:nvSpPr>
        <p:spPr>
          <a:xfrm>
            <a:off x="2144752" y="495773"/>
            <a:ext cx="4572000" cy="65883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96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Calibri" panose="020F0502020204030204" pitchFamily="34" charset="0"/>
                <a:sym typeface="Arial"/>
              </a:rPr>
              <a:t>Integration Testing</a:t>
            </a:r>
            <a:r>
              <a:rPr kumimoji="0" lang="en-IN" sz="3600" b="1" i="0" u="none" strike="noStrike" kern="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Calibri" panose="020F0502020204030204" pitchFamily="34" charset="0"/>
                <a:sym typeface="Arial"/>
              </a:rPr>
              <a:t>:-</a:t>
            </a:r>
            <a:endParaRPr kumimoji="0" lang="en-US" sz="3600" b="1" i="0" u="none" strike="noStrike" kern="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Calibri" panose="020F0502020204030204" pitchFamily="34" charset="0"/>
              <a:sym typeface="Arial"/>
            </a:endParaRPr>
          </a:p>
        </p:txBody>
      </p:sp>
      <p:sp>
        <p:nvSpPr>
          <p:cNvPr id="68" name="TextBox 67">
            <a:extLst>
              <a:ext uri="{FF2B5EF4-FFF2-40B4-BE49-F238E27FC236}">
                <a16:creationId xmlns:a16="http://schemas.microsoft.com/office/drawing/2014/main" id="{31776E7B-DC81-48F0-84DB-0CB419841B95}"/>
              </a:ext>
            </a:extLst>
          </p:cNvPr>
          <p:cNvSpPr txBox="1"/>
          <p:nvPr/>
        </p:nvSpPr>
        <p:spPr>
          <a:xfrm>
            <a:off x="691376" y="1248936"/>
            <a:ext cx="8571571" cy="3200876"/>
          </a:xfrm>
          <a:prstGeom prst="rect">
            <a:avLst/>
          </a:prstGeom>
          <a:noFill/>
        </p:spPr>
        <p:txBody>
          <a:bodyPr wrap="square">
            <a:spAutoFit/>
          </a:bodyPr>
          <a:lstStyle/>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Integration Testing is the process of testing an application with two or more integrating components. It is performed once the individual components have been unit-tested, and aims to identify problems with the interfaces and the interactions between them.</a:t>
            </a:r>
          </a:p>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two main methods are the Bottom-Up Approach (moving steadily from the bottom module to the top module) and Top-Down Approach (the opposite).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16" name="TextBox 15">
            <a:extLst>
              <a:ext uri="{FF2B5EF4-FFF2-40B4-BE49-F238E27FC236}">
                <a16:creationId xmlns:a16="http://schemas.microsoft.com/office/drawing/2014/main" id="{3E39A903-5EDB-4A25-A7C6-5F6C6B4F6626}"/>
              </a:ext>
            </a:extLst>
          </p:cNvPr>
          <p:cNvSpPr txBox="1"/>
          <p:nvPr/>
        </p:nvSpPr>
        <p:spPr>
          <a:xfrm>
            <a:off x="2605669" y="974027"/>
            <a:ext cx="4572000" cy="65389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96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Lato" panose="020F0502020204030203" pitchFamily="34" charset="0"/>
                <a:ea typeface="Times New Roman" panose="02020603050405020304" pitchFamily="18" charset="0"/>
                <a:cs typeface="Mangal" panose="02040503050203030202" pitchFamily="18" charset="0"/>
                <a:sym typeface="Arial"/>
              </a:rPr>
              <a:t>Acceptance Testing</a:t>
            </a:r>
            <a:r>
              <a:rPr kumimoji="0" lang="en-IN" sz="3600" b="1" i="0" u="none" strike="noStrike" kern="0" cap="none" spc="0" normalizeH="0" baseline="0" noProof="0" dirty="0">
                <a:ln>
                  <a:noFill/>
                </a:ln>
                <a:solidFill>
                  <a:srgbClr val="FFFFFF"/>
                </a:solidFill>
                <a:effectLst/>
                <a:uLnTx/>
                <a:uFillTx/>
                <a:latin typeface="Lato" panose="020F0502020204030203" pitchFamily="34" charset="0"/>
                <a:ea typeface="Times New Roman" panose="02020603050405020304" pitchFamily="18" charset="0"/>
                <a:cs typeface="Mangal" panose="02040503050203030202" pitchFamily="18" charset="0"/>
                <a:sym typeface="Arial"/>
              </a:rPr>
              <a:t>:-</a:t>
            </a:r>
            <a:endParaRPr kumimoji="0" lang="en-US" sz="3600" b="1" i="0" u="none" strike="noStrike" kern="0" cap="none" spc="0" normalizeH="0" baseline="0" noProof="0" dirty="0">
              <a:ln>
                <a:noFill/>
              </a:ln>
              <a:solidFill>
                <a:srgbClr val="FFFFFF"/>
              </a:solidFill>
              <a:effectLst/>
              <a:uLnTx/>
              <a:uFillTx/>
              <a:latin typeface="Calibri Light" panose="020F0302020204030204" pitchFamily="34" charset="0"/>
              <a:ea typeface="Times New Roman" panose="02020603050405020304" pitchFamily="18" charset="0"/>
              <a:cs typeface="Mangal" panose="02040503050203030202" pitchFamily="18" charset="0"/>
              <a:sym typeface="Arial"/>
            </a:endParaRPr>
          </a:p>
        </p:txBody>
      </p:sp>
      <p:sp>
        <p:nvSpPr>
          <p:cNvPr id="17" name="TextBox 16">
            <a:extLst>
              <a:ext uri="{FF2B5EF4-FFF2-40B4-BE49-F238E27FC236}">
                <a16:creationId xmlns:a16="http://schemas.microsoft.com/office/drawing/2014/main" id="{6D616C80-B263-46A0-95E6-8D015E2840C6}"/>
              </a:ext>
            </a:extLst>
          </p:cNvPr>
          <p:cNvSpPr txBox="1"/>
          <p:nvPr/>
        </p:nvSpPr>
        <p:spPr>
          <a:xfrm>
            <a:off x="1787912" y="1709545"/>
            <a:ext cx="6516029" cy="1938992"/>
          </a:xfrm>
          <a:prstGeom prst="rect">
            <a:avLst/>
          </a:prstGeom>
          <a:noFill/>
        </p:spPr>
        <p:txBody>
          <a:bodyPr wrap="square">
            <a:spAutoFit/>
          </a:bodyPr>
          <a:lstStyle/>
          <a:p>
            <a:pPr marL="0" marR="0">
              <a:spcBef>
                <a:spcPts val="0"/>
              </a:spcBef>
              <a:spcAft>
                <a:spcPts val="1200"/>
              </a:spcAft>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User Acceptance Testing (UAT) is performed by the client or end-user, to confirm that the software meets the agreed requirements. Sometimes called pre-production testing, it takes place during the final phase before releasing the product to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14" name="TextBox 13">
            <a:extLst>
              <a:ext uri="{FF2B5EF4-FFF2-40B4-BE49-F238E27FC236}">
                <a16:creationId xmlns:a16="http://schemas.microsoft.com/office/drawing/2014/main" id="{1A3C9627-9589-4470-BC9A-83699AC33F37}"/>
              </a:ext>
            </a:extLst>
          </p:cNvPr>
          <p:cNvSpPr txBox="1"/>
          <p:nvPr/>
        </p:nvSpPr>
        <p:spPr>
          <a:xfrm>
            <a:off x="2215375" y="1418806"/>
            <a:ext cx="6504878" cy="368114"/>
          </a:xfrm>
          <a:prstGeom prst="rect">
            <a:avLst/>
          </a:prstGeom>
          <a:noFill/>
        </p:spPr>
        <p:txBody>
          <a:bodyPr wrap="square">
            <a:spAutoFit/>
          </a:bodyPr>
          <a:lstStyle/>
          <a:p>
            <a:pPr marL="0" marR="0">
              <a:lnSpc>
                <a:spcPts val="1560"/>
              </a:lnSpc>
              <a:spcBef>
                <a:spcPts val="0"/>
              </a:spcBef>
              <a:spcAft>
                <a:spcPts val="0"/>
              </a:spcAft>
            </a:pPr>
            <a:r>
              <a:rPr lang="en-IN" sz="36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Other Types of Testing</a:t>
            </a:r>
            <a:r>
              <a:rPr lang="en-IN"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5" name="TextBox 14">
            <a:extLst>
              <a:ext uri="{FF2B5EF4-FFF2-40B4-BE49-F238E27FC236}">
                <a16:creationId xmlns:a16="http://schemas.microsoft.com/office/drawing/2014/main" id="{2C3FEFE5-1A10-4ACD-9392-7A0B742D45A1}"/>
              </a:ext>
            </a:extLst>
          </p:cNvPr>
          <p:cNvSpPr txBox="1"/>
          <p:nvPr/>
        </p:nvSpPr>
        <p:spPr>
          <a:xfrm>
            <a:off x="2375209" y="1786920"/>
            <a:ext cx="3661317" cy="1569660"/>
          </a:xfrm>
          <a:prstGeom prst="rect">
            <a:avLst/>
          </a:prstGeom>
          <a:noFill/>
        </p:spPr>
        <p:txBody>
          <a:bodyPr wrap="square">
            <a:spAutoFit/>
          </a:bodyPr>
          <a:lstStyle/>
          <a:p>
            <a:pPr marL="342900" indent="-342900">
              <a:buFont typeface="Arial" panose="020B0604020202020204" pitchFamily="34" charset="0"/>
              <a:buChar char="•"/>
            </a:pPr>
            <a:r>
              <a:rPr lang="en-IN"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Regression testing</a:t>
            </a:r>
          </a:p>
          <a:p>
            <a:pPr marL="342900" indent="-342900">
              <a:buFont typeface="Arial" panose="020B0604020202020204" pitchFamily="34" charset="0"/>
              <a:buChar char="•"/>
            </a:pPr>
            <a:r>
              <a:rPr lang="en-IN" sz="2400" b="1" dirty="0">
                <a:solidFill>
                  <a:schemeClr val="tx1"/>
                </a:solidFill>
                <a:latin typeface="Calibri" panose="020F0502020204030204" pitchFamily="34" charset="0"/>
                <a:cs typeface="Calibri" panose="020F0502020204030204" pitchFamily="34" charset="0"/>
              </a:rPr>
              <a:t>Sanity Testing</a:t>
            </a:r>
          </a:p>
          <a:p>
            <a:pPr marL="342900" indent="-342900">
              <a:buFont typeface="Arial" panose="020B0604020202020204" pitchFamily="34" charset="0"/>
              <a:buChar char="•"/>
            </a:pPr>
            <a:r>
              <a:rPr lang="en-IN" sz="2400" b="1" dirty="0">
                <a:solidFill>
                  <a:schemeClr val="tx1"/>
                </a:solidFill>
                <a:latin typeface="Calibri" panose="020F0502020204030204" pitchFamily="34" charset="0"/>
                <a:cs typeface="Calibri" panose="020F0502020204030204" pitchFamily="34" charset="0"/>
              </a:rPr>
              <a:t>Smoke Testing</a:t>
            </a:r>
          </a:p>
          <a:p>
            <a:pPr marL="342900" indent="-342900">
              <a:buFont typeface="Arial" panose="020B0604020202020204" pitchFamily="34" charset="0"/>
              <a:buChar char="•"/>
            </a:pPr>
            <a:r>
              <a:rPr lang="en-IN" sz="2400" b="1" dirty="0">
                <a:solidFill>
                  <a:schemeClr val="tx1"/>
                </a:solidFill>
                <a:latin typeface="Calibri" panose="020F0502020204030204" pitchFamily="34" charset="0"/>
                <a:cs typeface="Calibri" panose="020F0502020204030204" pitchFamily="34" charset="0"/>
              </a:rPr>
              <a:t>Adoc Testing</a:t>
            </a:r>
            <a:endParaRPr lang="en-US"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52" name="TextBox 51">
            <a:extLst>
              <a:ext uri="{FF2B5EF4-FFF2-40B4-BE49-F238E27FC236}">
                <a16:creationId xmlns:a16="http://schemas.microsoft.com/office/drawing/2014/main" id="{90E96168-A1AD-45B9-8158-034258D52AB9}"/>
              </a:ext>
            </a:extLst>
          </p:cNvPr>
          <p:cNvSpPr txBox="1"/>
          <p:nvPr/>
        </p:nvSpPr>
        <p:spPr>
          <a:xfrm>
            <a:off x="1869689" y="-104080"/>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Regression Testing</a:t>
            </a:r>
            <a:r>
              <a:rPr kumimoji="0" lang="en-IN" sz="3600" b="1"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t>
            </a:r>
            <a:endParaRPr kumimoji="0" lang="en-US" sz="36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endParaRPr>
          </a:p>
        </p:txBody>
      </p:sp>
      <p:sp>
        <p:nvSpPr>
          <p:cNvPr id="53" name="TextBox 52">
            <a:extLst>
              <a:ext uri="{FF2B5EF4-FFF2-40B4-BE49-F238E27FC236}">
                <a16:creationId xmlns:a16="http://schemas.microsoft.com/office/drawing/2014/main" id="{369AD754-8605-4DBB-B2BD-3459D6009561}"/>
              </a:ext>
            </a:extLst>
          </p:cNvPr>
          <p:cNvSpPr txBox="1"/>
          <p:nvPr/>
        </p:nvSpPr>
        <p:spPr>
          <a:xfrm>
            <a:off x="1077951" y="401445"/>
            <a:ext cx="7240859" cy="1200329"/>
          </a:xfrm>
          <a:prstGeom prst="rect">
            <a:avLst/>
          </a:prstGeom>
          <a:noFill/>
        </p:spPr>
        <p:txBody>
          <a:bodyPr wrap="square">
            <a:spAutoFit/>
          </a:bodyPr>
          <a:lstStyle/>
          <a:p>
            <a:pPr marL="0" marR="0"/>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Regression testing is a black box testing technique.          It is used to authenticate a code change in the software does not impact the existing functionality of the product</a:t>
            </a:r>
            <a:r>
              <a:rPr lang="en-US" sz="1200" dirty="0">
                <a:solidFill>
                  <a:srgbClr val="333333"/>
                </a:solidFill>
                <a:effectLst/>
                <a:latin typeface="Segoe UI" panose="020B0502040204020203" pitchFamily="34"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sp>
        <p:nvSpPr>
          <p:cNvPr id="54" name="TextBox 53">
            <a:extLst>
              <a:ext uri="{FF2B5EF4-FFF2-40B4-BE49-F238E27FC236}">
                <a16:creationId xmlns:a16="http://schemas.microsoft.com/office/drawing/2014/main" id="{BA37A0F5-79B0-490F-BD06-BE2F8E2A87DF}"/>
              </a:ext>
            </a:extLst>
          </p:cNvPr>
          <p:cNvSpPr txBox="1"/>
          <p:nvPr/>
        </p:nvSpPr>
        <p:spPr>
          <a:xfrm>
            <a:off x="267629" y="1479394"/>
            <a:ext cx="8824331" cy="3733971"/>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Ex:-There are three modules in project named Admin, Personal Information and Employment module. Suppose bugs are occurs in the admin module. Existing user not able to login admin interface with valid login credentials.</a:t>
            </a:r>
            <a:endPar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Then testing team sends the mentioned bug to the development team. Once development team fixed the bug hand over to testing team. Then testing team checks that fixed bug does not affect the remaining functionality of the other modules and also check the functionality of the same module.</a:t>
            </a:r>
            <a:endPar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60" name="TextBox 59">
            <a:extLst>
              <a:ext uri="{FF2B5EF4-FFF2-40B4-BE49-F238E27FC236}">
                <a16:creationId xmlns:a16="http://schemas.microsoft.com/office/drawing/2014/main" id="{EB05FE6F-B143-476E-9A86-0820348182EC}"/>
              </a:ext>
            </a:extLst>
          </p:cNvPr>
          <p:cNvSpPr txBox="1"/>
          <p:nvPr/>
        </p:nvSpPr>
        <p:spPr>
          <a:xfrm>
            <a:off x="2743199" y="244888"/>
            <a:ext cx="3657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Sanity Testing</a:t>
            </a:r>
            <a:r>
              <a:rPr kumimoji="0" lang="en-IN" sz="3600" b="1"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t>
            </a:r>
            <a:endParaRPr kumimoji="0" lang="en-US" sz="36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endParaRPr>
          </a:p>
        </p:txBody>
      </p:sp>
      <p:sp>
        <p:nvSpPr>
          <p:cNvPr id="62" name="TextBox 61">
            <a:extLst>
              <a:ext uri="{FF2B5EF4-FFF2-40B4-BE49-F238E27FC236}">
                <a16:creationId xmlns:a16="http://schemas.microsoft.com/office/drawing/2014/main" id="{836705B3-C830-4492-9F2F-2044C10B4814}"/>
              </a:ext>
            </a:extLst>
          </p:cNvPr>
          <p:cNvSpPr txBox="1"/>
          <p:nvPr/>
        </p:nvSpPr>
        <p:spPr>
          <a:xfrm>
            <a:off x="758282" y="891219"/>
            <a:ext cx="7627435" cy="3441391"/>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Tester Acceptance Testing</a:t>
            </a:r>
          </a:p>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Sanity testing is a subset of regression testing. After receiving the software build, sanity testing is performed to ensure that the code changes introduced are working as expected. This testing is a checkpoint to determine if testing for the build can proceed or not.</a:t>
            </a:r>
          </a:p>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If sanity test fails the build is rejected to save time and cost of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21" name="TextBox 20">
            <a:extLst>
              <a:ext uri="{FF2B5EF4-FFF2-40B4-BE49-F238E27FC236}">
                <a16:creationId xmlns:a16="http://schemas.microsoft.com/office/drawing/2014/main" id="{C92871B6-DFAF-4D4A-BE44-11EB78B48CD7}"/>
              </a:ext>
            </a:extLst>
          </p:cNvPr>
          <p:cNvSpPr txBox="1"/>
          <p:nvPr/>
        </p:nvSpPr>
        <p:spPr>
          <a:xfrm>
            <a:off x="167270" y="516592"/>
            <a:ext cx="7058722" cy="4626908"/>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Once new build received from development team tester perform the smoke testing on the build. Smoke testing done to check whether the critical functionality of the application (new build) working fine or not.</a:t>
            </a:r>
            <a:endPar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The purpose is to reject the badly broken application. So that testing team does not waste time for testing the application.</a:t>
            </a:r>
            <a:endPar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Test cases are chosen from cover the most important functionality or component of the application.</a:t>
            </a:r>
            <a:endPar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2" name="TextBox 21">
            <a:extLst>
              <a:ext uri="{FF2B5EF4-FFF2-40B4-BE49-F238E27FC236}">
                <a16:creationId xmlns:a16="http://schemas.microsoft.com/office/drawing/2014/main" id="{327BA98D-EAC0-4EB6-9045-E062F20E6CDA}"/>
              </a:ext>
            </a:extLst>
          </p:cNvPr>
          <p:cNvSpPr txBox="1"/>
          <p:nvPr/>
        </p:nvSpPr>
        <p:spPr>
          <a:xfrm>
            <a:off x="2141034" y="-22302"/>
            <a:ext cx="36576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Smoke Testing</a:t>
            </a:r>
            <a:r>
              <a:rPr kumimoji="0" lang="en-IN" sz="3600" b="1"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t>
            </a:r>
            <a:endParaRPr kumimoji="0" lang="en-US" sz="36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endParaRPr>
          </a:p>
        </p:txBody>
      </p:sp>
      <p:pic>
        <p:nvPicPr>
          <p:cNvPr id="23" name="Picture 22" descr="Smoke Testing">
            <a:extLst>
              <a:ext uri="{FF2B5EF4-FFF2-40B4-BE49-F238E27FC236}">
                <a16:creationId xmlns:a16="http://schemas.microsoft.com/office/drawing/2014/main" id="{E5A8D2E0-F389-4D62-9541-EE9F349C0F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863" y="1524000"/>
            <a:ext cx="1764665" cy="33676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41" name="TextBox 40">
            <a:extLst>
              <a:ext uri="{FF2B5EF4-FFF2-40B4-BE49-F238E27FC236}">
                <a16:creationId xmlns:a16="http://schemas.microsoft.com/office/drawing/2014/main" id="{7F4423A3-8D4B-43A2-9970-BCDF5C5CC4B3}"/>
              </a:ext>
            </a:extLst>
          </p:cNvPr>
          <p:cNvSpPr txBox="1"/>
          <p:nvPr/>
        </p:nvSpPr>
        <p:spPr>
          <a:xfrm>
            <a:off x="3824868" y="0"/>
            <a:ext cx="3471746" cy="646331"/>
          </a:xfrm>
          <a:prstGeom prst="rect">
            <a:avLst/>
          </a:prstGeom>
          <a:noFill/>
        </p:spPr>
        <p:txBody>
          <a:bodyPr wrap="square">
            <a:spAutoFit/>
          </a:bodyPr>
          <a:lstStyle/>
          <a:p>
            <a:r>
              <a:rPr lang="en-IN" sz="3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Adhoc Testing</a:t>
            </a:r>
            <a:r>
              <a:rPr lang="en-IN" sz="3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3600" dirty="0">
              <a:solidFill>
                <a:schemeClr val="tx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C899C0D2-705A-4C62-A227-322A2795AC69}"/>
              </a:ext>
            </a:extLst>
          </p:cNvPr>
          <p:cNvSpPr txBox="1"/>
          <p:nvPr/>
        </p:nvSpPr>
        <p:spPr>
          <a:xfrm>
            <a:off x="2763646" y="587784"/>
            <a:ext cx="6240966" cy="2677656"/>
          </a:xfrm>
          <a:prstGeom prst="rect">
            <a:avLst/>
          </a:prstGeom>
          <a:noFill/>
        </p:spPr>
        <p:txBody>
          <a:bodyPr wrap="square">
            <a:spAutoFit/>
          </a:bodyPr>
          <a:lstStyle/>
          <a:p>
            <a:r>
              <a:rPr lang="en-US" sz="2400" b="0" i="0" dirty="0">
                <a:solidFill>
                  <a:schemeClr val="tx1"/>
                </a:solidFill>
                <a:effectLst/>
                <a:latin typeface="Calibri" panose="020F0502020204030204" pitchFamily="34" charset="0"/>
                <a:cs typeface="Calibri" panose="020F0502020204030204" pitchFamily="34" charset="0"/>
              </a:rPr>
              <a:t>This testing we do when the build is in the checked sequence, then we go for Adhoc testing by checking the application randomly.</a:t>
            </a:r>
          </a:p>
          <a:p>
            <a:r>
              <a:rPr lang="en-US" sz="2400" b="0" i="0" dirty="0">
                <a:solidFill>
                  <a:schemeClr val="tx1"/>
                </a:solidFill>
                <a:effectLst/>
                <a:latin typeface="Calibri" panose="020F0502020204030204" pitchFamily="34" charset="0"/>
                <a:cs typeface="Calibri" panose="020F0502020204030204" pitchFamily="34" charset="0"/>
              </a:rPr>
              <a:t>Adhoc testing is also known as </a:t>
            </a:r>
            <a:r>
              <a:rPr lang="en-US" sz="2400" b="1" i="0" dirty="0">
                <a:solidFill>
                  <a:schemeClr val="tx1"/>
                </a:solidFill>
                <a:effectLst/>
                <a:latin typeface="Calibri" panose="020F0502020204030204" pitchFamily="34" charset="0"/>
                <a:cs typeface="Calibri" panose="020F0502020204030204" pitchFamily="34" charset="0"/>
              </a:rPr>
              <a:t>Monkey testing and Gorilla testing</a:t>
            </a:r>
            <a:r>
              <a:rPr lang="en-US" sz="2400" b="0" i="0" dirty="0">
                <a:solidFill>
                  <a:schemeClr val="tx1"/>
                </a:solidFill>
                <a:effectLst/>
                <a:latin typeface="Calibri" panose="020F0502020204030204" pitchFamily="34" charset="0"/>
                <a:cs typeface="Calibri" panose="020F0502020204030204" pitchFamily="34" charset="0"/>
              </a:rPr>
              <a:t>.</a:t>
            </a:r>
          </a:p>
          <a:p>
            <a:r>
              <a:rPr lang="en-US" sz="2400" b="0" i="0" dirty="0">
                <a:solidFill>
                  <a:schemeClr val="tx1"/>
                </a:solidFill>
                <a:effectLst/>
                <a:latin typeface="Calibri" panose="020F0502020204030204" pitchFamily="34" charset="0"/>
                <a:cs typeface="Calibri" panose="020F0502020204030204" pitchFamily="34" charset="0"/>
              </a:rPr>
              <a:t>It is negative testing because we will test the application against the client's requirements.</a:t>
            </a:r>
          </a:p>
        </p:txBody>
      </p:sp>
      <p:pic>
        <p:nvPicPr>
          <p:cNvPr id="1026" name="Picture 2" descr="Adhoc Testing">
            <a:extLst>
              <a:ext uri="{FF2B5EF4-FFF2-40B4-BE49-F238E27FC236}">
                <a16:creationId xmlns:a16="http://schemas.microsoft.com/office/drawing/2014/main" id="{8FFBCF12-35B6-4072-9E0D-6F95B1B06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90" y="1334209"/>
            <a:ext cx="3600450" cy="3324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4" name="TextBox 23">
            <a:extLst>
              <a:ext uri="{FF2B5EF4-FFF2-40B4-BE49-F238E27FC236}">
                <a16:creationId xmlns:a16="http://schemas.microsoft.com/office/drawing/2014/main" id="{7B57282A-B785-4C02-A998-2B61DBA642C8}"/>
              </a:ext>
            </a:extLst>
          </p:cNvPr>
          <p:cNvSpPr txBox="1"/>
          <p:nvPr/>
        </p:nvSpPr>
        <p:spPr>
          <a:xfrm>
            <a:off x="4572000" y="2185615"/>
            <a:ext cx="3709639"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600" b="1" i="0"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Thankyou</a:t>
            </a:r>
            <a:endParaRPr kumimoji="0" lang="en-US" sz="66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3" name="TextBox 32">
            <a:extLst>
              <a:ext uri="{FF2B5EF4-FFF2-40B4-BE49-F238E27FC236}">
                <a16:creationId xmlns:a16="http://schemas.microsoft.com/office/drawing/2014/main" id="{050731AF-D052-469A-AE18-5EB680200E9D}"/>
              </a:ext>
            </a:extLst>
          </p:cNvPr>
          <p:cNvSpPr txBox="1"/>
          <p:nvPr/>
        </p:nvSpPr>
        <p:spPr>
          <a:xfrm>
            <a:off x="2798956" y="643273"/>
            <a:ext cx="4572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DM Serif Display"/>
              </a:rPr>
              <a:t>Software Testing</a:t>
            </a:r>
            <a:r>
              <a:rPr kumimoji="0" lang="en-IN" sz="3600" b="1" i="0"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DM Serif Display"/>
              </a:rPr>
              <a:t>:-</a:t>
            </a:r>
            <a:endParaRPr kumimoji="0" lang="en-US" sz="1400" b="0" i="0" strike="noStrike" kern="0" cap="none" spc="0" normalizeH="0" baseline="0" noProof="0" dirty="0">
              <a:ln>
                <a:noFill/>
              </a:ln>
              <a:solidFill>
                <a:srgbClr val="000000"/>
              </a:solidFill>
              <a:effectLst/>
              <a:uLnTx/>
              <a:uFillTx/>
              <a:latin typeface="Arial"/>
              <a:cs typeface="Arial"/>
              <a:sym typeface="Arial"/>
            </a:endParaRPr>
          </a:p>
        </p:txBody>
      </p:sp>
      <p:pic>
        <p:nvPicPr>
          <p:cNvPr id="21" name="Picture 20">
            <a:extLst>
              <a:ext uri="{FF2B5EF4-FFF2-40B4-BE49-F238E27FC236}">
                <a16:creationId xmlns:a16="http://schemas.microsoft.com/office/drawing/2014/main" id="{A1050BB0-2385-4D0A-9023-C4E5C80E3854}"/>
              </a:ext>
            </a:extLst>
          </p:cNvPr>
          <p:cNvPicPr>
            <a:picLocks noChangeAspect="1"/>
          </p:cNvPicPr>
          <p:nvPr/>
        </p:nvPicPr>
        <p:blipFill>
          <a:blip r:embed="rId3"/>
          <a:stretch>
            <a:fillRect/>
          </a:stretch>
        </p:blipFill>
        <p:spPr>
          <a:xfrm>
            <a:off x="1442223" y="1289604"/>
            <a:ext cx="6750206" cy="2310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888379" y="862360"/>
            <a:ext cx="7367240" cy="2750634"/>
          </a:xfrm>
          <a:prstGeom prst="rect">
            <a:avLst/>
          </a:prstGeom>
        </p:spPr>
        <p:txBody>
          <a:bodyPr spcFirstLastPara="1" wrap="square" lIns="91425" tIns="91425" rIns="91425" bIns="91425" anchor="t" anchorCtr="0">
            <a:noAutofit/>
          </a:bodyPr>
          <a:lstStyle/>
          <a:p>
            <a:pPr marL="342900" indent="-342900" algn="just">
              <a:lnSpc>
                <a:spcPct val="107000"/>
              </a:lnSpc>
              <a:spcAft>
                <a:spcPts val="800"/>
              </a:spcAft>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Manual testing is a software testing process in which test cases are executed manually without using any automated tool. All test cases executed by the tester manually according to the end user's perspective. It ensures whether the application is working, as mentioned in the requirement document or not.</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Manual Testing is a process in which you compare the behavior of a developed piece of code (software, module, API, feature, etc.) against the expected behavior (Requirements).</a:t>
            </a:r>
          </a:p>
          <a:p>
            <a:pPr marL="0" lvl="0" indent="0" algn="l" rtl="0">
              <a:spcBef>
                <a:spcPts val="0"/>
              </a:spcBef>
              <a:spcAft>
                <a:spcPts val="0"/>
              </a:spcAft>
              <a:buNone/>
            </a:pPr>
            <a:endParaRPr dirty="0"/>
          </a:p>
        </p:txBody>
      </p:sp>
      <p:sp>
        <p:nvSpPr>
          <p:cNvPr id="200" name="Google Shape;200;p36"/>
          <p:cNvSpPr txBox="1">
            <a:spLocks noGrp="1"/>
          </p:cNvSpPr>
          <p:nvPr>
            <p:ph type="title"/>
          </p:nvPr>
        </p:nvSpPr>
        <p:spPr>
          <a:xfrm>
            <a:off x="2776653" y="252761"/>
            <a:ext cx="3590693" cy="947503"/>
          </a:xfrm>
          <a:prstGeom prst="rect">
            <a:avLst/>
          </a:prstGeom>
        </p:spPr>
        <p:txBody>
          <a:bodyPr spcFirstLastPara="1" wrap="square" lIns="91425" tIns="91425" rIns="91425" bIns="91425" anchor="t" anchorCtr="0">
            <a:noAutofit/>
          </a:bodyPr>
          <a:lstStyle/>
          <a:p>
            <a:pPr marL="0" marR="0" algn="just">
              <a:lnSpc>
                <a:spcPct val="107000"/>
              </a:lnSpc>
              <a:spcBef>
                <a:spcPts val="375"/>
              </a:spcBef>
              <a:spcAft>
                <a:spcPts val="800"/>
              </a:spcAft>
            </a:pPr>
            <a:r>
              <a:rPr lang="en-US" sz="3600" b="1" u="sng" kern="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Manual Testing</a:t>
            </a:r>
            <a:r>
              <a:rPr lang="en-US" sz="3600" b="1" kern="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36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555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39" name="TextBox 38">
            <a:extLst>
              <a:ext uri="{FF2B5EF4-FFF2-40B4-BE49-F238E27FC236}">
                <a16:creationId xmlns:a16="http://schemas.microsoft.com/office/drawing/2014/main" id="{50CA9F17-2D9A-422C-BA82-1E9CD250EFB6}"/>
              </a:ext>
            </a:extLst>
          </p:cNvPr>
          <p:cNvSpPr txBox="1"/>
          <p:nvPr/>
        </p:nvSpPr>
        <p:spPr>
          <a:xfrm>
            <a:off x="1182031" y="1145914"/>
            <a:ext cx="772407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Times New Roman" panose="02020603050405020304" pitchFamily="18" charset="0"/>
                <a:cs typeface="Calibri" panose="020F0502020204030204" pitchFamily="34" charset="0"/>
                <a:sym typeface="Arial"/>
              </a:rPr>
              <a:t>Manual testing has many real-life applications, and is especially handy for assessing usability and accessibility. For example, if you were launching an ecommerce website, you would need to check things like:</a:t>
            </a:r>
          </a:p>
        </p:txBody>
      </p:sp>
      <p:sp>
        <p:nvSpPr>
          <p:cNvPr id="40" name="TextBox 39">
            <a:extLst>
              <a:ext uri="{FF2B5EF4-FFF2-40B4-BE49-F238E27FC236}">
                <a16:creationId xmlns:a16="http://schemas.microsoft.com/office/drawing/2014/main" id="{FA29E0E6-763C-460A-9300-562DD52FA035}"/>
              </a:ext>
            </a:extLst>
          </p:cNvPr>
          <p:cNvSpPr txBox="1"/>
          <p:nvPr/>
        </p:nvSpPr>
        <p:spPr>
          <a:xfrm>
            <a:off x="2263698" y="372482"/>
            <a:ext cx="5675971" cy="646331"/>
          </a:xfrm>
          <a:prstGeom prst="rect">
            <a:avLst/>
          </a:prstGeom>
          <a:noFill/>
        </p:spPr>
        <p:txBody>
          <a:bodyPr wrap="square">
            <a:spAutoFit/>
          </a:bodyPr>
          <a:lstStyle/>
          <a:p>
            <a:r>
              <a:rPr lang="en-IN" sz="3600" b="1" u="sng" dirty="0">
                <a:solidFill>
                  <a:schemeClr val="tx1"/>
                </a:solidFill>
                <a:latin typeface="Calibri" panose="020F0502020204030204" pitchFamily="34" charset="0"/>
                <a:ea typeface="Calibri" panose="020F0502020204030204" pitchFamily="34" charset="0"/>
                <a:cs typeface="Calibri" panose="020F0502020204030204" pitchFamily="34" charset="0"/>
              </a:rPr>
              <a:t>M</a:t>
            </a:r>
            <a:r>
              <a:rPr lang="en-IN" sz="3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anual Testing </a:t>
            </a:r>
            <a:r>
              <a:rPr lang="en-IN" sz="3600" b="1" u="sng"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IN" sz="3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xample</a:t>
            </a:r>
            <a:r>
              <a:rPr kumimoji="0" lang="en-IN" sz="3600" b="1" i="0"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DM Serif Display"/>
              </a:rPr>
              <a:t>:-</a:t>
            </a:r>
            <a:endParaRPr lang="en-US" b="1" dirty="0"/>
          </a:p>
        </p:txBody>
      </p:sp>
      <p:sp>
        <p:nvSpPr>
          <p:cNvPr id="48" name="TextBox 47">
            <a:extLst>
              <a:ext uri="{FF2B5EF4-FFF2-40B4-BE49-F238E27FC236}">
                <a16:creationId xmlns:a16="http://schemas.microsoft.com/office/drawing/2014/main" id="{64B482BC-C372-44CC-866B-94F2D0FEF083}"/>
              </a:ext>
            </a:extLst>
          </p:cNvPr>
          <p:cNvSpPr txBox="1"/>
          <p:nvPr/>
        </p:nvSpPr>
        <p:spPr>
          <a:xfrm>
            <a:off x="780586" y="2715574"/>
            <a:ext cx="7582828" cy="1959960"/>
          </a:xfrm>
          <a:prstGeom prst="rect">
            <a:avLst/>
          </a:prstGeom>
          <a:noFill/>
        </p:spPr>
        <p:txBody>
          <a:bodyPr wrap="square">
            <a:spAutoFit/>
          </a:bodyPr>
          <a:lstStyle/>
          <a:p>
            <a:pPr marL="8001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Optimization for a range of browsers and devices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Smooth checkout process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Fast-loading hi-res images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marR="0" indent="-342900">
              <a:lnSpc>
                <a:spcPct val="107000"/>
              </a:lnSpc>
              <a:spcBef>
                <a:spcPts val="0"/>
              </a:spcBef>
              <a:spcAft>
                <a:spcPts val="8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Links to social media channels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6" name="TextBox 5">
            <a:extLst>
              <a:ext uri="{FF2B5EF4-FFF2-40B4-BE49-F238E27FC236}">
                <a16:creationId xmlns:a16="http://schemas.microsoft.com/office/drawing/2014/main" id="{BD752EE2-21BC-44A0-972F-6F9C00A8F03D}"/>
              </a:ext>
            </a:extLst>
          </p:cNvPr>
          <p:cNvSpPr txBox="1"/>
          <p:nvPr/>
        </p:nvSpPr>
        <p:spPr>
          <a:xfrm>
            <a:off x="1375316" y="509669"/>
            <a:ext cx="7672039" cy="502766"/>
          </a:xfrm>
          <a:prstGeom prst="rect">
            <a:avLst/>
          </a:prstGeom>
          <a:noFill/>
        </p:spPr>
        <p:txBody>
          <a:bodyPr wrap="square">
            <a:spAutoFit/>
          </a:bodyPr>
          <a:lstStyle/>
          <a:p>
            <a:pPr marL="0" marR="0">
              <a:lnSpc>
                <a:spcPts val="3000"/>
              </a:lnSpc>
              <a:spcBef>
                <a:spcPts val="0"/>
              </a:spcBef>
              <a:spcAft>
                <a:spcPts val="600"/>
              </a:spcAft>
            </a:pPr>
            <a:r>
              <a:rPr lang="en-IN" sz="36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Tools to Automate Manual Testing</a:t>
            </a:r>
            <a:r>
              <a:rPr lang="en-IN"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extBox 6">
            <a:extLst>
              <a:ext uri="{FF2B5EF4-FFF2-40B4-BE49-F238E27FC236}">
                <a16:creationId xmlns:a16="http://schemas.microsoft.com/office/drawing/2014/main" id="{4278C18B-5F07-4D59-91B0-3954F39C43E4}"/>
              </a:ext>
            </a:extLst>
          </p:cNvPr>
          <p:cNvSpPr txBox="1"/>
          <p:nvPr/>
        </p:nvSpPr>
        <p:spPr>
          <a:xfrm>
            <a:off x="2631688" y="1190854"/>
            <a:ext cx="4995746" cy="2958823"/>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Selenium</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QTP</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Jmeter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Loadrunner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TestLink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Quality Center(ALM)</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107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16" name="Picture 15" descr="Manual Testing Concepts">
            <a:extLst>
              <a:ext uri="{FF2B5EF4-FFF2-40B4-BE49-F238E27FC236}">
                <a16:creationId xmlns:a16="http://schemas.microsoft.com/office/drawing/2014/main" id="{CEB38219-2638-4DF4-A524-3B81DE1C13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4848" y="1450076"/>
            <a:ext cx="2823055" cy="2757650"/>
          </a:xfrm>
          <a:prstGeom prst="rect">
            <a:avLst/>
          </a:prstGeom>
          <a:noFill/>
          <a:ln>
            <a:noFill/>
          </a:ln>
        </p:spPr>
      </p:pic>
      <p:sp>
        <p:nvSpPr>
          <p:cNvPr id="18" name="TextBox 17">
            <a:extLst>
              <a:ext uri="{FF2B5EF4-FFF2-40B4-BE49-F238E27FC236}">
                <a16:creationId xmlns:a16="http://schemas.microsoft.com/office/drawing/2014/main" id="{DCA30FEF-4C74-4629-92E2-EDAB5DEC06E9}"/>
              </a:ext>
            </a:extLst>
          </p:cNvPr>
          <p:cNvSpPr txBox="1"/>
          <p:nvPr/>
        </p:nvSpPr>
        <p:spPr>
          <a:xfrm>
            <a:off x="1282389" y="550685"/>
            <a:ext cx="5415775" cy="502766"/>
          </a:xfrm>
          <a:prstGeom prst="rect">
            <a:avLst/>
          </a:prstGeom>
          <a:noFill/>
        </p:spPr>
        <p:txBody>
          <a:bodyPr wrap="square">
            <a:spAutoFit/>
          </a:bodyPr>
          <a:lstStyle/>
          <a:p>
            <a:pPr marL="0" marR="0">
              <a:lnSpc>
                <a:spcPts val="3000"/>
              </a:lnSpc>
              <a:spcBef>
                <a:spcPts val="0"/>
              </a:spcBef>
              <a:spcAft>
                <a:spcPts val="600"/>
              </a:spcAft>
            </a:pPr>
            <a:r>
              <a:rPr lang="en-IN" sz="36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Types of Manual Testing</a:t>
            </a:r>
            <a:r>
              <a:rPr lang="en-IN"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2" name="TextBox 21">
            <a:extLst>
              <a:ext uri="{FF2B5EF4-FFF2-40B4-BE49-F238E27FC236}">
                <a16:creationId xmlns:a16="http://schemas.microsoft.com/office/drawing/2014/main" id="{876BC208-E386-4A67-91F4-ABED5676C012}"/>
              </a:ext>
            </a:extLst>
          </p:cNvPr>
          <p:cNvSpPr txBox="1"/>
          <p:nvPr/>
        </p:nvSpPr>
        <p:spPr>
          <a:xfrm>
            <a:off x="1282389" y="1450076"/>
            <a:ext cx="4891669" cy="2958567"/>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Black Box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White Box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Unit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tabLst>
                <a:tab pos="457200" algn="l"/>
              </a:tabLst>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Acceptance Testing</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36" name="Google Shape;199;p36">
            <a:extLst>
              <a:ext uri="{FF2B5EF4-FFF2-40B4-BE49-F238E27FC236}">
                <a16:creationId xmlns:a16="http://schemas.microsoft.com/office/drawing/2014/main" id="{EB30FF4F-D0E3-4E2C-BDC1-F772071D34E3}"/>
              </a:ext>
            </a:extLst>
          </p:cNvPr>
          <p:cNvSpPr txBox="1">
            <a:spLocks/>
          </p:cNvSpPr>
          <p:nvPr/>
        </p:nvSpPr>
        <p:spPr>
          <a:xfrm>
            <a:off x="938691" y="1843667"/>
            <a:ext cx="7662615" cy="29810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pic>
        <p:nvPicPr>
          <p:cNvPr id="7" name="Picture 6">
            <a:extLst>
              <a:ext uri="{FF2B5EF4-FFF2-40B4-BE49-F238E27FC236}">
                <a16:creationId xmlns:a16="http://schemas.microsoft.com/office/drawing/2014/main" id="{912F21C4-EE28-4CB7-AD02-84FCCF028733}"/>
              </a:ext>
            </a:extLst>
          </p:cNvPr>
          <p:cNvPicPr>
            <a:picLocks noChangeAspect="1"/>
          </p:cNvPicPr>
          <p:nvPr/>
        </p:nvPicPr>
        <p:blipFill>
          <a:blip r:embed="rId3"/>
          <a:stretch>
            <a:fillRect/>
          </a:stretch>
        </p:blipFill>
        <p:spPr>
          <a:xfrm>
            <a:off x="2364059" y="0"/>
            <a:ext cx="4267200" cy="842164"/>
          </a:xfrm>
          <a:prstGeom prst="rect">
            <a:avLst/>
          </a:prstGeom>
        </p:spPr>
      </p:pic>
      <p:sp>
        <p:nvSpPr>
          <p:cNvPr id="44" name="TextBox 43">
            <a:extLst>
              <a:ext uri="{FF2B5EF4-FFF2-40B4-BE49-F238E27FC236}">
                <a16:creationId xmlns:a16="http://schemas.microsoft.com/office/drawing/2014/main" id="{62E1E80A-21C6-44F9-8CDB-3630D45C6E89}"/>
              </a:ext>
            </a:extLst>
          </p:cNvPr>
          <p:cNvSpPr txBox="1"/>
          <p:nvPr/>
        </p:nvSpPr>
        <p:spPr>
          <a:xfrm>
            <a:off x="683940" y="603936"/>
            <a:ext cx="7521369" cy="5460556"/>
          </a:xfrm>
          <a:prstGeom prst="rect">
            <a:avLst/>
          </a:prstGeom>
          <a:noFill/>
        </p:spPr>
        <p:txBody>
          <a:bodyPr wrap="square">
            <a:spAutoFit/>
          </a:bodyPr>
          <a:lstStyle/>
          <a:p>
            <a:pPr marL="342900" marR="0" indent="-342900">
              <a:spcBef>
                <a:spcPts val="0"/>
              </a:spcBef>
              <a:spcAft>
                <a:spcPts val="1200"/>
              </a:spcAft>
              <a:buFont typeface="Arial" panose="020B0604020202020204" pitchFamily="34" charset="0"/>
              <a:buChar char="•"/>
            </a:pP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Also known as behavioral testing, this method aims to analyze an application’s functionality from the end-user’s perspective. The internal code structure is not visible during testing (hence the name “Black Box”), so testers are only aware of the inputs and expected outputs of the software</a:t>
            </a:r>
            <a:r>
              <a:rPr lang="en-IN" sz="2400" dirty="0">
                <a:solidFill>
                  <a:srgbClr val="101315"/>
                </a:solidFill>
                <a:effectLst/>
                <a:latin typeface="Calibri" panose="020F0502020204030204" pitchFamily="34" charset="0"/>
                <a:ea typeface="Calibri" panose="020F0502020204030204" pitchFamily="34" charset="0"/>
                <a:cs typeface="Calibri" panose="020F0502020204030204" pitchFamily="34" charset="0"/>
              </a:rPr>
              <a:t>.</a:t>
            </a:r>
          </a:p>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Black Box Testing has several subdivisions, including functional testing for requirement compliance, smoke testing to assess basic functionality, and partitioning (dividing software into groups that are expected to exhibit similar behavior).</a:t>
            </a:r>
          </a:p>
          <a:p>
            <a:pPr marL="0" marR="0">
              <a:spcBef>
                <a:spcPts val="0"/>
              </a:spcBef>
              <a:spcAft>
                <a:spcPts val="1200"/>
              </a:spcAft>
            </a:pP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1200"/>
              </a:spcAft>
            </a:pP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3343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4" name="TextBox 33">
            <a:extLst>
              <a:ext uri="{FF2B5EF4-FFF2-40B4-BE49-F238E27FC236}">
                <a16:creationId xmlns:a16="http://schemas.microsoft.com/office/drawing/2014/main" id="{02775C87-61BC-49B4-A6DD-5DAA43895EE0}"/>
              </a:ext>
            </a:extLst>
          </p:cNvPr>
          <p:cNvSpPr txBox="1"/>
          <p:nvPr/>
        </p:nvSpPr>
        <p:spPr>
          <a:xfrm>
            <a:off x="2720899" y="202395"/>
            <a:ext cx="539347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sng"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White Box Testing</a:t>
            </a:r>
            <a:r>
              <a:rPr kumimoji="0" lang="en-IN" sz="36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t>
            </a:r>
            <a:endParaRPr kumimoji="0" lang="en-US" sz="36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Arial"/>
            </a:endParaRPr>
          </a:p>
        </p:txBody>
      </p:sp>
      <p:sp>
        <p:nvSpPr>
          <p:cNvPr id="35" name="TextBox 34">
            <a:extLst>
              <a:ext uri="{FF2B5EF4-FFF2-40B4-BE49-F238E27FC236}">
                <a16:creationId xmlns:a16="http://schemas.microsoft.com/office/drawing/2014/main" id="{9867772A-337A-4D7B-915F-827F2965A2D5}"/>
              </a:ext>
            </a:extLst>
          </p:cNvPr>
          <p:cNvSpPr txBox="1"/>
          <p:nvPr/>
        </p:nvSpPr>
        <p:spPr>
          <a:xfrm>
            <a:off x="236034" y="848726"/>
            <a:ext cx="8671931" cy="3877985"/>
          </a:xfrm>
          <a:prstGeom prst="rect">
            <a:avLst/>
          </a:prstGeom>
          <a:noFill/>
        </p:spPr>
        <p:txBody>
          <a:bodyPr wrap="square">
            <a:spAutoFit/>
          </a:bodyPr>
          <a:lstStyle/>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Sometimes called transparent box testing or structural testing, this is a method of testing the internal structures or workings of an application. It is performed by the developer, who checks the software’s internal codes before passing it to a test engineer.</a:t>
            </a:r>
          </a:p>
          <a:p>
            <a:pPr marL="342900" marR="0" indent="-342900">
              <a:spcBef>
                <a:spcPts val="0"/>
              </a:spcBef>
              <a:spcAft>
                <a:spcPts val="1200"/>
              </a:spcAft>
              <a:buFont typeface="Arial" panose="020B0604020202020204" pitchFamily="34" charset="0"/>
              <a:buChar char="•"/>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main focus of White Box Testing is on strengthening security and improving the software’s design and usability. A combination of Black Box and White Box testing is known as Gray Box Testing.</a:t>
            </a:r>
          </a:p>
          <a:p>
            <a:pPr marL="0" marR="0">
              <a:spcBef>
                <a:spcPts val="0"/>
              </a:spcBef>
              <a:spcAft>
                <a:spcPts val="1200"/>
              </a:spcAft>
            </a:pP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1200"/>
              </a:spcAft>
            </a:pP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3" name="TextBox 12">
            <a:extLst>
              <a:ext uri="{FF2B5EF4-FFF2-40B4-BE49-F238E27FC236}">
                <a16:creationId xmlns:a16="http://schemas.microsoft.com/office/drawing/2014/main" id="{BF4261B8-6958-4D2B-AE68-35CEB1EB2E2D}"/>
              </a:ext>
            </a:extLst>
          </p:cNvPr>
          <p:cNvSpPr txBox="1"/>
          <p:nvPr/>
        </p:nvSpPr>
        <p:spPr>
          <a:xfrm>
            <a:off x="2865863" y="86550"/>
            <a:ext cx="4572000" cy="646331"/>
          </a:xfrm>
          <a:prstGeom prst="rect">
            <a:avLst/>
          </a:prstGeom>
          <a:noFill/>
        </p:spPr>
        <p:txBody>
          <a:bodyPr wrap="square">
            <a:spAutoFit/>
          </a:bodyPr>
          <a:lstStyle/>
          <a:p>
            <a:r>
              <a:rPr lang="en-IN" sz="36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Unit Testing</a:t>
            </a:r>
            <a:r>
              <a:rPr lang="en-IN" sz="36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3600" b="1" dirty="0">
              <a:solidFill>
                <a:schemeClr val="tx1"/>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1FF2D9A-D123-46CA-830C-6A6FC6BF1426}"/>
              </a:ext>
            </a:extLst>
          </p:cNvPr>
          <p:cNvSpPr txBox="1"/>
          <p:nvPr/>
        </p:nvSpPr>
        <p:spPr>
          <a:xfrm>
            <a:off x="854926" y="591633"/>
            <a:ext cx="7657172" cy="3200876"/>
          </a:xfrm>
          <a:prstGeom prst="rect">
            <a:avLst/>
          </a:prstGeom>
          <a:noFill/>
        </p:spPr>
        <p:txBody>
          <a:bodyPr wrap="square">
            <a:spAutoFit/>
          </a:bodyPr>
          <a:lstStyle/>
          <a:p>
            <a:pPr marL="342900" marR="0" indent="-342900">
              <a:spcBef>
                <a:spcPts val="0"/>
              </a:spcBef>
              <a:spcAft>
                <a:spcPts val="1200"/>
              </a:spcAft>
              <a:buFont typeface="Arial" panose="020B0604020202020204" pitchFamily="34" charset="0"/>
              <a:buChar cha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This is when the individual units or components of an application’s source code are tested, to make sure each function performs as expected. It is usually carried out by developers rather than engineers, as it requires detailed knowledge of the internal program design and code.</a:t>
            </a:r>
          </a:p>
          <a:p>
            <a:pPr marL="342900" indent="-342900">
              <a:spcAft>
                <a:spcPts val="1200"/>
              </a:spcAft>
              <a:buFont typeface="Arial" panose="020B0604020202020204" pitchFamily="34" charset="0"/>
              <a:buChar char="•"/>
            </a:pPr>
            <a:r>
              <a:rPr 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Also known as module testing or component testing, it simplifies the debugging system and helps to detect and protect against bugs in the future</a:t>
            </a:r>
            <a:endParaRPr lang="en-US"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4789761"/>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970</Words>
  <Application>Microsoft Office PowerPoint</Application>
  <PresentationFormat>On-screen Show (16:9)</PresentationFormat>
  <Paragraphs>64</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Calibri Light</vt:lpstr>
      <vt:lpstr>Calibri</vt:lpstr>
      <vt:lpstr>Lato</vt:lpstr>
      <vt:lpstr>Symbol</vt:lpstr>
      <vt:lpstr>Segoe UI</vt:lpstr>
      <vt:lpstr>DM Serif Display</vt:lpstr>
      <vt:lpstr>Roboto</vt:lpstr>
      <vt:lpstr>Didact Gothic</vt:lpstr>
      <vt:lpstr>Arial</vt:lpstr>
      <vt:lpstr>Muli</vt:lpstr>
      <vt:lpstr>Times New Roman</vt:lpstr>
      <vt:lpstr>Darkle Slideshow by Slidesgo</vt:lpstr>
      <vt:lpstr>Testing</vt:lpstr>
      <vt:lpstr>PowerPoint Presentation</vt:lpstr>
      <vt:lpstr>Manual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Darkle Slideshow</dc:title>
  <dc:creator>WELCOME</dc:creator>
  <cp:lastModifiedBy>WELCOME</cp:lastModifiedBy>
  <cp:revision>38</cp:revision>
  <dcterms:modified xsi:type="dcterms:W3CDTF">2022-04-05T03:47:51Z</dcterms:modified>
</cp:coreProperties>
</file>