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4"/>
  </p:notesMasterIdLst>
  <p:sldIdLst>
    <p:sldId id="256" r:id="rId5"/>
    <p:sldId id="257" r:id="rId6"/>
    <p:sldId id="258" r:id="rId7"/>
    <p:sldId id="259" r:id="rId8"/>
    <p:sldId id="260" r:id="rId9"/>
    <p:sldId id="270" r:id="rId10"/>
    <p:sldId id="271" r:id="rId11"/>
    <p:sldId id="263" r:id="rId12"/>
    <p:sldId id="272" r:id="rId13"/>
    <p:sldId id="273" r:id="rId14"/>
    <p:sldId id="274" r:id="rId15"/>
    <p:sldId id="275" r:id="rId16"/>
    <p:sldId id="264" r:id="rId17"/>
    <p:sldId id="265" r:id="rId18"/>
    <p:sldId id="266" r:id="rId19"/>
    <p:sldId id="267" r:id="rId20"/>
    <p:sldId id="268" r:id="rId21"/>
    <p:sldId id="269" r:id="rId22"/>
    <p:sldId id="276" r:id="rId23"/>
  </p:sldIdLst>
  <p:sldSz cx="12192000" cy="6858000"/>
  <p:notesSz cx="6858000" cy="9144000"/>
  <p:embeddedFontLst>
    <p:embeddedFont>
      <p:font typeface="Century Gothic" panose="020B0502020202020204" pitchFamily="34" charset="0"/>
      <p:regular r:id="rId25"/>
      <p:bold r:id="rId26"/>
      <p:italic r:id="rId27"/>
      <p:boldItalic r:id="rId28"/>
    </p:embeddedFont>
  </p:embeddedFontLst>
  <p:custDataLst>
    <p:tags r:id="rId29"/>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4.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customschemas.google.com/relationships/presentationmetadata" Target="metadata"/><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226C9ECC-63F9-AFE0-36F5-E9F7BC6FC4BF}"/>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D7AAF07A-8430-AC3E-17E0-8613B2765F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C9F4E727-94E4-7F33-B9A1-4697AE7692C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63058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41210406-1A6E-DEA8-58F0-CB58B7E107EF}"/>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73875C66-88C5-5EFD-40D5-08088EF45B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0B4758A9-84E2-1DAB-DE01-A5465FBC302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35445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5EA4C0C5-5D72-73AA-50BA-5D17E6F06C6E}"/>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7A160232-9AC8-82BD-59F3-BD8DB0A396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6D7E793E-965D-9E71-C413-C4B0C10AD91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417015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a:extLst>
            <a:ext uri="{FF2B5EF4-FFF2-40B4-BE49-F238E27FC236}">
              <a16:creationId xmlns:a16="http://schemas.microsoft.com/office/drawing/2014/main" id="{8428C9DF-4E09-E8E0-C08D-21B1DE0476FB}"/>
            </a:ext>
          </a:extLst>
        </p:cNvPr>
        <p:cNvGrpSpPr/>
        <p:nvPr/>
      </p:nvGrpSpPr>
      <p:grpSpPr>
        <a:xfrm>
          <a:off x="0" y="0"/>
          <a:ext cx="0" cy="0"/>
          <a:chOff x="0" y="0"/>
          <a:chExt cx="0" cy="0"/>
        </a:xfrm>
      </p:grpSpPr>
      <p:sp>
        <p:nvSpPr>
          <p:cNvPr id="234" name="Google Shape;234;p14:notes">
            <a:extLst>
              <a:ext uri="{FF2B5EF4-FFF2-40B4-BE49-F238E27FC236}">
                <a16:creationId xmlns:a16="http://schemas.microsoft.com/office/drawing/2014/main" id="{798489FD-7591-C7F6-7F48-91CD1064071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a:extLst>
              <a:ext uri="{FF2B5EF4-FFF2-40B4-BE49-F238E27FC236}">
                <a16:creationId xmlns:a16="http://schemas.microsoft.com/office/drawing/2014/main" id="{DB198440-6056-5D47-3E74-1A5C121D39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30602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F6888DCB-A7CF-7E7E-AF36-BABB2E9AC777}"/>
            </a:ext>
          </a:extLst>
        </p:cNvPr>
        <p:cNvGrpSpPr/>
        <p:nvPr/>
      </p:nvGrpSpPr>
      <p:grpSpPr>
        <a:xfrm>
          <a:off x="0" y="0"/>
          <a:ext cx="0" cy="0"/>
          <a:chOff x="0" y="0"/>
          <a:chExt cx="0" cy="0"/>
        </a:xfrm>
      </p:grpSpPr>
      <p:sp>
        <p:nvSpPr>
          <p:cNvPr id="171" name="Google Shape;171;p6:notes">
            <a:extLst>
              <a:ext uri="{FF2B5EF4-FFF2-40B4-BE49-F238E27FC236}">
                <a16:creationId xmlns:a16="http://schemas.microsoft.com/office/drawing/2014/main" id="{9E9D6881-2972-9FC6-B768-62174125CDE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a:extLst>
              <a:ext uri="{FF2B5EF4-FFF2-40B4-BE49-F238E27FC236}">
                <a16:creationId xmlns:a16="http://schemas.microsoft.com/office/drawing/2014/main" id="{153FDE03-7862-DCFC-F050-B4D74E9D14D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32361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CF396C33-7727-896B-6652-1668602C9138}"/>
            </a:ext>
          </a:extLst>
        </p:cNvPr>
        <p:cNvGrpSpPr/>
        <p:nvPr/>
      </p:nvGrpSpPr>
      <p:grpSpPr>
        <a:xfrm>
          <a:off x="0" y="0"/>
          <a:ext cx="0" cy="0"/>
          <a:chOff x="0" y="0"/>
          <a:chExt cx="0" cy="0"/>
        </a:xfrm>
      </p:grpSpPr>
      <p:sp>
        <p:nvSpPr>
          <p:cNvPr id="171" name="Google Shape;171;p6:notes">
            <a:extLst>
              <a:ext uri="{FF2B5EF4-FFF2-40B4-BE49-F238E27FC236}">
                <a16:creationId xmlns:a16="http://schemas.microsoft.com/office/drawing/2014/main" id="{3C05C59E-65C7-5FD4-A926-E652FE70778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a:extLst>
              <a:ext uri="{FF2B5EF4-FFF2-40B4-BE49-F238E27FC236}">
                <a16:creationId xmlns:a16="http://schemas.microsoft.com/office/drawing/2014/main" id="{453ABE87-C1DB-3122-E69F-FFEE428B502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4365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2B4E1351-7EA1-F5C8-B0B2-DB782CB778BA}"/>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E1C6B57C-1734-82DD-743B-095D61ECB6E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125DA39E-7239-B53F-AA5D-4C5055AEBD4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524145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7.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8.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9.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3.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hyperlink" Target="https://codebots.com/application-security/aaa-security-an-introduction-to-authentication-authorisation-accounting" TargetMode="External"/><Relationship Id="rId5" Type="http://schemas.openxmlformats.org/officeDocument/2006/relationships/hyperlink" Target="https://betterstack.com/community/comparisons/log-monitoring-tools/" TargetMode="External"/><Relationship Id="rId4" Type="http://schemas.openxmlformats.org/officeDocument/2006/relationships/hyperlink" Target="https://jatheon.com/blog/data-at-rest-data-in-motion-data-in-use/"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hyperlink" Target="https://wiki.sei.cmu.edu/confluence/display/c/SEI+CERT+C+Coding+Standard" TargetMode="External"/><Relationship Id="rId5" Type="http://schemas.openxmlformats.org/officeDocument/2006/relationships/hyperlink" Target="https://mbsdirect.vitalsource.com/books/9780132981972" TargetMode="External"/><Relationship Id="rId4" Type="http://schemas.openxmlformats.org/officeDocument/2006/relationships/hyperlink" Target="https://owasp.org/www-project-threat-and-safeguard-matrix/"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dirty="0"/>
              <a:t>Green Pace</a:t>
            </a:r>
            <a:endParaRPr dirty="0"/>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Andrew Laipple</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FBA1A6D6-EA47-6A64-A5C0-02E07710E150}"/>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A1D7DFCA-F2F1-87E7-C704-C1C50427DF88}"/>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p>
        </p:txBody>
      </p:sp>
      <p:sp>
        <p:nvSpPr>
          <p:cNvPr id="196" name="Google Shape;196;g9504e29505_0_0">
            <a:extLst>
              <a:ext uri="{FF2B5EF4-FFF2-40B4-BE49-F238E27FC236}">
                <a16:creationId xmlns:a16="http://schemas.microsoft.com/office/drawing/2014/main" id="{C0A5EF72-FA5C-BCF5-7524-9A1F547F2E37}"/>
              </a:ext>
            </a:extLst>
          </p:cNvPr>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Test 3: Large copy of </a:t>
            </a:r>
            <a:br>
              <a:rPr lang="en-US" dirty="0"/>
            </a:br>
            <a:r>
              <a:rPr lang="en-US" dirty="0"/>
              <a:t>non-null terminated string</a:t>
            </a:r>
          </a:p>
        </p:txBody>
      </p:sp>
      <p:pic>
        <p:nvPicPr>
          <p:cNvPr id="197" name="Google Shape;197;g9504e29505_0_0" descr="Green Pace logo">
            <a:extLst>
              <a:ext uri="{FF2B5EF4-FFF2-40B4-BE49-F238E27FC236}">
                <a16:creationId xmlns:a16="http://schemas.microsoft.com/office/drawing/2014/main" id="{F2D9D34F-A96D-CBFF-3E4C-5FBB02CB9DF9}"/>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93D553EB-790C-F981-5526-96944998F41D}"/>
              </a:ext>
            </a:extLst>
          </p:cNvPr>
          <p:cNvPicPr>
            <a:picLocks noChangeAspect="1"/>
          </p:cNvPicPr>
          <p:nvPr/>
        </p:nvPicPr>
        <p:blipFill>
          <a:blip r:embed="rId5"/>
          <a:stretch>
            <a:fillRect/>
          </a:stretch>
        </p:blipFill>
        <p:spPr>
          <a:xfrm>
            <a:off x="5501626" y="2194560"/>
            <a:ext cx="4753928" cy="2927464"/>
          </a:xfrm>
          <a:prstGeom prst="rect">
            <a:avLst/>
          </a:prstGeom>
        </p:spPr>
      </p:pic>
    </p:spTree>
    <p:custDataLst>
      <p:tags r:id="rId1"/>
    </p:custDataLst>
    <p:extLst>
      <p:ext uri="{BB962C8B-B14F-4D97-AF65-F5344CB8AC3E}">
        <p14:creationId xmlns:p14="http://schemas.microsoft.com/office/powerpoint/2010/main" val="2470498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555CC179-DE82-6223-1400-2F2FC44FE4D0}"/>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A48563B0-C491-E023-1E9D-079AF3436E2E}"/>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p>
        </p:txBody>
      </p:sp>
      <p:sp>
        <p:nvSpPr>
          <p:cNvPr id="196" name="Google Shape;196;g9504e29505_0_0">
            <a:extLst>
              <a:ext uri="{FF2B5EF4-FFF2-40B4-BE49-F238E27FC236}">
                <a16:creationId xmlns:a16="http://schemas.microsoft.com/office/drawing/2014/main" id="{A59B930E-5A66-C87D-D188-D0BEDCF37753}"/>
              </a:ext>
            </a:extLst>
          </p:cNvPr>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Test 4: Large copy of </a:t>
            </a:r>
            <a:br>
              <a:rPr lang="en-US" dirty="0"/>
            </a:br>
            <a:r>
              <a:rPr lang="en-US" dirty="0"/>
              <a:t>null terminated string</a:t>
            </a:r>
          </a:p>
        </p:txBody>
      </p:sp>
      <p:pic>
        <p:nvPicPr>
          <p:cNvPr id="197" name="Google Shape;197;g9504e29505_0_0" descr="Green Pace logo">
            <a:extLst>
              <a:ext uri="{FF2B5EF4-FFF2-40B4-BE49-F238E27FC236}">
                <a16:creationId xmlns:a16="http://schemas.microsoft.com/office/drawing/2014/main" id="{F166ADFF-4018-790E-C6C4-4CD505C91FD6}"/>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730BD7BC-0ABC-554B-7D3B-1FE72A218550}"/>
              </a:ext>
            </a:extLst>
          </p:cNvPr>
          <p:cNvPicPr>
            <a:picLocks noChangeAspect="1"/>
          </p:cNvPicPr>
          <p:nvPr/>
        </p:nvPicPr>
        <p:blipFill>
          <a:blip r:embed="rId5"/>
          <a:stretch>
            <a:fillRect/>
          </a:stretch>
        </p:blipFill>
        <p:spPr>
          <a:xfrm>
            <a:off x="4976968" y="2194560"/>
            <a:ext cx="4577132" cy="3616960"/>
          </a:xfrm>
          <a:prstGeom prst="rect">
            <a:avLst/>
          </a:prstGeom>
        </p:spPr>
      </p:pic>
    </p:spTree>
    <p:custDataLst>
      <p:tags r:id="rId1"/>
    </p:custDataLst>
    <p:extLst>
      <p:ext uri="{BB962C8B-B14F-4D97-AF65-F5344CB8AC3E}">
        <p14:creationId xmlns:p14="http://schemas.microsoft.com/office/powerpoint/2010/main" val="4113657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A268581A-B3EE-47FE-D47E-A764271B13F3}"/>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4F0CAB90-58E4-B1BE-0762-AF72B386BEBF}"/>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 Results</a:t>
            </a:r>
          </a:p>
        </p:txBody>
      </p:sp>
      <p:pic>
        <p:nvPicPr>
          <p:cNvPr id="197" name="Google Shape;197;g9504e29505_0_0" descr="Green Pace logo">
            <a:extLst>
              <a:ext uri="{FF2B5EF4-FFF2-40B4-BE49-F238E27FC236}">
                <a16:creationId xmlns:a16="http://schemas.microsoft.com/office/drawing/2014/main" id="{6189F375-5111-0EA6-0C2E-7E6E0E8CF092}"/>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4" name="Picture 3">
            <a:extLst>
              <a:ext uri="{FF2B5EF4-FFF2-40B4-BE49-F238E27FC236}">
                <a16:creationId xmlns:a16="http://schemas.microsoft.com/office/drawing/2014/main" id="{8B27802B-DA76-3D56-CB14-788E2D995444}"/>
              </a:ext>
            </a:extLst>
          </p:cNvPr>
          <p:cNvPicPr>
            <a:picLocks noChangeAspect="1"/>
          </p:cNvPicPr>
          <p:nvPr/>
        </p:nvPicPr>
        <p:blipFill>
          <a:blip r:embed="rId5"/>
          <a:stretch>
            <a:fillRect/>
          </a:stretch>
        </p:blipFill>
        <p:spPr>
          <a:xfrm>
            <a:off x="685800" y="2230120"/>
            <a:ext cx="8153033" cy="3733800"/>
          </a:xfrm>
          <a:prstGeom prst="rect">
            <a:avLst/>
          </a:prstGeom>
        </p:spPr>
      </p:pic>
    </p:spTree>
    <p:custDataLst>
      <p:tags r:id="rId1"/>
    </p:custDataLst>
    <p:extLst>
      <p:ext uri="{BB962C8B-B14F-4D97-AF65-F5344CB8AC3E}">
        <p14:creationId xmlns:p14="http://schemas.microsoft.com/office/powerpoint/2010/main" val="208543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TOOLS</a:t>
            </a:r>
            <a:r>
              <a:rPr lang="en-US" baseline="30000" dirty="0"/>
              <a:t>5</a:t>
            </a:r>
            <a:endParaRPr baseline="30000" dirty="0"/>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dirty="0"/>
              <a:t>The </a:t>
            </a:r>
            <a:r>
              <a:rPr lang="en-US" dirty="0" err="1"/>
              <a:t>DevSecOps</a:t>
            </a:r>
            <a:r>
              <a:rPr lang="en-US" dirty="0"/>
              <a:t> pipeline is used to incorporate security into all phases of the software development lifecycle (SDLC). Security should not be limited to the coding or testing phase, it needs to be thought of at every phase for a robust security policy.</a:t>
            </a:r>
          </a:p>
          <a:p>
            <a:pPr marL="685800" lvl="1" indent="-228600" algn="l" rtl="0">
              <a:lnSpc>
                <a:spcPct val="90000"/>
              </a:lnSpc>
              <a:spcBef>
                <a:spcPts val="0"/>
              </a:spcBef>
              <a:spcAft>
                <a:spcPts val="0"/>
              </a:spcAft>
              <a:buClr>
                <a:schemeClr val="lt1"/>
              </a:buClr>
              <a:buSzPts val="2000"/>
              <a:buChar char="•"/>
            </a:pPr>
            <a:endParaRPr lang="en-US" dirty="0"/>
          </a:p>
          <a:p>
            <a:pPr marL="685800" lvl="1" indent="-228600" algn="l" rtl="0">
              <a:lnSpc>
                <a:spcPct val="90000"/>
              </a:lnSpc>
              <a:spcBef>
                <a:spcPts val="0"/>
              </a:spcBef>
              <a:spcAft>
                <a:spcPts val="0"/>
              </a:spcAft>
              <a:buClr>
                <a:schemeClr val="lt1"/>
              </a:buClr>
              <a:buSzPts val="2000"/>
              <a:buChar char="•"/>
            </a:pPr>
            <a:r>
              <a:rPr lang="en-US" dirty="0"/>
              <a:t>Tools in Requirements phase: SQUARE tool</a:t>
            </a:r>
          </a:p>
          <a:p>
            <a:pPr marL="685800" lvl="1" indent="-228600" algn="l" rtl="0">
              <a:lnSpc>
                <a:spcPct val="90000"/>
              </a:lnSpc>
              <a:spcBef>
                <a:spcPts val="0"/>
              </a:spcBef>
              <a:spcAft>
                <a:spcPts val="0"/>
              </a:spcAft>
              <a:buClr>
                <a:schemeClr val="lt1"/>
              </a:buClr>
              <a:buSzPts val="2000"/>
              <a:buChar char="•"/>
            </a:pPr>
            <a:r>
              <a:rPr lang="en-US" dirty="0"/>
              <a:t>Tools in Design phase: SDL Threat Modeling Tool</a:t>
            </a:r>
          </a:p>
          <a:p>
            <a:pPr marL="685800" lvl="1" indent="-228600" algn="l" rtl="0">
              <a:lnSpc>
                <a:spcPct val="90000"/>
              </a:lnSpc>
              <a:spcBef>
                <a:spcPts val="0"/>
              </a:spcBef>
              <a:spcAft>
                <a:spcPts val="0"/>
              </a:spcAft>
              <a:buClr>
                <a:schemeClr val="lt1"/>
              </a:buClr>
              <a:buSzPts val="2000"/>
              <a:buChar char="•"/>
            </a:pPr>
            <a:r>
              <a:rPr lang="en-US" dirty="0"/>
              <a:t>Tools in Code phase: Static Analysis Tools (</a:t>
            </a:r>
            <a:r>
              <a:rPr lang="en-US" dirty="0" err="1"/>
              <a:t>cppcheck</a:t>
            </a:r>
            <a:r>
              <a:rPr lang="en-US" dirty="0"/>
              <a:t>, </a:t>
            </a:r>
            <a:r>
              <a:rPr lang="en-US" dirty="0" err="1"/>
              <a:t>polyspace</a:t>
            </a:r>
            <a:r>
              <a:rPr lang="en-US" dirty="0"/>
              <a:t> bug finder), Compiler Warnings</a:t>
            </a:r>
          </a:p>
          <a:p>
            <a:pPr marL="685800" lvl="1" indent="-228600" algn="l" rtl="0">
              <a:lnSpc>
                <a:spcPct val="90000"/>
              </a:lnSpc>
              <a:spcBef>
                <a:spcPts val="0"/>
              </a:spcBef>
              <a:spcAft>
                <a:spcPts val="0"/>
              </a:spcAft>
              <a:buClr>
                <a:schemeClr val="lt1"/>
              </a:buClr>
              <a:buSzPts val="2000"/>
              <a:buChar char="•"/>
            </a:pPr>
            <a:r>
              <a:rPr lang="en-US" dirty="0"/>
              <a:t>Tools in Verify phase: Failure Observation Engine, Attack Surface Analyzer</a:t>
            </a:r>
          </a:p>
          <a:p>
            <a:pPr marL="685800" lvl="1" indent="-228600" algn="l" rtl="0">
              <a:lnSpc>
                <a:spcPct val="90000"/>
              </a:lnSpc>
              <a:spcBef>
                <a:spcPts val="0"/>
              </a:spcBef>
              <a:spcAft>
                <a:spcPts val="0"/>
              </a:spcAft>
              <a:buClr>
                <a:schemeClr val="lt1"/>
              </a:buClr>
              <a:buSzPts val="2000"/>
              <a:buChar char="•"/>
            </a:pPr>
            <a:r>
              <a:rPr lang="en-US" dirty="0"/>
              <a:t>Tools in Release phase: Logging Software (</a:t>
            </a:r>
            <a:r>
              <a:rPr lang="en-US" dirty="0" err="1"/>
              <a:t>DynaTrace</a:t>
            </a:r>
            <a:r>
              <a:rPr lang="en-US" dirty="0"/>
              <a:t>, Logic Monitor)</a:t>
            </a:r>
            <a:r>
              <a:rPr lang="en-US" baseline="30000" dirty="0"/>
              <a:t>2</a:t>
            </a:r>
          </a:p>
          <a:p>
            <a:pPr marL="685800" lvl="1" indent="-228600" algn="l" rtl="0">
              <a:lnSpc>
                <a:spcPct val="90000"/>
              </a:lnSpc>
              <a:spcBef>
                <a:spcPts val="0"/>
              </a:spcBef>
              <a:spcAft>
                <a:spcPts val="0"/>
              </a:spcAft>
              <a:buClr>
                <a:schemeClr val="lt1"/>
              </a:buClr>
              <a:buSzPts val="2000"/>
              <a:buChar char="•"/>
            </a:pP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600"/>
              </a:spcAft>
              <a:buClr>
                <a:schemeClr val="lt1"/>
              </a:buClr>
              <a:buSzPts val="2000"/>
              <a:buChar char="•"/>
            </a:pPr>
            <a:r>
              <a:rPr lang="en-US" sz="2000" dirty="0"/>
              <a:t>Identifying and fixing problems earlier in development saves money. The later an issue is found, the more costly it is to fix.</a:t>
            </a:r>
          </a:p>
          <a:p>
            <a:pPr marL="228600" lvl="0" indent="-228600" algn="l" rtl="0">
              <a:lnSpc>
                <a:spcPct val="90000"/>
              </a:lnSpc>
              <a:spcBef>
                <a:spcPts val="0"/>
              </a:spcBef>
              <a:spcAft>
                <a:spcPts val="600"/>
              </a:spcAft>
              <a:buClr>
                <a:schemeClr val="lt1"/>
              </a:buClr>
              <a:buSzPts val="2000"/>
              <a:buChar char="•"/>
            </a:pPr>
            <a:r>
              <a:rPr lang="en-US" sz="2000" dirty="0"/>
              <a:t>It is not worth it to ignore an issue just to save money, or release on schedule.</a:t>
            </a:r>
          </a:p>
          <a:p>
            <a:pPr marL="228600" lvl="0" indent="-228600" algn="l" rtl="0">
              <a:lnSpc>
                <a:spcPct val="90000"/>
              </a:lnSpc>
              <a:spcBef>
                <a:spcPts val="0"/>
              </a:spcBef>
              <a:spcAft>
                <a:spcPts val="600"/>
              </a:spcAft>
              <a:buClr>
                <a:schemeClr val="lt1"/>
              </a:buClr>
              <a:buSzPts val="2000"/>
              <a:buChar char="•"/>
            </a:pPr>
            <a:r>
              <a:rPr lang="en-US" sz="2000" dirty="0"/>
              <a:t>Releasing a product with a known vulnerability has the potential for catastrophic consequences.</a:t>
            </a:r>
          </a:p>
          <a:p>
            <a:pPr marL="228600" lvl="0" indent="-228600" algn="l" rtl="0">
              <a:lnSpc>
                <a:spcPct val="90000"/>
              </a:lnSpc>
              <a:spcBef>
                <a:spcPts val="0"/>
              </a:spcBef>
              <a:spcAft>
                <a:spcPts val="600"/>
              </a:spcAft>
              <a:buClr>
                <a:schemeClr val="lt1"/>
              </a:buClr>
              <a:buSzPts val="2000"/>
              <a:buChar char="•"/>
            </a:pPr>
            <a:r>
              <a:rPr lang="en-US" sz="2000" dirty="0"/>
              <a:t>SQL Injection example.</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2" indent="-228600" algn="l" rtl="0">
              <a:lnSpc>
                <a:spcPct val="90000"/>
              </a:lnSpc>
              <a:spcBef>
                <a:spcPts val="0"/>
              </a:spcBef>
              <a:spcAft>
                <a:spcPts val="600"/>
              </a:spcAft>
              <a:buClr>
                <a:schemeClr val="lt1"/>
              </a:buClr>
              <a:buSzPts val="1800"/>
              <a:buChar char="•"/>
            </a:pPr>
            <a:r>
              <a:rPr lang="en-US" sz="2000" dirty="0"/>
              <a:t>Policy should be updated to include code standards for all principles (Current version has no code standard for principles 3, 6, 7, and 10)</a:t>
            </a:r>
          </a:p>
          <a:p>
            <a:pPr marL="228600" lvl="2" indent="-228600" algn="l" rtl="0">
              <a:lnSpc>
                <a:spcPct val="90000"/>
              </a:lnSpc>
              <a:spcBef>
                <a:spcPts val="0"/>
              </a:spcBef>
              <a:spcAft>
                <a:spcPts val="600"/>
              </a:spcAft>
              <a:buClr>
                <a:schemeClr val="lt1"/>
              </a:buClr>
              <a:buSzPts val="1800"/>
              <a:buChar char="•"/>
            </a:pPr>
            <a:r>
              <a:rPr lang="en-US" sz="2000" dirty="0"/>
              <a:t>Policy should be updated to recommend a specific tool for static analysis instead of multiple. That way developers will have a consistent tool set on their machines and won’t have to have multiple programs installed.</a:t>
            </a:r>
          </a:p>
          <a:p>
            <a:pPr marL="228600" lvl="2" indent="-228600" algn="l" rtl="0">
              <a:lnSpc>
                <a:spcPct val="90000"/>
              </a:lnSpc>
              <a:spcBef>
                <a:spcPts val="0"/>
              </a:spcBef>
              <a:spcAft>
                <a:spcPts val="600"/>
              </a:spcAft>
              <a:buClr>
                <a:schemeClr val="lt1"/>
              </a:buClr>
              <a:buSzPts val="1800"/>
              <a:buChar char="•"/>
            </a:pPr>
            <a:r>
              <a:rPr lang="en-US" sz="2000" dirty="0"/>
              <a:t>Policy should be updated periodically based on experience (If an attack occurs after a product has been released, once the vulnerability has been identified and corrected a new policy/code standard may be added).</a:t>
            </a:r>
          </a:p>
          <a:p>
            <a:pPr marL="228600" lvl="2" indent="-228600" algn="l" rtl="0">
              <a:lnSpc>
                <a:spcPct val="90000"/>
              </a:lnSpc>
              <a:spcBef>
                <a:spcPts val="0"/>
              </a:spcBef>
              <a:spcAft>
                <a:spcPts val="600"/>
              </a:spcAft>
              <a:buClr>
                <a:schemeClr val="lt1"/>
              </a:buClr>
              <a:buSzPts val="1800"/>
              <a:buChar char="•"/>
            </a:pPr>
            <a:r>
              <a:rPr lang="en-US" sz="2000" dirty="0"/>
              <a:t>Current policy is only for C/C++. It may be beneficial to incorporate other programming languages or create separate security policy documents for them.</a:t>
            </a:r>
            <a:endParaRPr sz="20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CONCLUSIONS</a:t>
            </a:r>
            <a:r>
              <a:rPr lang="en-US" baseline="30000" dirty="0"/>
              <a:t>6</a:t>
            </a:r>
            <a:endParaRPr baseline="30000" dirty="0"/>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200"/>
              <a:buNone/>
            </a:pPr>
            <a:r>
              <a:rPr lang="en-US" dirty="0"/>
              <a:t>SEI Cert Provides many standards for different categories</a:t>
            </a:r>
          </a:p>
          <a:p>
            <a:pPr marL="742950" lvl="1" indent="-285750">
              <a:spcBef>
                <a:spcPts val="0"/>
              </a:spcBef>
              <a:spcAft>
                <a:spcPts val="600"/>
              </a:spcAft>
              <a:buSzPts val="2200"/>
            </a:pPr>
            <a:r>
              <a:rPr lang="en-US" sz="2200" dirty="0"/>
              <a:t>Expressions</a:t>
            </a:r>
          </a:p>
          <a:p>
            <a:pPr marL="742950" lvl="1" indent="-285750">
              <a:spcBef>
                <a:spcPts val="0"/>
              </a:spcBef>
              <a:spcAft>
                <a:spcPts val="600"/>
              </a:spcAft>
              <a:buSzPts val="2200"/>
            </a:pPr>
            <a:r>
              <a:rPr lang="en-US" sz="2200" dirty="0"/>
              <a:t>Floating Point numbers</a:t>
            </a:r>
          </a:p>
          <a:p>
            <a:pPr marL="742950" lvl="1" indent="-285750">
              <a:spcBef>
                <a:spcPts val="0"/>
              </a:spcBef>
              <a:spcAft>
                <a:spcPts val="600"/>
              </a:spcAft>
              <a:buSzPts val="2200"/>
            </a:pPr>
            <a:r>
              <a:rPr lang="en-US" sz="2200" dirty="0"/>
              <a:t>Input/Output</a:t>
            </a:r>
          </a:p>
          <a:p>
            <a:pPr marL="742950" lvl="1" indent="-285750">
              <a:spcBef>
                <a:spcPts val="0"/>
              </a:spcBef>
              <a:spcAft>
                <a:spcPts val="600"/>
              </a:spcAft>
              <a:buSzPts val="2200"/>
            </a:pPr>
            <a:r>
              <a:rPr lang="en-US" sz="2200" dirty="0"/>
              <a:t>Environment</a:t>
            </a:r>
          </a:p>
          <a:p>
            <a:pPr marL="742950" lvl="1" indent="-285750">
              <a:spcBef>
                <a:spcPts val="0"/>
              </a:spcBef>
              <a:spcAft>
                <a:spcPts val="600"/>
              </a:spcAft>
              <a:buSzPts val="2200"/>
            </a:pPr>
            <a:r>
              <a:rPr lang="en-US" sz="2200" dirty="0"/>
              <a:t>Signals</a:t>
            </a:r>
          </a:p>
          <a:p>
            <a:pPr marL="742950" lvl="1" indent="-285750">
              <a:spcBef>
                <a:spcPts val="0"/>
              </a:spcBef>
              <a:spcAft>
                <a:spcPts val="600"/>
              </a:spcAft>
              <a:buSzPts val="2200"/>
            </a:pPr>
            <a:r>
              <a:rPr lang="en-US" sz="2200" dirty="0"/>
              <a:t>Application Programming Interfaces</a:t>
            </a:r>
          </a:p>
          <a:p>
            <a:pPr marL="742950" lvl="1" indent="-285750">
              <a:spcBef>
                <a:spcPts val="0"/>
              </a:spcBef>
              <a:spcAft>
                <a:spcPts val="600"/>
              </a:spcAft>
              <a:buSzPts val="2200"/>
            </a:pPr>
            <a:r>
              <a:rPr lang="en-US" sz="2200" dirty="0"/>
              <a:t>Concurrency</a:t>
            </a:r>
          </a:p>
          <a:p>
            <a:pPr marL="0" lvl="1" indent="0">
              <a:spcBef>
                <a:spcPts val="0"/>
              </a:spcBef>
              <a:spcAft>
                <a:spcPts val="600"/>
              </a:spcAft>
              <a:buSzPts val="2200"/>
              <a:buNone/>
            </a:pPr>
            <a:r>
              <a:rPr lang="en-US" sz="2200" dirty="0"/>
              <a:t>Each subcategory should be reviewed for relevant coding standards to incorporate into the existing policy.</a:t>
            </a:r>
          </a:p>
          <a:p>
            <a:pPr marL="457200" lvl="1" indent="0">
              <a:spcBef>
                <a:spcPts val="0"/>
              </a:spcBef>
              <a:spcAft>
                <a:spcPts val="600"/>
              </a:spcAft>
              <a:buSzPts val="2200"/>
              <a:buNone/>
            </a:pPr>
            <a:endParaRPr lang="en-US" sz="2200"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REFERENCES</a:t>
            </a:r>
            <a:endParaRPr dirty="0"/>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lvl="0" indent="-457200" algn="l" rtl="0">
              <a:lnSpc>
                <a:spcPct val="90000"/>
              </a:lnSpc>
              <a:spcBef>
                <a:spcPts val="0"/>
              </a:spcBef>
              <a:spcAft>
                <a:spcPts val="0"/>
              </a:spcAft>
              <a:buClr>
                <a:schemeClr val="lt1"/>
              </a:buClr>
              <a:buSzPts val="2200"/>
              <a:buFont typeface="+mj-lt"/>
              <a:buAutoNum type="arabicPeriod"/>
            </a:pPr>
            <a:r>
              <a:rPr lang="en-US" dirty="0" err="1"/>
              <a:t>Dinic</a:t>
            </a:r>
            <a:r>
              <a:rPr lang="en-US" dirty="0"/>
              <a:t>, M. (2024, March 25). </a:t>
            </a:r>
            <a:r>
              <a:rPr lang="en-US" i="1" dirty="0"/>
              <a:t>A Comprehensive Guide to Data Encryption</a:t>
            </a:r>
            <a:r>
              <a:rPr lang="en-US" dirty="0"/>
              <a:t>. </a:t>
            </a:r>
            <a:r>
              <a:rPr lang="en-US" dirty="0" err="1"/>
              <a:t>Jatheon</a:t>
            </a:r>
            <a:r>
              <a:rPr lang="en-US" dirty="0"/>
              <a:t>. </a:t>
            </a:r>
            <a:r>
              <a:rPr lang="en-US" dirty="0">
                <a:hlinkClick r:id="rId4"/>
              </a:rPr>
              <a:t>https://jatheon.com/blog/data-at-rest-data-in-motion-data-in-use/</a:t>
            </a:r>
            <a:endParaRPr lang="en-US" dirty="0"/>
          </a:p>
          <a:p>
            <a:pPr lvl="0" indent="-457200" algn="l" rtl="0">
              <a:lnSpc>
                <a:spcPct val="90000"/>
              </a:lnSpc>
              <a:spcBef>
                <a:spcPts val="0"/>
              </a:spcBef>
              <a:spcAft>
                <a:spcPts val="0"/>
              </a:spcAft>
              <a:buClr>
                <a:schemeClr val="lt1"/>
              </a:buClr>
              <a:buSzPts val="2200"/>
              <a:buFont typeface="+mj-lt"/>
              <a:buAutoNum type="arabicPeriod"/>
            </a:pPr>
            <a:r>
              <a:rPr lang="en-US" dirty="0" err="1"/>
              <a:t>Jenda</a:t>
            </a:r>
            <a:r>
              <a:rPr lang="en-US" dirty="0"/>
              <a:t> </a:t>
            </a:r>
            <a:r>
              <a:rPr lang="en-US" dirty="0" err="1"/>
              <a:t>Tovarys</a:t>
            </a:r>
            <a:r>
              <a:rPr lang="en-US" dirty="0"/>
              <a:t>, J. (2024, October 18). </a:t>
            </a:r>
            <a:r>
              <a:rPr lang="en-US" i="1" dirty="0"/>
              <a:t>10 Best Log Monitoring Tools in 2024</a:t>
            </a:r>
            <a:r>
              <a:rPr lang="en-US" dirty="0"/>
              <a:t>. </a:t>
            </a:r>
            <a:r>
              <a:rPr lang="en-US" dirty="0" err="1"/>
              <a:t>BetterStack</a:t>
            </a:r>
            <a:r>
              <a:rPr lang="en-US" dirty="0"/>
              <a:t>. </a:t>
            </a:r>
            <a:r>
              <a:rPr lang="en-US" dirty="0">
                <a:hlinkClick r:id="rId5"/>
              </a:rPr>
              <a:t>https://betterstack.com/community/comparisons/log-monitoring-tools/</a:t>
            </a:r>
            <a:endParaRPr lang="en-US" dirty="0"/>
          </a:p>
          <a:p>
            <a:pPr lvl="0" indent="-457200" algn="l" rtl="0">
              <a:lnSpc>
                <a:spcPct val="90000"/>
              </a:lnSpc>
              <a:spcBef>
                <a:spcPts val="0"/>
              </a:spcBef>
              <a:spcAft>
                <a:spcPts val="0"/>
              </a:spcAft>
              <a:buClr>
                <a:schemeClr val="lt1"/>
              </a:buClr>
              <a:buSzPts val="2200"/>
              <a:buFont typeface="+mj-lt"/>
              <a:buAutoNum type="arabicPeriod"/>
            </a:pPr>
            <a:r>
              <a:rPr lang="en-US" dirty="0" err="1"/>
              <a:t>Mylonas</a:t>
            </a:r>
            <a:r>
              <a:rPr lang="en-US" dirty="0"/>
              <a:t>, L. (2018, November 27). </a:t>
            </a:r>
            <a:r>
              <a:rPr lang="en-US" i="1" dirty="0"/>
              <a:t>What is AAA security? An introduction to authentication, </a:t>
            </a:r>
            <a:r>
              <a:rPr lang="en-US" i="1" dirty="0" err="1"/>
              <a:t>authorisation</a:t>
            </a:r>
            <a:r>
              <a:rPr lang="en-US" i="1" dirty="0"/>
              <a:t> and accounting</a:t>
            </a:r>
            <a:r>
              <a:rPr lang="en-US" dirty="0"/>
              <a:t>. </a:t>
            </a:r>
            <a:r>
              <a:rPr lang="en-US" dirty="0" err="1"/>
              <a:t>CodeBots</a:t>
            </a:r>
            <a:r>
              <a:rPr lang="en-US" dirty="0"/>
              <a:t>. </a:t>
            </a:r>
            <a:r>
              <a:rPr lang="en-US" dirty="0">
                <a:hlinkClick r:id="rId6"/>
              </a:rPr>
              <a:t>https://codebots.com/application-security/aaa-security-an-introduction-to-authentication-authorisation-accounting</a:t>
            </a:r>
            <a:endParaRPr lang="en-US" dirty="0"/>
          </a:p>
          <a:p>
            <a:pPr lvl="0" indent="-457200" algn="l" rtl="0">
              <a:lnSpc>
                <a:spcPct val="90000"/>
              </a:lnSpc>
              <a:spcBef>
                <a:spcPts val="0"/>
              </a:spcBef>
              <a:spcAft>
                <a:spcPts val="0"/>
              </a:spcAft>
              <a:buClr>
                <a:schemeClr val="lt1"/>
              </a:buClr>
              <a:buSzPts val="2200"/>
              <a:buFont typeface="+mj-lt"/>
              <a:buAutoNum type="arabicPeriod"/>
            </a:pPr>
            <a:endParaRPr lang="en-US" dirty="0"/>
          </a:p>
        </p:txBody>
      </p:sp>
      <p:pic>
        <p:nvPicPr>
          <p:cNvPr id="239" name="Google Shape;239;p14" descr="Green Pace logo"/>
          <p:cNvPicPr preferRelativeResize="0"/>
          <p:nvPr/>
        </p:nvPicPr>
        <p:blipFill>
          <a:blip r:embed="rId7">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a:extLst>
            <a:ext uri="{FF2B5EF4-FFF2-40B4-BE49-F238E27FC236}">
              <a16:creationId xmlns:a16="http://schemas.microsoft.com/office/drawing/2014/main" id="{B470053A-27E4-9C65-0621-FC3120205F72}"/>
            </a:ext>
          </a:extLst>
        </p:cNvPr>
        <p:cNvGrpSpPr/>
        <p:nvPr/>
      </p:nvGrpSpPr>
      <p:grpSpPr>
        <a:xfrm>
          <a:off x="0" y="0"/>
          <a:ext cx="0" cy="0"/>
          <a:chOff x="0" y="0"/>
          <a:chExt cx="0" cy="0"/>
        </a:xfrm>
      </p:grpSpPr>
      <p:sp>
        <p:nvSpPr>
          <p:cNvPr id="237" name="Google Shape;237;p14">
            <a:extLst>
              <a:ext uri="{FF2B5EF4-FFF2-40B4-BE49-F238E27FC236}">
                <a16:creationId xmlns:a16="http://schemas.microsoft.com/office/drawing/2014/main" id="{E372483D-7035-0FCF-E424-C84C99DEAD5B}"/>
              </a:ext>
            </a:extLst>
          </p:cNvPr>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REFERENCES</a:t>
            </a:r>
            <a:endParaRPr dirty="0"/>
          </a:p>
        </p:txBody>
      </p:sp>
      <p:sp>
        <p:nvSpPr>
          <p:cNvPr id="238" name="Google Shape;238;p14">
            <a:extLst>
              <a:ext uri="{FF2B5EF4-FFF2-40B4-BE49-F238E27FC236}">
                <a16:creationId xmlns:a16="http://schemas.microsoft.com/office/drawing/2014/main" id="{A6BBE42E-8588-FCC9-9EAF-6B9A3CEF53BB}"/>
              </a:ext>
            </a:extLst>
          </p:cNvPr>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lvl="0" indent="-457200" algn="l" rtl="0">
              <a:lnSpc>
                <a:spcPct val="90000"/>
              </a:lnSpc>
              <a:spcBef>
                <a:spcPts val="0"/>
              </a:spcBef>
              <a:spcAft>
                <a:spcPts val="0"/>
              </a:spcAft>
              <a:buClr>
                <a:schemeClr val="lt1"/>
              </a:buClr>
              <a:buSzPts val="2200"/>
              <a:buFont typeface="+mj-lt"/>
              <a:buAutoNum type="arabicPeriod" startAt="4"/>
            </a:pPr>
            <a:r>
              <a:rPr lang="en-US" i="1" dirty="0"/>
              <a:t>OWASP Threat and Safeguard Matrix (</a:t>
            </a:r>
            <a:r>
              <a:rPr lang="en-US" i="1" dirty="0" err="1"/>
              <a:t>TaSM</a:t>
            </a:r>
            <a:r>
              <a:rPr lang="en-US" i="1" dirty="0"/>
              <a:t>)</a:t>
            </a:r>
            <a:r>
              <a:rPr lang="en-US" dirty="0"/>
              <a:t>. (2023). OWASP. </a:t>
            </a:r>
            <a:r>
              <a:rPr lang="en-US" dirty="0">
                <a:hlinkClick r:id="rId4"/>
              </a:rPr>
              <a:t>https://owasp.org/www-project-threat-and-safeguard-matrix/</a:t>
            </a:r>
            <a:endParaRPr lang="en-US" dirty="0"/>
          </a:p>
          <a:p>
            <a:pPr lvl="0" indent="-457200" algn="l" rtl="0">
              <a:lnSpc>
                <a:spcPct val="90000"/>
              </a:lnSpc>
              <a:spcBef>
                <a:spcPts val="0"/>
              </a:spcBef>
              <a:spcAft>
                <a:spcPts val="0"/>
              </a:spcAft>
              <a:buClr>
                <a:schemeClr val="lt1"/>
              </a:buClr>
              <a:buSzPts val="2200"/>
              <a:buFont typeface="+mj-lt"/>
              <a:buAutoNum type="arabicPeriod" startAt="4"/>
            </a:pPr>
            <a:r>
              <a:rPr lang="en-US" dirty="0" err="1"/>
              <a:t>Seacord</a:t>
            </a:r>
            <a:r>
              <a:rPr lang="en-US" dirty="0"/>
              <a:t>, R. C. (2013). </a:t>
            </a:r>
            <a:r>
              <a:rPr lang="en-US" i="1" dirty="0"/>
              <a:t>Secure Coding in C and C++ </a:t>
            </a:r>
            <a:r>
              <a:rPr lang="en-US" dirty="0"/>
              <a:t>(2nd ed.). Pearson Technology Group. </a:t>
            </a:r>
            <a:r>
              <a:rPr lang="en-US" dirty="0">
                <a:hlinkClick r:id="rId5"/>
              </a:rPr>
              <a:t>https://mbsdirect.vitalsource.com/books/9780132981972</a:t>
            </a:r>
            <a:endParaRPr lang="en-US" dirty="0"/>
          </a:p>
          <a:p>
            <a:pPr lvl="0" indent="-457200" algn="l" rtl="0">
              <a:lnSpc>
                <a:spcPct val="90000"/>
              </a:lnSpc>
              <a:spcBef>
                <a:spcPts val="0"/>
              </a:spcBef>
              <a:spcAft>
                <a:spcPts val="0"/>
              </a:spcAft>
              <a:buClr>
                <a:schemeClr val="lt1"/>
              </a:buClr>
              <a:buSzPts val="2200"/>
              <a:buFont typeface="+mj-lt"/>
              <a:buAutoNum type="arabicPeriod" startAt="4"/>
            </a:pPr>
            <a:r>
              <a:rPr lang="en-US" i="1" dirty="0"/>
              <a:t>SEI CERT C Coding Standard</a:t>
            </a:r>
            <a:r>
              <a:rPr lang="en-US" dirty="0"/>
              <a:t>. (2024, April 4). Carnegie Mellon University. </a:t>
            </a:r>
            <a:r>
              <a:rPr lang="en-US" dirty="0">
                <a:hlinkClick r:id="rId6"/>
              </a:rPr>
              <a:t>https://wiki.sei.cmu.edu/confluence/display/c/SEI+CERT+C+Coding+Standard</a:t>
            </a:r>
            <a:endParaRPr lang="en-US" dirty="0"/>
          </a:p>
          <a:p>
            <a:pPr lvl="0" indent="-457200" algn="l" rtl="0">
              <a:lnSpc>
                <a:spcPct val="90000"/>
              </a:lnSpc>
              <a:spcBef>
                <a:spcPts val="0"/>
              </a:spcBef>
              <a:spcAft>
                <a:spcPts val="0"/>
              </a:spcAft>
              <a:buClr>
                <a:schemeClr val="lt1"/>
              </a:buClr>
              <a:buSzPts val="2200"/>
              <a:buFont typeface="+mj-lt"/>
              <a:buAutoNum type="arabicPeriod" startAt="4"/>
            </a:pPr>
            <a:endParaRPr lang="en-US" dirty="0"/>
          </a:p>
        </p:txBody>
      </p:sp>
      <p:pic>
        <p:nvPicPr>
          <p:cNvPr id="239" name="Google Shape;239;p14" descr="Green Pace logo">
            <a:extLst>
              <a:ext uri="{FF2B5EF4-FFF2-40B4-BE49-F238E27FC236}">
                <a16:creationId xmlns:a16="http://schemas.microsoft.com/office/drawing/2014/main" id="{15FA0BEC-97FF-2190-91FF-CDDA504E0F8E}"/>
              </a:ext>
            </a:extLst>
          </p:cNvPr>
          <p:cNvPicPr preferRelativeResize="0"/>
          <p:nvPr/>
        </p:nvPicPr>
        <p:blipFill>
          <a:blip r:embed="rId7">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3849181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82880" lvl="0" indent="0" algn="l" rtl="0">
              <a:lnSpc>
                <a:spcPct val="90000"/>
              </a:lnSpc>
              <a:spcBef>
                <a:spcPts val="0"/>
              </a:spcBef>
              <a:spcAft>
                <a:spcPts val="0"/>
              </a:spcAft>
              <a:buSzPts val="1800"/>
              <a:buNone/>
            </a:pPr>
            <a:r>
              <a:rPr lang="en-US" dirty="0"/>
              <a:t>The security policy at Green Pace outlines our top security principles and coding standards. By following the policy, it allows our developers to create secure programs that use </a:t>
            </a:r>
            <a:br>
              <a:rPr lang="en-US" dirty="0"/>
            </a:br>
            <a:r>
              <a:rPr lang="en-US" dirty="0"/>
              <a:t>the defense in depth</a:t>
            </a:r>
            <a:br>
              <a:rPr lang="en-US" dirty="0"/>
            </a:br>
            <a:r>
              <a:rPr lang="en-US" dirty="0"/>
              <a:t>strategy. This strategy</a:t>
            </a:r>
            <a:br>
              <a:rPr lang="en-US" dirty="0"/>
            </a:br>
            <a:r>
              <a:rPr lang="en-US" dirty="0"/>
              <a:t>provides multiple </a:t>
            </a:r>
            <a:br>
              <a:rPr lang="en-US" dirty="0"/>
            </a:br>
            <a:r>
              <a:rPr lang="en-US" dirty="0"/>
              <a:t>layers of  security to</a:t>
            </a:r>
            <a:br>
              <a:rPr lang="en-US" dirty="0"/>
            </a:br>
            <a:r>
              <a:rPr lang="en-US" dirty="0"/>
              <a:t>give us the best</a:t>
            </a:r>
            <a:br>
              <a:rPr lang="en-US" dirty="0"/>
            </a:br>
            <a:r>
              <a:rPr lang="en-US" dirty="0"/>
              <a:t>chance at preventing</a:t>
            </a:r>
            <a:br>
              <a:rPr lang="en-US" dirty="0"/>
            </a:br>
            <a:r>
              <a:rPr lang="en-US" dirty="0"/>
              <a:t>attacks.</a:t>
            </a:r>
            <a:endParaRPr sz="16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4630817" y="2908237"/>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r>
              <a:rPr lang="en-US" baseline="30000" dirty="0"/>
              <a:t>4</a:t>
            </a:r>
            <a:endParaRPr baseline="30000" dirty="0"/>
          </a:p>
        </p:txBody>
      </p:sp>
      <p:graphicFrame>
        <p:nvGraphicFramePr>
          <p:cNvPr id="161" name="Google Shape;161;p4" descr="Alt text required"/>
          <p:cNvGraphicFramePr/>
          <p:nvPr>
            <p:extLst>
              <p:ext uri="{D42A27DB-BD31-4B8C-83A1-F6EECF244321}">
                <p14:modId xmlns:p14="http://schemas.microsoft.com/office/powerpoint/2010/main" val="3550252469"/>
              </p:ext>
            </p:extLst>
          </p:nvPr>
        </p:nvGraphicFramePr>
        <p:xfrm>
          <a:off x="1249680" y="2194550"/>
          <a:ext cx="9757445" cy="3905150"/>
        </p:xfrm>
        <a:graphic>
          <a:graphicData uri="http://schemas.openxmlformats.org/drawingml/2006/table">
            <a:tbl>
              <a:tblPr firstRow="1" firstCol="1">
                <a:noFill/>
                <a:tableStyleId>{802198C4-3087-4945-87E3-76CBB3509B7E}</a:tableStyleId>
              </a:tblPr>
              <a:tblGrid>
                <a:gridCol w="5019211">
                  <a:extLst>
                    <a:ext uri="{9D8B030D-6E8A-4147-A177-3AD203B41FA5}">
                      <a16:colId xmlns:a16="http://schemas.microsoft.com/office/drawing/2014/main" val="20000"/>
                    </a:ext>
                  </a:extLst>
                </a:gridCol>
                <a:gridCol w="4738234">
                  <a:extLst>
                    <a:ext uri="{9D8B030D-6E8A-4147-A177-3AD203B41FA5}">
                      <a16:colId xmlns:a16="http://schemas.microsoft.com/office/drawing/2014/main" val="20001"/>
                    </a:ext>
                  </a:extLst>
                </a:gridCol>
              </a:tblGrid>
              <a:tr h="195257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571500" marR="0" lvl="0" indent="-571500" algn="l" rtl="0">
                        <a:lnSpc>
                          <a:spcPct val="100000"/>
                        </a:lnSpc>
                        <a:spcBef>
                          <a:spcPts val="0"/>
                        </a:spcBef>
                        <a:spcAft>
                          <a:spcPts val="0"/>
                        </a:spcAft>
                        <a:buClr>
                          <a:srgbClr val="FFD966"/>
                        </a:buClr>
                        <a:buSzPts val="3600"/>
                        <a:buFont typeface="Arial" panose="020B0604020202020204" pitchFamily="34" charset="0"/>
                        <a:buChar char="•"/>
                      </a:pPr>
                      <a:r>
                        <a:rPr lang="en-US" sz="2400" u="none" strike="noStrike" cap="none" dirty="0">
                          <a:solidFill>
                            <a:srgbClr val="FFD966"/>
                          </a:solidFill>
                        </a:rPr>
                        <a:t>Buffer Overflows</a:t>
                      </a:r>
                    </a:p>
                    <a:p>
                      <a:pPr marL="571500" marR="0" lvl="0" indent="-571500" algn="l" rtl="0">
                        <a:lnSpc>
                          <a:spcPct val="100000"/>
                        </a:lnSpc>
                        <a:spcBef>
                          <a:spcPts val="0"/>
                        </a:spcBef>
                        <a:spcAft>
                          <a:spcPts val="0"/>
                        </a:spcAft>
                        <a:buClr>
                          <a:srgbClr val="FFD966"/>
                        </a:buClr>
                        <a:buSzPts val="3600"/>
                        <a:buFont typeface="Arial" panose="020B0604020202020204" pitchFamily="34" charset="0"/>
                        <a:buChar char="•"/>
                      </a:pPr>
                      <a:r>
                        <a:rPr lang="en-US" sz="2400" u="none" strike="noStrike" cap="none" dirty="0">
                          <a:solidFill>
                            <a:srgbClr val="FFD966"/>
                          </a:solidFill>
                        </a:rPr>
                        <a:t>String Manipulation Errors</a:t>
                      </a:r>
                    </a:p>
                    <a:p>
                      <a:pPr marL="571500" marR="0" lvl="0" indent="-571500" algn="l" rtl="0">
                        <a:lnSpc>
                          <a:spcPct val="100000"/>
                        </a:lnSpc>
                        <a:spcBef>
                          <a:spcPts val="0"/>
                        </a:spcBef>
                        <a:spcAft>
                          <a:spcPts val="0"/>
                        </a:spcAft>
                        <a:buClr>
                          <a:srgbClr val="FFD966"/>
                        </a:buClr>
                        <a:buSzPts val="3600"/>
                        <a:buFont typeface="Arial" panose="020B0604020202020204" pitchFamily="34" charset="0"/>
                        <a:buChar char="•"/>
                      </a:pPr>
                      <a:r>
                        <a:rPr lang="en-US" sz="2400" u="none" strike="noStrike" cap="none" dirty="0">
                          <a:solidFill>
                            <a:srgbClr val="FFD966"/>
                          </a:solidFill>
                        </a:rPr>
                        <a:t>Wrap Around/Truncation</a:t>
                      </a:r>
                      <a:endParaRPr lang="en-US" sz="2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571500" marR="0" lvl="0" indent="-571500" algn="l" rtl="0">
                        <a:lnSpc>
                          <a:spcPct val="100000"/>
                        </a:lnSpc>
                        <a:spcBef>
                          <a:spcPts val="0"/>
                        </a:spcBef>
                        <a:spcAft>
                          <a:spcPts val="0"/>
                        </a:spcAft>
                        <a:buClr>
                          <a:srgbClr val="FFD966"/>
                        </a:buClr>
                        <a:buSzPts val="3600"/>
                        <a:buFont typeface="Arial" panose="020B0604020202020204" pitchFamily="34" charset="0"/>
                        <a:buChar char="•"/>
                      </a:pPr>
                      <a:r>
                        <a:rPr lang="en-US" sz="2400" u="none" strike="noStrike" cap="none" dirty="0">
                          <a:solidFill>
                            <a:srgbClr val="FFD966"/>
                          </a:solidFill>
                        </a:rPr>
                        <a:t>SQL Injection</a:t>
                      </a:r>
                    </a:p>
                    <a:p>
                      <a:pPr marL="571500" marR="0" lvl="0" indent="-571500" algn="l" rtl="0">
                        <a:lnSpc>
                          <a:spcPct val="100000"/>
                        </a:lnSpc>
                        <a:spcBef>
                          <a:spcPts val="0"/>
                        </a:spcBef>
                        <a:spcAft>
                          <a:spcPts val="0"/>
                        </a:spcAft>
                        <a:buClr>
                          <a:srgbClr val="FFD966"/>
                        </a:buClr>
                        <a:buSzPts val="3600"/>
                        <a:buFont typeface="Arial" panose="020B0604020202020204" pitchFamily="34" charset="0"/>
                        <a:buChar char="•"/>
                      </a:pPr>
                      <a:r>
                        <a:rPr lang="en-US" sz="2400" u="none" strike="noStrike" cap="none" dirty="0">
                          <a:solidFill>
                            <a:srgbClr val="FFD966"/>
                          </a:solidFill>
                        </a:rPr>
                        <a:t>Data Theft</a:t>
                      </a:r>
                      <a:endParaRPr lang="en-US" sz="2800" u="none" strike="noStrike" cap="none" dirty="0">
                        <a:solidFill>
                          <a:srgbClr val="FFD966"/>
                        </a:solidFill>
                      </a:endParaRPr>
                    </a:p>
                    <a:p>
                      <a:pPr marL="571500" marR="0" lvl="0" indent="-571500" algn="l" rtl="0">
                        <a:lnSpc>
                          <a:spcPct val="100000"/>
                        </a:lnSpc>
                        <a:spcBef>
                          <a:spcPts val="0"/>
                        </a:spcBef>
                        <a:spcAft>
                          <a:spcPts val="0"/>
                        </a:spcAft>
                        <a:buClr>
                          <a:srgbClr val="FFD966"/>
                        </a:buClr>
                        <a:buSzPts val="3600"/>
                        <a:buFont typeface="Arial" panose="020B0604020202020204" pitchFamily="34" charset="0"/>
                        <a:buChar char="•"/>
                      </a:pPr>
                      <a:r>
                        <a:rPr lang="en-US" sz="2400" u="none" strike="noStrike" cap="none" dirty="0">
                          <a:solidFill>
                            <a:srgbClr val="FFD966"/>
                          </a:solidFill>
                        </a:rPr>
                        <a:t>Unauthorized access</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95257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571500" marR="0" lvl="0" indent="-571500" algn="l" rtl="0">
                        <a:lnSpc>
                          <a:spcPct val="100000"/>
                        </a:lnSpc>
                        <a:spcBef>
                          <a:spcPts val="0"/>
                        </a:spcBef>
                        <a:spcAft>
                          <a:spcPts val="0"/>
                        </a:spcAft>
                        <a:buClr>
                          <a:srgbClr val="FFD966"/>
                        </a:buClr>
                        <a:buSzPts val="3600"/>
                        <a:buFont typeface="Arial" panose="020B0604020202020204" pitchFamily="34" charset="0"/>
                        <a:buChar char="•"/>
                      </a:pPr>
                      <a:r>
                        <a:rPr lang="en-US" sz="2400" u="none" strike="noStrike" cap="none" dirty="0">
                          <a:solidFill>
                            <a:srgbClr val="FFD966"/>
                          </a:solidFill>
                        </a:rPr>
                        <a:t>System crashes</a:t>
                      </a:r>
                    </a:p>
                    <a:p>
                      <a:pPr marL="571500" marR="0" lvl="0" indent="-571500" algn="l" rtl="0">
                        <a:lnSpc>
                          <a:spcPct val="100000"/>
                        </a:lnSpc>
                        <a:spcBef>
                          <a:spcPts val="0"/>
                        </a:spcBef>
                        <a:spcAft>
                          <a:spcPts val="0"/>
                        </a:spcAft>
                        <a:buClr>
                          <a:srgbClr val="FFD966"/>
                        </a:buClr>
                        <a:buSzPts val="3600"/>
                        <a:buFont typeface="Arial" panose="020B0604020202020204" pitchFamily="34" charset="0"/>
                        <a:buChar char="•"/>
                      </a:pPr>
                      <a:r>
                        <a:rPr lang="en-US" sz="2400" u="none" strike="noStrike" cap="none" dirty="0">
                          <a:solidFill>
                            <a:srgbClr val="FFD966"/>
                          </a:solidFill>
                        </a:rPr>
                        <a:t>Exceptions</a:t>
                      </a:r>
                    </a:p>
                    <a:p>
                      <a:pPr marL="571500" marR="0" lvl="0" indent="-571500" algn="l" rtl="0">
                        <a:lnSpc>
                          <a:spcPct val="100000"/>
                        </a:lnSpc>
                        <a:spcBef>
                          <a:spcPts val="0"/>
                        </a:spcBef>
                        <a:spcAft>
                          <a:spcPts val="0"/>
                        </a:spcAft>
                        <a:buClr>
                          <a:srgbClr val="FFD966"/>
                        </a:buClr>
                        <a:buSzPts val="3600"/>
                        <a:buFont typeface="Arial" panose="020B0604020202020204" pitchFamily="34" charset="0"/>
                        <a:buChar char="•"/>
                      </a:pPr>
                      <a:r>
                        <a:rPr lang="en-US" sz="2400" u="none" strike="noStrike" cap="none" dirty="0">
                          <a:solidFill>
                            <a:srgbClr val="FFD966"/>
                          </a:solidFill>
                        </a:rPr>
                        <a:t>Out of Memory</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571500" marR="0" lvl="0" indent="-571500" algn="l" rtl="0">
                        <a:lnSpc>
                          <a:spcPct val="100000"/>
                        </a:lnSpc>
                        <a:spcBef>
                          <a:spcPts val="0"/>
                        </a:spcBef>
                        <a:spcAft>
                          <a:spcPts val="0"/>
                        </a:spcAft>
                        <a:buClr>
                          <a:srgbClr val="FFD966"/>
                        </a:buClr>
                        <a:buSzPts val="3600"/>
                        <a:buFont typeface="Arial" panose="020B0604020202020204" pitchFamily="34" charset="0"/>
                        <a:buChar char="•"/>
                      </a:pPr>
                      <a:r>
                        <a:rPr lang="en-US" sz="2400" u="none" strike="noStrike" cap="none" dirty="0">
                          <a:solidFill>
                            <a:srgbClr val="FFD966"/>
                          </a:solidFill>
                        </a:rPr>
                        <a:t>Denial of Service</a:t>
                      </a:r>
                    </a:p>
                    <a:p>
                      <a:pPr marL="571500" marR="0" lvl="0" indent="-571500" algn="l" rtl="0">
                        <a:lnSpc>
                          <a:spcPct val="100000"/>
                        </a:lnSpc>
                        <a:spcBef>
                          <a:spcPts val="0"/>
                        </a:spcBef>
                        <a:spcAft>
                          <a:spcPts val="0"/>
                        </a:spcAft>
                        <a:buClr>
                          <a:srgbClr val="FFD966"/>
                        </a:buClr>
                        <a:buSzPts val="3600"/>
                        <a:buFont typeface="Arial" panose="020B0604020202020204" pitchFamily="34" charset="0"/>
                        <a:buChar char="•"/>
                      </a:pPr>
                      <a:r>
                        <a:rPr lang="en-US" sz="2400" u="none" strike="noStrike" cap="none" dirty="0">
                          <a:solidFill>
                            <a:srgbClr val="FFD966"/>
                          </a:solidFill>
                        </a:rPr>
                        <a:t>Insider Attack</a:t>
                      </a:r>
                    </a:p>
                    <a:p>
                      <a:pPr marL="571500" marR="0" lvl="0" indent="-571500" algn="l" rtl="0">
                        <a:lnSpc>
                          <a:spcPct val="100000"/>
                        </a:lnSpc>
                        <a:spcBef>
                          <a:spcPts val="0"/>
                        </a:spcBef>
                        <a:spcAft>
                          <a:spcPts val="0"/>
                        </a:spcAft>
                        <a:buClr>
                          <a:srgbClr val="FFD966"/>
                        </a:buClr>
                        <a:buSzPts val="3600"/>
                        <a:buFont typeface="Arial" panose="020B0604020202020204" pitchFamily="34" charset="0"/>
                        <a:buChar char="•"/>
                      </a:pPr>
                      <a:r>
                        <a:rPr lang="en-US" sz="2400" u="none" strike="noStrike" cap="none" dirty="0">
                          <a:solidFill>
                            <a:srgbClr val="FFD966"/>
                          </a:solidFill>
                        </a:rPr>
                        <a:t>Phishing</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10000"/>
          </a:bodyPr>
          <a:lstStyle/>
          <a:p>
            <a:pPr lvl="0" indent="-457200" algn="l" rtl="0">
              <a:lnSpc>
                <a:spcPct val="90000"/>
              </a:lnSpc>
              <a:spcBef>
                <a:spcPts val="0"/>
              </a:spcBef>
              <a:spcAft>
                <a:spcPts val="600"/>
              </a:spcAft>
              <a:buClr>
                <a:schemeClr val="lt1"/>
              </a:buClr>
              <a:buSzPts val="2200"/>
              <a:buFont typeface="+mj-lt"/>
              <a:buAutoNum type="arabicPeriod"/>
            </a:pPr>
            <a:r>
              <a:rPr lang="en-US" dirty="0"/>
              <a:t>Validate Input Data - STD-SQI-001</a:t>
            </a:r>
          </a:p>
          <a:p>
            <a:pPr lvl="0" indent="-457200" algn="l" rtl="0">
              <a:lnSpc>
                <a:spcPct val="90000"/>
              </a:lnSpc>
              <a:spcBef>
                <a:spcPts val="0"/>
              </a:spcBef>
              <a:spcAft>
                <a:spcPts val="600"/>
              </a:spcAft>
              <a:buClr>
                <a:schemeClr val="lt1"/>
              </a:buClr>
              <a:buSzPts val="2200"/>
              <a:buFont typeface="+mj-lt"/>
              <a:buAutoNum type="arabicPeriod"/>
            </a:pPr>
            <a:r>
              <a:rPr lang="en-US" dirty="0"/>
              <a:t>Heed Compiler Warnings - STD-DDT-001, STD-DTV-001, STD-STC-001, STD-MEP-001, STD-ASS-001, STD-DTV-002, STD-MEP-002</a:t>
            </a:r>
          </a:p>
          <a:p>
            <a:pPr lvl="0" indent="-457200" algn="l" rtl="0">
              <a:lnSpc>
                <a:spcPct val="90000"/>
              </a:lnSpc>
              <a:spcBef>
                <a:spcPts val="0"/>
              </a:spcBef>
              <a:spcAft>
                <a:spcPts val="600"/>
              </a:spcAft>
              <a:buClr>
                <a:schemeClr val="lt1"/>
              </a:buClr>
              <a:buSzPts val="2200"/>
              <a:buFont typeface="+mj-lt"/>
              <a:buAutoNum type="arabicPeriod"/>
            </a:pPr>
            <a:r>
              <a:rPr lang="en-US" dirty="0"/>
              <a:t>Architect and Design for Security Policies</a:t>
            </a:r>
          </a:p>
          <a:p>
            <a:pPr lvl="0" indent="-457200" algn="l" rtl="0">
              <a:lnSpc>
                <a:spcPct val="90000"/>
              </a:lnSpc>
              <a:spcBef>
                <a:spcPts val="0"/>
              </a:spcBef>
              <a:spcAft>
                <a:spcPts val="600"/>
              </a:spcAft>
              <a:buClr>
                <a:schemeClr val="lt1"/>
              </a:buClr>
              <a:buSzPts val="2200"/>
              <a:buFont typeface="+mj-lt"/>
              <a:buAutoNum type="arabicPeriod"/>
            </a:pPr>
            <a:r>
              <a:rPr lang="en-US" dirty="0"/>
              <a:t>Keep It Simple - STD-DDT-001, STD-MEP-001, STD-ASS-001, STD-MEP-002</a:t>
            </a:r>
          </a:p>
          <a:p>
            <a:pPr lvl="0" indent="-457200" algn="l" rtl="0">
              <a:lnSpc>
                <a:spcPct val="90000"/>
              </a:lnSpc>
              <a:spcBef>
                <a:spcPts val="0"/>
              </a:spcBef>
              <a:spcAft>
                <a:spcPts val="600"/>
              </a:spcAft>
              <a:buClr>
                <a:schemeClr val="lt1"/>
              </a:buClr>
              <a:buSzPts val="2200"/>
              <a:buFont typeface="+mj-lt"/>
              <a:buAutoNum type="arabicPeriod"/>
            </a:pPr>
            <a:r>
              <a:rPr lang="en-US" dirty="0"/>
              <a:t>Default Deny - STD-SQI-001</a:t>
            </a:r>
          </a:p>
          <a:p>
            <a:pPr lvl="0" indent="-457200" algn="l" rtl="0">
              <a:lnSpc>
                <a:spcPct val="90000"/>
              </a:lnSpc>
              <a:spcBef>
                <a:spcPts val="0"/>
              </a:spcBef>
              <a:spcAft>
                <a:spcPts val="600"/>
              </a:spcAft>
              <a:buClr>
                <a:schemeClr val="lt1"/>
              </a:buClr>
              <a:buSzPts val="2200"/>
              <a:buFont typeface="+mj-lt"/>
              <a:buAutoNum type="arabicPeriod"/>
            </a:pPr>
            <a:r>
              <a:rPr lang="en-US" dirty="0"/>
              <a:t>Adhere to the Principle of Least Privilege</a:t>
            </a:r>
          </a:p>
          <a:p>
            <a:pPr lvl="0" indent="-457200" algn="l" rtl="0">
              <a:lnSpc>
                <a:spcPct val="90000"/>
              </a:lnSpc>
              <a:spcBef>
                <a:spcPts val="0"/>
              </a:spcBef>
              <a:spcAft>
                <a:spcPts val="600"/>
              </a:spcAft>
              <a:buClr>
                <a:schemeClr val="lt1"/>
              </a:buClr>
              <a:buSzPts val="2200"/>
              <a:buFont typeface="+mj-lt"/>
              <a:buAutoNum type="arabicPeriod"/>
            </a:pPr>
            <a:r>
              <a:rPr lang="en-US" dirty="0"/>
              <a:t>Sanitize Data Sent to Other Systems</a:t>
            </a:r>
          </a:p>
          <a:p>
            <a:pPr lvl="0" indent="-457200" algn="l" rtl="0">
              <a:lnSpc>
                <a:spcPct val="90000"/>
              </a:lnSpc>
              <a:spcBef>
                <a:spcPts val="0"/>
              </a:spcBef>
              <a:spcAft>
                <a:spcPts val="600"/>
              </a:spcAft>
              <a:buClr>
                <a:schemeClr val="lt1"/>
              </a:buClr>
              <a:buSzPts val="2200"/>
              <a:buFont typeface="+mj-lt"/>
              <a:buAutoNum type="arabicPeriod"/>
            </a:pPr>
            <a:r>
              <a:rPr lang="en-US" dirty="0"/>
              <a:t>Practice Defense in Depth  - STD-DTV-001, STD-STC-001, STD-SQI-001, STD-MEP-001, STD-EXC-001, STD-DTV-002, STD-STC-002, STD-MEP-002</a:t>
            </a:r>
          </a:p>
          <a:p>
            <a:pPr lvl="0" indent="-457200" algn="l" rtl="0">
              <a:lnSpc>
                <a:spcPct val="90000"/>
              </a:lnSpc>
              <a:spcBef>
                <a:spcPts val="0"/>
              </a:spcBef>
              <a:spcAft>
                <a:spcPts val="600"/>
              </a:spcAft>
              <a:buClr>
                <a:schemeClr val="lt1"/>
              </a:buClr>
              <a:buSzPts val="2200"/>
              <a:buFont typeface="+mj-lt"/>
              <a:buAutoNum type="arabicPeriod"/>
            </a:pPr>
            <a:r>
              <a:rPr lang="en-US" dirty="0"/>
              <a:t>Use Effective Quality Assurance Techniques – all</a:t>
            </a:r>
          </a:p>
          <a:p>
            <a:pPr lvl="0" indent="-457200" algn="l" rtl="0">
              <a:lnSpc>
                <a:spcPct val="90000"/>
              </a:lnSpc>
              <a:spcBef>
                <a:spcPts val="0"/>
              </a:spcBef>
              <a:spcAft>
                <a:spcPts val="600"/>
              </a:spcAft>
              <a:buClr>
                <a:schemeClr val="lt1"/>
              </a:buClr>
              <a:buSzPts val="2200"/>
              <a:buFont typeface="+mj-lt"/>
              <a:buAutoNum type="arabicPeriod"/>
            </a:pPr>
            <a:r>
              <a:rPr lang="en-US" dirty="0"/>
              <a:t>Adopt a Secure Coding Standard</a:t>
            </a: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CODING STANDARDS</a:t>
            </a:r>
            <a:endParaRPr dirty="0"/>
          </a:p>
        </p:txBody>
      </p:sp>
      <p:sp>
        <p:nvSpPr>
          <p:cNvPr id="175" name="Google Shape;175;p6"/>
          <p:cNvSpPr txBox="1">
            <a:spLocks noGrp="1"/>
          </p:cNvSpPr>
          <p:nvPr>
            <p:ph type="body" idx="1"/>
          </p:nvPr>
        </p:nvSpPr>
        <p:spPr>
          <a:xfrm>
            <a:off x="685800" y="2194560"/>
            <a:ext cx="22098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600"/>
              </a:spcAft>
              <a:buClr>
                <a:schemeClr val="lt1"/>
              </a:buClr>
              <a:buSzPts val="2000"/>
              <a:buNone/>
            </a:pPr>
            <a:r>
              <a:rPr lang="en-US" sz="2000" dirty="0"/>
              <a:t>LEVEL 1:</a:t>
            </a:r>
          </a:p>
          <a:p>
            <a:pPr marL="228600" lvl="0" indent="-228600" algn="l" rtl="0">
              <a:lnSpc>
                <a:spcPct val="90000"/>
              </a:lnSpc>
              <a:spcBef>
                <a:spcPts val="0"/>
              </a:spcBef>
              <a:spcAft>
                <a:spcPts val="600"/>
              </a:spcAft>
              <a:buClr>
                <a:schemeClr val="lt1"/>
              </a:buClr>
              <a:buSzPts val="2000"/>
              <a:buChar char="•"/>
            </a:pPr>
            <a:r>
              <a:rPr lang="en-US" sz="2000" dirty="0"/>
              <a:t>STD-SQI-001</a:t>
            </a:r>
          </a:p>
          <a:p>
            <a:pPr marL="228600" lvl="0" indent="-228600" algn="l" rtl="0">
              <a:lnSpc>
                <a:spcPct val="90000"/>
              </a:lnSpc>
              <a:spcBef>
                <a:spcPts val="0"/>
              </a:spcBef>
              <a:spcAft>
                <a:spcPts val="600"/>
              </a:spcAft>
              <a:buClr>
                <a:schemeClr val="lt1"/>
              </a:buClr>
              <a:buSzPts val="2000"/>
              <a:buChar char="•"/>
            </a:pPr>
            <a:r>
              <a:rPr lang="en-US" sz="2000" dirty="0"/>
              <a:t>STD-STC-002</a:t>
            </a:r>
          </a:p>
          <a:p>
            <a:pPr marL="228600" lvl="0" indent="-228600" algn="l" rtl="0">
              <a:lnSpc>
                <a:spcPct val="90000"/>
              </a:lnSpc>
              <a:spcBef>
                <a:spcPts val="0"/>
              </a:spcBef>
              <a:spcAft>
                <a:spcPts val="600"/>
              </a:spcAft>
              <a:buClr>
                <a:schemeClr val="lt1"/>
              </a:buClr>
              <a:buSzPts val="2000"/>
              <a:buChar char="•"/>
            </a:pPr>
            <a:r>
              <a:rPr lang="en-US" sz="2000" dirty="0"/>
              <a:t>STD-MEP-001</a:t>
            </a:r>
          </a:p>
          <a:p>
            <a:pPr marL="228600" lvl="0" indent="-228600" algn="l" rtl="0">
              <a:lnSpc>
                <a:spcPct val="90000"/>
              </a:lnSpc>
              <a:spcBef>
                <a:spcPts val="0"/>
              </a:spcBef>
              <a:spcAft>
                <a:spcPts val="600"/>
              </a:spcAft>
              <a:buClr>
                <a:schemeClr val="lt1"/>
              </a:buClr>
              <a:buSzPts val="2000"/>
              <a:buChar char="•"/>
            </a:pPr>
            <a:r>
              <a:rPr lang="en-US" sz="2000" dirty="0"/>
              <a:t>STD-STC-001</a:t>
            </a:r>
          </a:p>
          <a:p>
            <a:pPr marL="228600" lvl="0" indent="-228600" algn="l" rtl="0">
              <a:lnSpc>
                <a:spcPct val="90000"/>
              </a:lnSpc>
              <a:spcBef>
                <a:spcPts val="0"/>
              </a:spcBef>
              <a:spcAft>
                <a:spcPts val="600"/>
              </a:spcAft>
              <a:buClr>
                <a:schemeClr val="lt1"/>
              </a:buClr>
              <a:buSzPts val="2000"/>
              <a:buChar char="•"/>
            </a:pPr>
            <a:r>
              <a:rPr lang="en-US" sz="2000" dirty="0"/>
              <a:t>STD-MEP-002</a:t>
            </a: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Google Shape;175;p6">
            <a:extLst>
              <a:ext uri="{FF2B5EF4-FFF2-40B4-BE49-F238E27FC236}">
                <a16:creationId xmlns:a16="http://schemas.microsoft.com/office/drawing/2014/main" id="{D35A2C4D-F8C7-EC40-0C18-0732810856D6}"/>
              </a:ext>
            </a:extLst>
          </p:cNvPr>
          <p:cNvSpPr txBox="1">
            <a:spLocks/>
          </p:cNvSpPr>
          <p:nvPr/>
        </p:nvSpPr>
        <p:spPr>
          <a:xfrm>
            <a:off x="4991100" y="2194559"/>
            <a:ext cx="2209800" cy="402412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0" indent="0">
              <a:spcBef>
                <a:spcPts val="0"/>
              </a:spcBef>
              <a:spcAft>
                <a:spcPts val="600"/>
              </a:spcAft>
              <a:buSzPts val="2000"/>
              <a:buFont typeface="Arial"/>
              <a:buNone/>
            </a:pPr>
            <a:r>
              <a:rPr lang="en-US" sz="2000" dirty="0"/>
              <a:t>LEVEL 2:</a:t>
            </a:r>
          </a:p>
          <a:p>
            <a:pPr marL="228600" indent="-228600">
              <a:spcBef>
                <a:spcPts val="0"/>
              </a:spcBef>
              <a:spcAft>
                <a:spcPts val="600"/>
              </a:spcAft>
              <a:buSzPts val="2000"/>
            </a:pPr>
            <a:r>
              <a:rPr lang="en-US" sz="2000" dirty="0"/>
              <a:t>STD-DTV-001</a:t>
            </a:r>
          </a:p>
          <a:p>
            <a:pPr marL="228600" indent="-228600">
              <a:spcBef>
                <a:spcPts val="0"/>
              </a:spcBef>
              <a:spcAft>
                <a:spcPts val="600"/>
              </a:spcAft>
              <a:buSzPts val="2000"/>
            </a:pPr>
            <a:r>
              <a:rPr lang="en-US" sz="2000" dirty="0"/>
              <a:t>STD-DTV-002</a:t>
            </a:r>
          </a:p>
          <a:p>
            <a:pPr marL="228600" indent="-228600">
              <a:spcBef>
                <a:spcPts val="0"/>
              </a:spcBef>
              <a:spcAft>
                <a:spcPts val="600"/>
              </a:spcAft>
              <a:buSzPts val="2000"/>
            </a:pPr>
            <a:r>
              <a:rPr lang="en-US" sz="2000" dirty="0"/>
              <a:t>STD-DDT-001</a:t>
            </a:r>
          </a:p>
        </p:txBody>
      </p:sp>
      <p:sp>
        <p:nvSpPr>
          <p:cNvPr id="3" name="Google Shape;175;p6">
            <a:extLst>
              <a:ext uri="{FF2B5EF4-FFF2-40B4-BE49-F238E27FC236}">
                <a16:creationId xmlns:a16="http://schemas.microsoft.com/office/drawing/2014/main" id="{FE286D46-B418-63A4-6F4F-706D22EE394F}"/>
              </a:ext>
            </a:extLst>
          </p:cNvPr>
          <p:cNvSpPr txBox="1">
            <a:spLocks/>
          </p:cNvSpPr>
          <p:nvPr/>
        </p:nvSpPr>
        <p:spPr>
          <a:xfrm>
            <a:off x="9296400" y="2194560"/>
            <a:ext cx="2209800" cy="402412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0" indent="0">
              <a:spcBef>
                <a:spcPts val="0"/>
              </a:spcBef>
              <a:spcAft>
                <a:spcPts val="600"/>
              </a:spcAft>
              <a:buSzPts val="2000"/>
              <a:buFont typeface="Arial"/>
              <a:buNone/>
            </a:pPr>
            <a:r>
              <a:rPr lang="en-US" sz="2000" dirty="0"/>
              <a:t>LEVEL 3:</a:t>
            </a:r>
          </a:p>
          <a:p>
            <a:pPr marL="228600" indent="-228600">
              <a:spcBef>
                <a:spcPts val="0"/>
              </a:spcBef>
              <a:spcAft>
                <a:spcPts val="600"/>
              </a:spcAft>
              <a:buSzPts val="2000"/>
            </a:pPr>
            <a:r>
              <a:rPr lang="en-US" sz="2000" dirty="0"/>
              <a:t>STD-EXC-001</a:t>
            </a:r>
          </a:p>
          <a:p>
            <a:pPr marL="228600" indent="-228600">
              <a:spcBef>
                <a:spcPts val="0"/>
              </a:spcBef>
              <a:spcAft>
                <a:spcPts val="600"/>
              </a:spcAft>
              <a:buSzPts val="2000"/>
            </a:pPr>
            <a:r>
              <a:rPr lang="en-US" sz="2000" dirty="0"/>
              <a:t>STD-ASS-001</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a:extLst>
            <a:ext uri="{FF2B5EF4-FFF2-40B4-BE49-F238E27FC236}">
              <a16:creationId xmlns:a16="http://schemas.microsoft.com/office/drawing/2014/main" id="{5D23F1E3-27FB-D785-9C2C-60C478B1D2FF}"/>
            </a:ext>
          </a:extLst>
        </p:cNvPr>
        <p:cNvGrpSpPr/>
        <p:nvPr/>
      </p:nvGrpSpPr>
      <p:grpSpPr>
        <a:xfrm>
          <a:off x="0" y="0"/>
          <a:ext cx="0" cy="0"/>
          <a:chOff x="0" y="0"/>
          <a:chExt cx="0" cy="0"/>
        </a:xfrm>
      </p:grpSpPr>
      <p:sp>
        <p:nvSpPr>
          <p:cNvPr id="174" name="Google Shape;174;p6">
            <a:extLst>
              <a:ext uri="{FF2B5EF4-FFF2-40B4-BE49-F238E27FC236}">
                <a16:creationId xmlns:a16="http://schemas.microsoft.com/office/drawing/2014/main" id="{EA9BCAB4-75CD-C301-3031-7E2A5AE1F5F7}"/>
              </a:ext>
            </a:extLst>
          </p:cNvPr>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ENCRYPTION POLICIES</a:t>
            </a:r>
            <a:r>
              <a:rPr lang="en-US" baseline="30000" dirty="0"/>
              <a:t>1</a:t>
            </a:r>
            <a:endParaRPr baseline="30000" dirty="0"/>
          </a:p>
        </p:txBody>
      </p:sp>
      <p:sp>
        <p:nvSpPr>
          <p:cNvPr id="175" name="Google Shape;175;p6">
            <a:extLst>
              <a:ext uri="{FF2B5EF4-FFF2-40B4-BE49-F238E27FC236}">
                <a16:creationId xmlns:a16="http://schemas.microsoft.com/office/drawing/2014/main" id="{B7D887AD-2EA6-9758-F697-404728040CE5}"/>
              </a:ext>
            </a:extLst>
          </p:cNvPr>
          <p:cNvSpPr txBox="1">
            <a:spLocks noGrp="1"/>
          </p:cNvSpPr>
          <p:nvPr>
            <p:ph type="body" idx="1"/>
          </p:nvPr>
        </p:nvSpPr>
        <p:spPr>
          <a:xfrm>
            <a:off x="685800" y="2194560"/>
            <a:ext cx="278892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600"/>
              </a:spcAft>
              <a:buClr>
                <a:schemeClr val="lt1"/>
              </a:buClr>
              <a:buSzPts val="2000"/>
              <a:buNone/>
            </a:pPr>
            <a:r>
              <a:rPr lang="en-US" sz="2000" dirty="0"/>
              <a:t>ENCRYPTION AT REST</a:t>
            </a:r>
          </a:p>
          <a:p>
            <a:pPr marL="228600" lvl="0" indent="-228600" algn="l" rtl="0">
              <a:lnSpc>
                <a:spcPct val="90000"/>
              </a:lnSpc>
              <a:spcBef>
                <a:spcPts val="0"/>
              </a:spcBef>
              <a:spcAft>
                <a:spcPts val="600"/>
              </a:spcAft>
              <a:buClr>
                <a:schemeClr val="lt1"/>
              </a:buClr>
              <a:buSzPts val="2000"/>
              <a:buChar char="•"/>
            </a:pPr>
            <a:r>
              <a:rPr lang="en-US" sz="2000" dirty="0"/>
              <a:t>Data not currently being used or sent over a network</a:t>
            </a:r>
          </a:p>
          <a:p>
            <a:pPr marL="228600" lvl="0" indent="-228600" algn="l" rtl="0">
              <a:lnSpc>
                <a:spcPct val="90000"/>
              </a:lnSpc>
              <a:spcBef>
                <a:spcPts val="0"/>
              </a:spcBef>
              <a:spcAft>
                <a:spcPts val="600"/>
              </a:spcAft>
              <a:buClr>
                <a:schemeClr val="lt1"/>
              </a:buClr>
              <a:buSzPts val="2000"/>
              <a:buChar char="•"/>
            </a:pPr>
            <a:r>
              <a:rPr lang="en-US" sz="2000" dirty="0"/>
              <a:t>Sensitive data (usernames, </a:t>
            </a:r>
            <a:br>
              <a:rPr lang="en-US" sz="2000" dirty="0"/>
            </a:br>
            <a:r>
              <a:rPr lang="en-US" sz="2000" dirty="0"/>
              <a:t>passwords)</a:t>
            </a:r>
          </a:p>
          <a:p>
            <a:pPr marL="228600" lvl="0" indent="-228600" algn="l" rtl="0">
              <a:lnSpc>
                <a:spcPct val="90000"/>
              </a:lnSpc>
              <a:spcBef>
                <a:spcPts val="0"/>
              </a:spcBef>
              <a:spcAft>
                <a:spcPts val="600"/>
              </a:spcAft>
              <a:buClr>
                <a:schemeClr val="lt1"/>
              </a:buClr>
              <a:buSzPts val="2000"/>
              <a:buChar char="•"/>
            </a:pPr>
            <a:r>
              <a:rPr lang="en-US" sz="2000" dirty="0"/>
              <a:t>Strong encryption algorithm</a:t>
            </a:r>
          </a:p>
        </p:txBody>
      </p:sp>
      <p:pic>
        <p:nvPicPr>
          <p:cNvPr id="176" name="Google Shape;176;p6" descr="Green Pace logo">
            <a:extLst>
              <a:ext uri="{FF2B5EF4-FFF2-40B4-BE49-F238E27FC236}">
                <a16:creationId xmlns:a16="http://schemas.microsoft.com/office/drawing/2014/main" id="{49ABA1AE-1DB9-306E-9C05-4CB2832FE8EC}"/>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Google Shape;175;p6">
            <a:extLst>
              <a:ext uri="{FF2B5EF4-FFF2-40B4-BE49-F238E27FC236}">
                <a16:creationId xmlns:a16="http://schemas.microsoft.com/office/drawing/2014/main" id="{B58133A5-B7E9-A3B8-8528-5A4ACC2A99F9}"/>
              </a:ext>
            </a:extLst>
          </p:cNvPr>
          <p:cNvSpPr txBox="1">
            <a:spLocks/>
          </p:cNvSpPr>
          <p:nvPr/>
        </p:nvSpPr>
        <p:spPr>
          <a:xfrm>
            <a:off x="4607560" y="2194559"/>
            <a:ext cx="2976880" cy="402412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0" indent="0">
              <a:spcBef>
                <a:spcPts val="0"/>
              </a:spcBef>
              <a:spcAft>
                <a:spcPts val="600"/>
              </a:spcAft>
              <a:buSzPts val="2000"/>
              <a:buFont typeface="Arial"/>
              <a:buNone/>
            </a:pPr>
            <a:r>
              <a:rPr lang="en-US" sz="2000" dirty="0"/>
              <a:t>ENCRYPTION IN FLIGHT</a:t>
            </a:r>
          </a:p>
          <a:p>
            <a:pPr marL="228600" indent="-228600">
              <a:spcBef>
                <a:spcPts val="0"/>
              </a:spcBef>
              <a:spcAft>
                <a:spcPts val="600"/>
              </a:spcAft>
              <a:buSzPts val="2000"/>
            </a:pPr>
            <a:r>
              <a:rPr lang="en-US" sz="2000" dirty="0"/>
              <a:t>Data transmitted across a network</a:t>
            </a:r>
          </a:p>
          <a:p>
            <a:pPr marL="228600" indent="-228600">
              <a:spcBef>
                <a:spcPts val="0"/>
              </a:spcBef>
              <a:spcAft>
                <a:spcPts val="600"/>
              </a:spcAft>
              <a:buSzPts val="2000"/>
            </a:pPr>
            <a:r>
              <a:rPr lang="en-US" sz="2000" dirty="0"/>
              <a:t>Sensitive data (login credentials, account creation information)</a:t>
            </a:r>
          </a:p>
          <a:p>
            <a:pPr marL="228600" indent="-228600">
              <a:spcBef>
                <a:spcPts val="0"/>
              </a:spcBef>
              <a:spcAft>
                <a:spcPts val="600"/>
              </a:spcAft>
              <a:buSzPts val="2000"/>
            </a:pPr>
            <a:r>
              <a:rPr lang="en-US" sz="2000" dirty="0"/>
              <a:t>TLS or other industry standard algorithm</a:t>
            </a:r>
          </a:p>
        </p:txBody>
      </p:sp>
      <p:sp>
        <p:nvSpPr>
          <p:cNvPr id="3" name="Google Shape;175;p6">
            <a:extLst>
              <a:ext uri="{FF2B5EF4-FFF2-40B4-BE49-F238E27FC236}">
                <a16:creationId xmlns:a16="http://schemas.microsoft.com/office/drawing/2014/main" id="{F397520F-A370-5606-A248-9FE42E029CEC}"/>
              </a:ext>
            </a:extLst>
          </p:cNvPr>
          <p:cNvSpPr txBox="1">
            <a:spLocks/>
          </p:cNvSpPr>
          <p:nvPr/>
        </p:nvSpPr>
        <p:spPr>
          <a:xfrm>
            <a:off x="8402320" y="2194560"/>
            <a:ext cx="3103880" cy="402412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0" indent="0">
              <a:spcBef>
                <a:spcPts val="0"/>
              </a:spcBef>
              <a:spcAft>
                <a:spcPts val="600"/>
              </a:spcAft>
              <a:buSzPts val="2000"/>
              <a:buFont typeface="Arial"/>
              <a:buNone/>
            </a:pPr>
            <a:r>
              <a:rPr lang="en-US" sz="2000" dirty="0"/>
              <a:t>ENCRYPTION IN USE</a:t>
            </a:r>
          </a:p>
          <a:p>
            <a:pPr marL="228600" indent="-228600">
              <a:spcBef>
                <a:spcPts val="0"/>
              </a:spcBef>
              <a:spcAft>
                <a:spcPts val="600"/>
              </a:spcAft>
              <a:buSzPts val="2000"/>
            </a:pPr>
            <a:r>
              <a:rPr lang="en-US" sz="2000" dirty="0"/>
              <a:t>Data loaded into memory and used during program execution</a:t>
            </a:r>
          </a:p>
          <a:p>
            <a:pPr marL="228600" indent="-228600">
              <a:spcBef>
                <a:spcPts val="0"/>
              </a:spcBef>
              <a:spcAft>
                <a:spcPts val="600"/>
              </a:spcAft>
              <a:buSzPts val="2000"/>
            </a:pPr>
            <a:r>
              <a:rPr lang="en-US" sz="2000" dirty="0"/>
              <a:t>Sensitive data (usernames, account information, payment information)</a:t>
            </a:r>
          </a:p>
          <a:p>
            <a:pPr marL="228600" indent="-228600">
              <a:spcBef>
                <a:spcPts val="0"/>
              </a:spcBef>
              <a:spcAft>
                <a:spcPts val="600"/>
              </a:spcAft>
              <a:buSzPts val="2000"/>
            </a:pPr>
            <a:r>
              <a:rPr lang="en-US" sz="2000" dirty="0"/>
              <a:t>Analysis done to determine encryption algorithm</a:t>
            </a:r>
          </a:p>
        </p:txBody>
      </p:sp>
    </p:spTree>
    <p:custDataLst>
      <p:tags r:id="rId1"/>
    </p:custDataLst>
    <p:extLst>
      <p:ext uri="{BB962C8B-B14F-4D97-AF65-F5344CB8AC3E}">
        <p14:creationId xmlns:p14="http://schemas.microsoft.com/office/powerpoint/2010/main" val="3716230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a:extLst>
            <a:ext uri="{FF2B5EF4-FFF2-40B4-BE49-F238E27FC236}">
              <a16:creationId xmlns:a16="http://schemas.microsoft.com/office/drawing/2014/main" id="{1124A182-338C-4D35-A673-D55672795F83}"/>
            </a:ext>
          </a:extLst>
        </p:cNvPr>
        <p:cNvGrpSpPr/>
        <p:nvPr/>
      </p:nvGrpSpPr>
      <p:grpSpPr>
        <a:xfrm>
          <a:off x="0" y="0"/>
          <a:ext cx="0" cy="0"/>
          <a:chOff x="0" y="0"/>
          <a:chExt cx="0" cy="0"/>
        </a:xfrm>
      </p:grpSpPr>
      <p:sp>
        <p:nvSpPr>
          <p:cNvPr id="174" name="Google Shape;174;p6">
            <a:extLst>
              <a:ext uri="{FF2B5EF4-FFF2-40B4-BE49-F238E27FC236}">
                <a16:creationId xmlns:a16="http://schemas.microsoft.com/office/drawing/2014/main" id="{814C5EBB-E928-A21E-CB8B-D2D0C70854C9}"/>
              </a:ext>
            </a:extLst>
          </p:cNvPr>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TRIPLE-A POLICIES</a:t>
            </a:r>
            <a:r>
              <a:rPr lang="en-US" baseline="30000" dirty="0"/>
              <a:t>3</a:t>
            </a:r>
            <a:endParaRPr baseline="30000" dirty="0"/>
          </a:p>
        </p:txBody>
      </p:sp>
      <p:sp>
        <p:nvSpPr>
          <p:cNvPr id="175" name="Google Shape;175;p6">
            <a:extLst>
              <a:ext uri="{FF2B5EF4-FFF2-40B4-BE49-F238E27FC236}">
                <a16:creationId xmlns:a16="http://schemas.microsoft.com/office/drawing/2014/main" id="{4EEB1B10-88D7-ED18-B312-0685CC7B4B9F}"/>
              </a:ext>
            </a:extLst>
          </p:cNvPr>
          <p:cNvSpPr txBox="1">
            <a:spLocks noGrp="1"/>
          </p:cNvSpPr>
          <p:nvPr>
            <p:ph type="body" idx="1"/>
          </p:nvPr>
        </p:nvSpPr>
        <p:spPr>
          <a:xfrm>
            <a:off x="685800" y="2194560"/>
            <a:ext cx="297688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600"/>
              </a:spcAft>
              <a:buClr>
                <a:schemeClr val="lt1"/>
              </a:buClr>
              <a:buSzPts val="2000"/>
              <a:buNone/>
            </a:pPr>
            <a:r>
              <a:rPr lang="en-US" sz="2000" dirty="0"/>
              <a:t>AUTHENTICATION</a:t>
            </a:r>
          </a:p>
          <a:p>
            <a:pPr marL="228600" lvl="0" indent="-228600" algn="l" rtl="0">
              <a:lnSpc>
                <a:spcPct val="90000"/>
              </a:lnSpc>
              <a:spcBef>
                <a:spcPts val="0"/>
              </a:spcBef>
              <a:spcAft>
                <a:spcPts val="600"/>
              </a:spcAft>
              <a:buClr>
                <a:schemeClr val="lt1"/>
              </a:buClr>
              <a:buSzPts val="2000"/>
              <a:buChar char="•"/>
            </a:pPr>
            <a:r>
              <a:rPr lang="en-US" sz="2000" dirty="0"/>
              <a:t>Determines if users have access to the system</a:t>
            </a:r>
          </a:p>
          <a:p>
            <a:pPr marL="228600" lvl="0" indent="-228600" algn="l" rtl="0">
              <a:lnSpc>
                <a:spcPct val="90000"/>
              </a:lnSpc>
              <a:spcBef>
                <a:spcPts val="0"/>
              </a:spcBef>
              <a:spcAft>
                <a:spcPts val="600"/>
              </a:spcAft>
              <a:buClr>
                <a:schemeClr val="lt1"/>
              </a:buClr>
              <a:buSzPts val="2000"/>
              <a:buChar char="•"/>
            </a:pPr>
            <a:r>
              <a:rPr lang="en-US" sz="2000" dirty="0"/>
              <a:t>Username/password system</a:t>
            </a:r>
          </a:p>
          <a:p>
            <a:pPr marL="228600" lvl="0" indent="-228600" algn="l" rtl="0">
              <a:lnSpc>
                <a:spcPct val="90000"/>
              </a:lnSpc>
              <a:spcBef>
                <a:spcPts val="0"/>
              </a:spcBef>
              <a:spcAft>
                <a:spcPts val="600"/>
              </a:spcAft>
              <a:buClr>
                <a:schemeClr val="lt1"/>
              </a:buClr>
              <a:buSzPts val="2000"/>
              <a:buChar char="•"/>
            </a:pPr>
            <a:r>
              <a:rPr lang="en-US" sz="2000" dirty="0"/>
              <a:t>Two factor authentication should be used</a:t>
            </a:r>
          </a:p>
          <a:p>
            <a:pPr marL="228600" lvl="0" indent="-228600" algn="l" rtl="0">
              <a:lnSpc>
                <a:spcPct val="90000"/>
              </a:lnSpc>
              <a:spcBef>
                <a:spcPts val="0"/>
              </a:spcBef>
              <a:spcAft>
                <a:spcPts val="600"/>
              </a:spcAft>
              <a:buClr>
                <a:schemeClr val="lt1"/>
              </a:buClr>
              <a:buSzPts val="2000"/>
              <a:buChar char="•"/>
            </a:pPr>
            <a:r>
              <a:rPr lang="en-US" sz="2000" dirty="0"/>
              <a:t>Data encrypted</a:t>
            </a:r>
          </a:p>
        </p:txBody>
      </p:sp>
      <p:pic>
        <p:nvPicPr>
          <p:cNvPr id="176" name="Google Shape;176;p6" descr="Green Pace logo">
            <a:extLst>
              <a:ext uri="{FF2B5EF4-FFF2-40B4-BE49-F238E27FC236}">
                <a16:creationId xmlns:a16="http://schemas.microsoft.com/office/drawing/2014/main" id="{BD932316-D416-5ACD-0A13-D21BFE48829B}"/>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Google Shape;175;p6">
            <a:extLst>
              <a:ext uri="{FF2B5EF4-FFF2-40B4-BE49-F238E27FC236}">
                <a16:creationId xmlns:a16="http://schemas.microsoft.com/office/drawing/2014/main" id="{A2402F5B-DF79-9E45-9877-B42D113AE5E4}"/>
              </a:ext>
            </a:extLst>
          </p:cNvPr>
          <p:cNvSpPr txBox="1">
            <a:spLocks/>
          </p:cNvSpPr>
          <p:nvPr/>
        </p:nvSpPr>
        <p:spPr>
          <a:xfrm>
            <a:off x="4607560" y="2194559"/>
            <a:ext cx="2976880" cy="402412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0" indent="0">
              <a:spcBef>
                <a:spcPts val="0"/>
              </a:spcBef>
              <a:spcAft>
                <a:spcPts val="600"/>
              </a:spcAft>
              <a:buSzPts val="2000"/>
              <a:buFont typeface="Arial"/>
              <a:buNone/>
            </a:pPr>
            <a:r>
              <a:rPr lang="en-US" sz="2000" dirty="0"/>
              <a:t>AUTHORIZATION</a:t>
            </a:r>
          </a:p>
          <a:p>
            <a:pPr marL="228600" indent="-228600">
              <a:spcBef>
                <a:spcPts val="0"/>
              </a:spcBef>
              <a:spcAft>
                <a:spcPts val="600"/>
              </a:spcAft>
              <a:buSzPts val="2000"/>
            </a:pPr>
            <a:r>
              <a:rPr lang="en-US" sz="2000" dirty="0"/>
              <a:t>Limits the actions of the users of the system</a:t>
            </a:r>
          </a:p>
          <a:p>
            <a:pPr marL="228600" indent="-228600">
              <a:spcBef>
                <a:spcPts val="0"/>
              </a:spcBef>
              <a:spcAft>
                <a:spcPts val="600"/>
              </a:spcAft>
              <a:buSzPts val="2000"/>
            </a:pPr>
            <a:r>
              <a:rPr lang="en-US" sz="2000" dirty="0"/>
              <a:t>Principle of least privilege should be followed</a:t>
            </a:r>
          </a:p>
          <a:p>
            <a:pPr marL="228600" indent="-228600">
              <a:spcBef>
                <a:spcPts val="0"/>
              </a:spcBef>
              <a:spcAft>
                <a:spcPts val="600"/>
              </a:spcAft>
              <a:buSzPts val="2000"/>
            </a:pPr>
            <a:r>
              <a:rPr lang="en-US" sz="2000" dirty="0"/>
              <a:t>Administrator should be allowed to set privileges</a:t>
            </a:r>
          </a:p>
        </p:txBody>
      </p:sp>
      <p:sp>
        <p:nvSpPr>
          <p:cNvPr id="3" name="Google Shape;175;p6">
            <a:extLst>
              <a:ext uri="{FF2B5EF4-FFF2-40B4-BE49-F238E27FC236}">
                <a16:creationId xmlns:a16="http://schemas.microsoft.com/office/drawing/2014/main" id="{7D30C9BE-B270-829B-4F03-8E8957336E4F}"/>
              </a:ext>
            </a:extLst>
          </p:cNvPr>
          <p:cNvSpPr txBox="1">
            <a:spLocks/>
          </p:cNvSpPr>
          <p:nvPr/>
        </p:nvSpPr>
        <p:spPr>
          <a:xfrm>
            <a:off x="8402320" y="2194560"/>
            <a:ext cx="3103880" cy="402412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0" indent="0">
              <a:spcBef>
                <a:spcPts val="0"/>
              </a:spcBef>
              <a:spcAft>
                <a:spcPts val="600"/>
              </a:spcAft>
              <a:buSzPts val="2000"/>
              <a:buFont typeface="Arial"/>
              <a:buNone/>
            </a:pPr>
            <a:r>
              <a:rPr lang="en-US" sz="2000" dirty="0"/>
              <a:t>ACCOUNTING</a:t>
            </a:r>
          </a:p>
          <a:p>
            <a:pPr marL="228600" indent="-228600">
              <a:spcBef>
                <a:spcPts val="0"/>
              </a:spcBef>
              <a:spcAft>
                <a:spcPts val="600"/>
              </a:spcAft>
              <a:buSzPts val="2000"/>
            </a:pPr>
            <a:r>
              <a:rPr lang="en-US" sz="2000" dirty="0"/>
              <a:t>Records information and activity when users are logged in</a:t>
            </a:r>
          </a:p>
          <a:p>
            <a:pPr marL="228600" indent="-228600">
              <a:spcBef>
                <a:spcPts val="0"/>
              </a:spcBef>
              <a:spcAft>
                <a:spcPts val="600"/>
              </a:spcAft>
              <a:buSzPts val="2000"/>
            </a:pPr>
            <a:r>
              <a:rPr lang="en-US" sz="2000" dirty="0"/>
              <a:t>Logs can be reviewed if attack occurs to determine the source and cause</a:t>
            </a:r>
          </a:p>
          <a:p>
            <a:pPr marL="228600" indent="-228600">
              <a:spcBef>
                <a:spcPts val="0"/>
              </a:spcBef>
              <a:spcAft>
                <a:spcPts val="600"/>
              </a:spcAft>
              <a:buSzPts val="2000"/>
            </a:pPr>
            <a:r>
              <a:rPr lang="en-US" sz="2000" dirty="0"/>
              <a:t>Tools such as Logic Monitor or </a:t>
            </a:r>
            <a:r>
              <a:rPr lang="en-US" sz="2000" dirty="0" err="1"/>
              <a:t>DynaTrace</a:t>
            </a:r>
            <a:r>
              <a:rPr lang="en-US" sz="2000" dirty="0"/>
              <a:t> should be </a:t>
            </a:r>
            <a:br>
              <a:rPr lang="en-US" sz="2000" dirty="0"/>
            </a:br>
            <a:r>
              <a:rPr lang="en-US" sz="2000" dirty="0"/>
              <a:t>considered</a:t>
            </a:r>
            <a:r>
              <a:rPr lang="en-US" sz="2000" baseline="30000" dirty="0"/>
              <a:t>2</a:t>
            </a:r>
          </a:p>
        </p:txBody>
      </p:sp>
    </p:spTree>
    <p:custDataLst>
      <p:tags r:id="rId1"/>
    </p:custDataLst>
    <p:extLst>
      <p:ext uri="{BB962C8B-B14F-4D97-AF65-F5344CB8AC3E}">
        <p14:creationId xmlns:p14="http://schemas.microsoft.com/office/powerpoint/2010/main" val="449504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STD-STC-002 – null terminate</a:t>
            </a:r>
            <a:br>
              <a:rPr lang="en-US" dirty="0"/>
            </a:br>
            <a:r>
              <a:rPr lang="en-US" dirty="0"/>
              <a:t>strings before use</a:t>
            </a:r>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r>
              <a:rPr lang="en-US" dirty="0"/>
              <a:t>Test 1: Non-null terminated string</a:t>
            </a:r>
            <a:br>
              <a:rPr lang="en-US" dirty="0"/>
            </a:br>
            <a:r>
              <a:rPr lang="en-US" dirty="0"/>
              <a:t>used in loop</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6BA8D2DF-0271-64E9-58A1-C0F963DA7708}"/>
              </a:ext>
            </a:extLst>
          </p:cNvPr>
          <p:cNvPicPr>
            <a:picLocks noChangeAspect="1"/>
          </p:cNvPicPr>
          <p:nvPr/>
        </p:nvPicPr>
        <p:blipFill>
          <a:blip r:embed="rId5"/>
          <a:stretch>
            <a:fillRect/>
          </a:stretch>
        </p:blipFill>
        <p:spPr>
          <a:xfrm>
            <a:off x="5782109" y="2057373"/>
            <a:ext cx="5117153" cy="4161387"/>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A4B65CF9-A9CD-7EAC-E2F3-C83F6E0F39B7}"/>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6A6256BC-85CD-BC6F-B170-BD876FAEC2DD}"/>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p>
        </p:txBody>
      </p:sp>
      <p:sp>
        <p:nvSpPr>
          <p:cNvPr id="196" name="Google Shape;196;g9504e29505_0_0">
            <a:extLst>
              <a:ext uri="{FF2B5EF4-FFF2-40B4-BE49-F238E27FC236}">
                <a16:creationId xmlns:a16="http://schemas.microsoft.com/office/drawing/2014/main" id="{41667699-77F0-4806-A0FA-59D3FC069124}"/>
              </a:ext>
            </a:extLst>
          </p:cNvPr>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Test 2: Null terminated string</a:t>
            </a:r>
            <a:br>
              <a:rPr lang="en-US" dirty="0"/>
            </a:br>
            <a:r>
              <a:rPr lang="en-US" dirty="0"/>
              <a:t>used in loop</a:t>
            </a:r>
          </a:p>
        </p:txBody>
      </p:sp>
      <p:pic>
        <p:nvPicPr>
          <p:cNvPr id="197" name="Google Shape;197;g9504e29505_0_0" descr="Green Pace logo">
            <a:extLst>
              <a:ext uri="{FF2B5EF4-FFF2-40B4-BE49-F238E27FC236}">
                <a16:creationId xmlns:a16="http://schemas.microsoft.com/office/drawing/2014/main" id="{661B849D-E3CC-95FB-562C-B000603B9A0C}"/>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4" name="Picture 3">
            <a:extLst>
              <a:ext uri="{FF2B5EF4-FFF2-40B4-BE49-F238E27FC236}">
                <a16:creationId xmlns:a16="http://schemas.microsoft.com/office/drawing/2014/main" id="{025F1E61-A5C1-5841-6D82-4D23ECDD6C4C}"/>
              </a:ext>
            </a:extLst>
          </p:cNvPr>
          <p:cNvPicPr>
            <a:picLocks noChangeAspect="1"/>
          </p:cNvPicPr>
          <p:nvPr/>
        </p:nvPicPr>
        <p:blipFill>
          <a:blip r:embed="rId5"/>
          <a:stretch>
            <a:fillRect/>
          </a:stretch>
        </p:blipFill>
        <p:spPr>
          <a:xfrm>
            <a:off x="5770541" y="2057373"/>
            <a:ext cx="4849058" cy="4347989"/>
          </a:xfrm>
          <a:prstGeom prst="rect">
            <a:avLst/>
          </a:prstGeom>
        </p:spPr>
      </p:pic>
    </p:spTree>
    <p:custDataLst>
      <p:tags r:id="rId1"/>
    </p:custDataLst>
    <p:extLst>
      <p:ext uri="{BB962C8B-B14F-4D97-AF65-F5344CB8AC3E}">
        <p14:creationId xmlns:p14="http://schemas.microsoft.com/office/powerpoint/2010/main" val="3287353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E9B35DD-16B6-4415-A905-CDACA4FC6DBE}">
  <ds:schemaRefs>
    <ds:schemaRef ds:uri="http://schemas.microsoft.com/office/infopath/2007/PartnerControls"/>
    <ds:schemaRef ds:uri="http://www.w3.org/XML/1998/namespace"/>
    <ds:schemaRef ds:uri="http://schemas.openxmlformats.org/package/2006/metadata/core-properties"/>
    <ds:schemaRef ds:uri="http://purl.org/dc/terms/"/>
    <ds:schemaRef ds:uri="http://purl.org/dc/elements/1.1/"/>
    <ds:schemaRef ds:uri="http://purl.org/dc/dcmitype/"/>
    <ds:schemaRef ds:uri="http://schemas.microsoft.com/office/2006/documentManagement/typ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602</TotalTime>
  <Words>977</Words>
  <Application>Microsoft Office PowerPoint</Application>
  <PresentationFormat>Widescreen</PresentationFormat>
  <Paragraphs>122</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Century Gothic</vt:lpstr>
      <vt:lpstr>Arial</vt:lpstr>
      <vt:lpstr>Vapor Trail</vt:lpstr>
      <vt:lpstr>Green Pace</vt:lpstr>
      <vt:lpstr>OVERVIEW: DEFENSE IN DEPTH</vt:lpstr>
      <vt:lpstr>THREATS MATRIX4</vt:lpstr>
      <vt:lpstr>10 PRINCIPLES</vt:lpstr>
      <vt:lpstr>CODING STANDARDS</vt:lpstr>
      <vt:lpstr>ENCRYPTION POLICIES1</vt:lpstr>
      <vt:lpstr>TRIPLE-A POLICIES3</vt:lpstr>
      <vt:lpstr>Unit Testing</vt:lpstr>
      <vt:lpstr>Unit Testing</vt:lpstr>
      <vt:lpstr>Unit Testing</vt:lpstr>
      <vt:lpstr>Unit Testing</vt:lpstr>
      <vt:lpstr>Unit Testing Results</vt:lpstr>
      <vt:lpstr>AUTOMATION SUMMARY</vt:lpstr>
      <vt:lpstr>TOOLS5</vt:lpstr>
      <vt:lpstr>RISKS AND BENEFITS</vt:lpstr>
      <vt:lpstr>RECOMMENDATIONS</vt:lpstr>
      <vt:lpstr>CONCLUSIONS6</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Laipple, Andrew</cp:lastModifiedBy>
  <cp:revision>26</cp:revision>
  <dcterms:created xsi:type="dcterms:W3CDTF">2020-08-19T17:59:24Z</dcterms:created>
  <dcterms:modified xsi:type="dcterms:W3CDTF">2024-12-22T22:53:53Z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