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9" r:id="rId7"/>
    <p:sldId id="284" r:id="rId8"/>
    <p:sldId id="294" r:id="rId9"/>
    <p:sldId id="292" r:id="rId10"/>
    <p:sldId id="295" r:id="rId11"/>
    <p:sldId id="301" r:id="rId12"/>
    <p:sldId id="300" r:id="rId13"/>
    <p:sldId id="303" r:id="rId14"/>
    <p:sldId id="302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7" autoAdjust="0"/>
    <p:restoredTop sz="96327" autoAdjust="0"/>
  </p:normalViewPr>
  <p:slideViewPr>
    <p:cSldViewPr snapToGrid="0">
      <p:cViewPr varScale="1">
        <p:scale>
          <a:sx n="96" d="100"/>
          <a:sy n="96" d="100"/>
        </p:scale>
        <p:origin x="192" y="53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1/12/21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805"/>
            <a:ext cx="8991600" cy="1261295"/>
          </a:xfrm>
        </p:spPr>
        <p:txBody>
          <a:bodyPr/>
          <a:lstStyle/>
          <a:p>
            <a:r>
              <a:rPr lang="en-US" sz="4000" dirty="0"/>
              <a:t>The Case for Higher Lift Ticket Prices at Big Mountain Resort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632D70-5411-9146-A4E7-57065D71C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Composed by: Alex </a:t>
            </a:r>
            <a:r>
              <a:rPr lang="en-US" dirty="0" err="1"/>
              <a:t>Blaies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FDE3281-DC51-4746-85B2-0665EEF028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0957" y="1782797"/>
            <a:ext cx="6114574" cy="3292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Continued…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940CA7-11DD-2D49-8C5C-9122ADD9F186}"/>
              </a:ext>
            </a:extLst>
          </p:cNvPr>
          <p:cNvSpPr txBox="1">
            <a:spLocks/>
          </p:cNvSpPr>
          <p:nvPr/>
        </p:nvSpPr>
        <p:spPr>
          <a:xfrm>
            <a:off x="432000" y="1061099"/>
            <a:ext cx="5398957" cy="473580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Modeling scenarios with subsequent results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Scenario 1 – close up to 10 of the least popular runs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See diagrams</a:t>
            </a:r>
          </a:p>
          <a:p>
            <a:r>
              <a:rPr lang="en-US" dirty="0"/>
              <a:t>Scenario 2 - add a run + increase vertical drop by 150 ft + installation of new chair lift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Results from model yielded a ticket price increase of $1.99</a:t>
            </a:r>
          </a:p>
          <a:p>
            <a:r>
              <a:rPr lang="en-US" dirty="0"/>
              <a:t>Scenario 3 – replication of scenario 2 + adding 2 acres of snow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Results from model yielded a ticket price increase of $1.99</a:t>
            </a:r>
          </a:p>
          <a:p>
            <a:r>
              <a:rPr lang="en-US" dirty="0"/>
              <a:t>Scenario 4 - increasing the longest run by .2 miles + adding 4 acres of snow-making capability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Results from model yielded a ticket price increase of $0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>
              <a:buFont typeface="System Font Regular"/>
              <a:buChar char="⏤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940CA7-11DD-2D49-8C5C-9122ADD9F186}"/>
              </a:ext>
            </a:extLst>
          </p:cNvPr>
          <p:cNvSpPr txBox="1">
            <a:spLocks/>
          </p:cNvSpPr>
          <p:nvPr/>
        </p:nvSpPr>
        <p:spPr>
          <a:xfrm>
            <a:off x="624000" y="1161415"/>
            <a:ext cx="9089844" cy="489482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 Mountain is currently undercapitalizing their business and relative position in the marketplace (model calling for ~$96 per ticket)</a:t>
            </a:r>
          </a:p>
          <a:p>
            <a:r>
              <a:rPr lang="en-US" dirty="0"/>
              <a:t>Vertical drop, snow making capabilities, readily available transportation (lifts) and total amount of available runs influence the ski lift ticket price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Some potentially pertinent data was excluded from this analysis (gross household income/demographic data, annual visitors for each resort, operating parameters/costs)</a:t>
            </a:r>
          </a:p>
          <a:p>
            <a:r>
              <a:rPr lang="en-US" dirty="0"/>
              <a:t>The model is capable of modeling additional scenarios based on adjusting inputs</a:t>
            </a:r>
          </a:p>
          <a:p>
            <a:r>
              <a:rPr lang="en-US" dirty="0"/>
              <a:t>Leadership team should review their current pricing strategy and create an improvement roadmap to further enhance the customer experience (model can serve as guidance and justification)</a:t>
            </a:r>
          </a:p>
          <a:p>
            <a:pPr lvl="1">
              <a:buFont typeface="System Font Regular"/>
              <a:buChar char="⏤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2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3269" y="0"/>
            <a:ext cx="9780102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Is Big Mountain underselling themselves in relation to the market?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A8A6-2DDC-F842-9FC5-60107922F316}"/>
              </a:ext>
            </a:extLst>
          </p:cNvPr>
          <p:cNvSpPr txBox="1"/>
          <p:nvPr/>
        </p:nvSpPr>
        <p:spPr>
          <a:xfrm>
            <a:off x="198783" y="251791"/>
            <a:ext cx="5658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Objective: 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Understand where Big Mountain currently fits into the ski resort market (is Big Mountain charging enough for the experience they provide? How can we improve the experience?)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Determine what opportunities exist to increase the top and bottom lines while improving the overall customer experience/perceived value of a lift ticket</a:t>
            </a:r>
          </a:p>
          <a:p>
            <a:pPr marL="342900" indent="-342900">
              <a:buAutoNum type="alphaLcPeriod"/>
            </a:pPr>
            <a:r>
              <a:rPr lang="en-US" dirty="0"/>
              <a:t>Create a pragmatic roadmap to realize future opportunities</a:t>
            </a:r>
          </a:p>
          <a:p>
            <a:pPr marL="342900" indent="-342900">
              <a:buAutoNum type="alphaL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7B94D-9EA0-B343-B094-2C94B2A794DA}"/>
              </a:ext>
            </a:extLst>
          </p:cNvPr>
          <p:cNvSpPr txBox="1"/>
          <p:nvPr/>
        </p:nvSpPr>
        <p:spPr>
          <a:xfrm>
            <a:off x="198783" y="3668111"/>
            <a:ext cx="5658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Criteria for Success: 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Increase lift ticket sales by 12%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Increase business profitability by 3-4% 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Is Big Mountain underselling themselves in relation to the market?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A8A6-2DDC-F842-9FC5-60107922F316}"/>
              </a:ext>
            </a:extLst>
          </p:cNvPr>
          <p:cNvSpPr txBox="1"/>
          <p:nvPr/>
        </p:nvSpPr>
        <p:spPr>
          <a:xfrm>
            <a:off x="198783" y="251791"/>
            <a:ext cx="5658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Scope of solution space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Conduct cost-benefit analyses for proposed capital investments that may lead to higher returns 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Generate ideas to reduce waste/OPEX based on what the Customer considers to be “value-added”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7B94D-9EA0-B343-B094-2C94B2A794DA}"/>
              </a:ext>
            </a:extLst>
          </p:cNvPr>
          <p:cNvSpPr txBox="1"/>
          <p:nvPr/>
        </p:nvSpPr>
        <p:spPr>
          <a:xfrm>
            <a:off x="198783" y="2091102"/>
            <a:ext cx="5658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data sources: 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Comprehensive ski resort dataset comprising of many features (independent variables) that may or may not influence ticket price</a:t>
            </a:r>
          </a:p>
          <a:p>
            <a:pPr marL="342900" indent="-342900">
              <a:buFontTx/>
              <a:buAutoNum type="alphaLcPeriod"/>
            </a:pPr>
            <a:r>
              <a:rPr lang="en-US" dirty="0"/>
              <a:t>State population data to create density/relational metrics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8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114" y="1632330"/>
            <a:ext cx="5472000" cy="360000"/>
          </a:xfrm>
        </p:spPr>
        <p:txBody>
          <a:bodyPr/>
          <a:lstStyle/>
          <a:p>
            <a:r>
              <a:rPr lang="en-US" dirty="0"/>
              <a:t>Current Market 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235" y="2367363"/>
            <a:ext cx="5472000" cy="2194694"/>
          </a:xfrm>
        </p:spPr>
        <p:txBody>
          <a:bodyPr/>
          <a:lstStyle/>
          <a:p>
            <a:r>
              <a:rPr lang="en-US" dirty="0"/>
              <a:t>Based on the predictive model, it appears that Big Mountain Resort is undercapitalizing the Business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Modeled ticket price based on current conditions = $95.87 +- $9.65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Current average rate = $81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1355870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7887" y="1633555"/>
            <a:ext cx="5472000" cy="358775"/>
          </a:xfrm>
        </p:spPr>
        <p:txBody>
          <a:bodyPr/>
          <a:lstStyle/>
          <a:p>
            <a:r>
              <a:rPr lang="en-US" dirty="0"/>
              <a:t>What justifies the potential Premium?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7887" y="2367363"/>
            <a:ext cx="5472113" cy="2196041"/>
          </a:xfrm>
        </p:spPr>
        <p:txBody>
          <a:bodyPr/>
          <a:lstStyle/>
          <a:p>
            <a:r>
              <a:rPr lang="en-US" dirty="0"/>
              <a:t>What do Customers really care about?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Total runs, Snow Making Area, Vertical Drop, # of Fast Quads, Total Skiable Area, Longest Run Length </a:t>
            </a:r>
          </a:p>
          <a:p>
            <a:r>
              <a:rPr lang="en-US" dirty="0"/>
              <a:t>After analyzing the major variables, Big Mountain sits near the upper quartile for most (1 example shown below)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E813D2B4-6DFA-7E43-8E12-ABE8E0B64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235" y="3767200"/>
            <a:ext cx="5471996" cy="2582698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47C791AE-2923-AC45-BC07-E88AC4F56A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979214"/>
            <a:ext cx="5471991" cy="23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86C9238-F11E-9C4F-8AEA-2F9C9867C659}"/>
              </a:ext>
            </a:extLst>
          </p:cNvPr>
          <p:cNvSpPr txBox="1">
            <a:spLocks/>
          </p:cNvSpPr>
          <p:nvPr/>
        </p:nvSpPr>
        <p:spPr>
          <a:xfrm>
            <a:off x="624000" y="1161415"/>
            <a:ext cx="9089844" cy="30262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 the current topographic landscape and popularity of available runs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Get feedback from Customers on which runs they enjoy the most as well as pain points</a:t>
            </a:r>
          </a:p>
          <a:p>
            <a:r>
              <a:rPr lang="en-US" dirty="0"/>
              <a:t>Discuss the viability of immediately increasing the ticket price by $5-10 to support proposed improvements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Socialize the improvement roadmap with the Customers</a:t>
            </a:r>
          </a:p>
          <a:p>
            <a:r>
              <a:rPr lang="en-US" dirty="0"/>
              <a:t>Finalize a price appreciation plan that coincides with the improvement roadmap to fully capitalize on market positioning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Understanding why and how…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on Modeling Results and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E630439-1069-2047-8D2C-D62950F9B918}"/>
              </a:ext>
            </a:extLst>
          </p:cNvPr>
          <p:cNvSpPr txBox="1">
            <a:spLocks/>
          </p:cNvSpPr>
          <p:nvPr/>
        </p:nvSpPr>
        <p:spPr>
          <a:xfrm>
            <a:off x="624000" y="1161415"/>
            <a:ext cx="4292557" cy="30262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assumptions: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Prices are set by a free market dictated by consumer demand versus available supply (all domestic resorts)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Not accounting for annualized visitor data or operating costs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Not accounting for demographic and gross household income differences as it relates to states/regions</a:t>
            </a:r>
          </a:p>
          <a:p>
            <a:r>
              <a:rPr lang="en-US" dirty="0"/>
              <a:t>Is this analysis region-specific or all encompassing? 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To determine this, we analyzed the state population to determine if certain states/regions should be characterized differently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Based on the PCA, we determined that it was best to consider all states/regions to be equal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61B09B-BF2A-764E-8E1A-183CF64D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44" y="1023550"/>
            <a:ext cx="6580056" cy="51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E630439-1069-2047-8D2C-D62950F9B918}"/>
              </a:ext>
            </a:extLst>
          </p:cNvPr>
          <p:cNvSpPr txBox="1">
            <a:spLocks/>
          </p:cNvSpPr>
          <p:nvPr/>
        </p:nvSpPr>
        <p:spPr>
          <a:xfrm>
            <a:off x="624000" y="1161415"/>
            <a:ext cx="9089844" cy="30262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did we determine what the major features were and Big Mountain’s current position?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Developed a correlation matrix to visualize magnitudes of influence for each feature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Created two models (simple linear regression and random forest)</a:t>
            </a:r>
          </a:p>
          <a:p>
            <a:pPr lvl="1">
              <a:buFont typeface="System Font Regular"/>
              <a:buChar char="⏤"/>
            </a:pPr>
            <a:r>
              <a:rPr lang="en-US" dirty="0"/>
              <a:t>Optimized the most accurate model (random forest)</a:t>
            </a:r>
          </a:p>
          <a:p>
            <a:pPr lvl="1">
              <a:buFont typeface="System Font Regular"/>
              <a:buChar char="⏤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AF7670B-2017-734E-B518-2E71180FCC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391" y="2679873"/>
            <a:ext cx="6261931" cy="369147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999CC09-9484-1346-A4C2-75AEB1F3C6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96696" y="2069915"/>
            <a:ext cx="4823913" cy="42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Continued…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940CA7-11DD-2D49-8C5C-9122ADD9F186}"/>
              </a:ext>
            </a:extLst>
          </p:cNvPr>
          <p:cNvSpPr txBox="1">
            <a:spLocks/>
          </p:cNvSpPr>
          <p:nvPr/>
        </p:nvSpPr>
        <p:spPr>
          <a:xfrm>
            <a:off x="624000" y="1161415"/>
            <a:ext cx="9089844" cy="432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features are most important from a quantitative perspective</a:t>
            </a:r>
          </a:p>
          <a:p>
            <a:pPr lvl="1">
              <a:buFont typeface="System Font Regular"/>
              <a:buChar char="⏤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4FA948C-6698-8A47-A87F-815FA2385E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56023"/>
            <a:ext cx="4076010" cy="267378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DD6B5E8-2C25-E748-AE3C-0A89E4B63B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99990" y="3778806"/>
            <a:ext cx="4076010" cy="2582027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5DC3CEE-4A61-2F40-A452-057980C111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59866" y="1161415"/>
            <a:ext cx="2907956" cy="162154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6243B0-6D92-A04A-B4DF-8E4ABD0D9C78}"/>
              </a:ext>
            </a:extLst>
          </p:cNvPr>
          <p:cNvCxnSpPr>
            <a:cxnSpLocks/>
          </p:cNvCxnSpPr>
          <p:nvPr/>
        </p:nvCxnSpPr>
        <p:spPr>
          <a:xfrm>
            <a:off x="7474226" y="1377415"/>
            <a:ext cx="785640" cy="492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5E29691-D78A-2043-8086-2294A34D2B15}"/>
              </a:ext>
            </a:extLst>
          </p:cNvPr>
          <p:cNvSpPr txBox="1">
            <a:spLocks/>
          </p:cNvSpPr>
          <p:nvPr/>
        </p:nvSpPr>
        <p:spPr>
          <a:xfrm>
            <a:off x="624000" y="1617710"/>
            <a:ext cx="9089844" cy="432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Big Mountain fit in?</a:t>
            </a:r>
          </a:p>
          <a:p>
            <a:pPr lvl="1">
              <a:buFont typeface="System Font Regular"/>
              <a:buChar char="⏤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14E70F5-EB1E-3F47-AF1D-C7F5DC491B1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76010" y="3162811"/>
            <a:ext cx="3823980" cy="25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3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7154</TotalTime>
  <Words>778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Candara</vt:lpstr>
      <vt:lpstr>Corbel</vt:lpstr>
      <vt:lpstr>System Font Regular</vt:lpstr>
      <vt:lpstr>Times New Roman</vt:lpstr>
      <vt:lpstr>Office Theme</vt:lpstr>
      <vt:lpstr>The Case for Higher Lift Ticket Prices at Big Mountain Resort </vt:lpstr>
      <vt:lpstr>Problem Statement</vt:lpstr>
      <vt:lpstr>Problem Statement Continued</vt:lpstr>
      <vt:lpstr>Key Findings</vt:lpstr>
      <vt:lpstr>Recommendations</vt:lpstr>
      <vt:lpstr>Modeling Results and Analysis</vt:lpstr>
      <vt:lpstr>Preface on Modeling Results and Analysis</vt:lpstr>
      <vt:lpstr>Modeling Results and Analysis</vt:lpstr>
      <vt:lpstr>Modeling Results and Analysis Continued…</vt:lpstr>
      <vt:lpstr>Modeling Results and Analysis Continued…</vt:lpstr>
      <vt:lpstr>Summary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Higher Lift Ticket Prices at Big Mountain Resort </dc:title>
  <dc:creator>alexander blaies</dc:creator>
  <cp:lastModifiedBy>alexander blaies</cp:lastModifiedBy>
  <cp:revision>12</cp:revision>
  <dcterms:created xsi:type="dcterms:W3CDTF">2021-01-12T21:19:11Z</dcterms:created>
  <dcterms:modified xsi:type="dcterms:W3CDTF">2021-01-17T20:33:50Z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