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98" r:id="rId5"/>
    <p:sldId id="283" r:id="rId6"/>
    <p:sldId id="299" r:id="rId7"/>
    <p:sldId id="284" r:id="rId8"/>
    <p:sldId id="300" r:id="rId9"/>
    <p:sldId id="294" r:id="rId10"/>
    <p:sldId id="2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88" autoAdjust="0"/>
    <p:restoredTop sz="96327" autoAdjust="0"/>
  </p:normalViewPr>
  <p:slideViewPr>
    <p:cSldViewPr snapToGrid="0">
      <p:cViewPr varScale="1">
        <p:scale>
          <a:sx n="111" d="100"/>
          <a:sy n="111" d="100"/>
        </p:scale>
        <p:origin x="352" y="208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10/16/21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805"/>
            <a:ext cx="8991600" cy="1261295"/>
          </a:xfrm>
        </p:spPr>
        <p:txBody>
          <a:bodyPr/>
          <a:lstStyle/>
          <a:p>
            <a:r>
              <a:rPr lang="en-US" sz="4000" dirty="0"/>
              <a:t>Can we use Image Classification for Commercial Fish Processing?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632D70-5411-9146-A4E7-57065D71C1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Composed by: Alex </a:t>
            </a:r>
            <a:r>
              <a:rPr lang="en-US" dirty="0" err="1"/>
              <a:t>Blaies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Problem Statement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8A8A6-2DDC-F842-9FC5-60107922F316}"/>
              </a:ext>
            </a:extLst>
          </p:cNvPr>
          <p:cNvSpPr txBox="1"/>
          <p:nvPr/>
        </p:nvSpPr>
        <p:spPr>
          <a:xfrm>
            <a:off x="198783" y="251791"/>
            <a:ext cx="565867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Objective: </a:t>
            </a:r>
          </a:p>
          <a:p>
            <a:r>
              <a:rPr lang="en-US" sz="1600" dirty="0"/>
              <a:t>To develop a generalized, predictive model that can identify and differentiate between different types of fish species that share similar characteristics. The ideal model has a myriad of potential use cases that include the following: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High volume fish processing plant: ability to dynamically identify and separate different (in tandem with robotics) fish species to optimize the handling and processing of fish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Use for identification of fish species for environmental conservation efforts: this would require augmentation of the existing model to account for different environmental contexts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Potentially leverage existing model to develop a more sophisticated model that can accurately measure the dimensions (length and width) of the fish as well as the weight </a:t>
            </a:r>
          </a:p>
          <a:p>
            <a:pPr marL="342900" indent="-342900">
              <a:buAutoNum type="alphaLcPeriod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B7B94D-9EA0-B343-B094-2C94B2A794DA}"/>
              </a:ext>
            </a:extLst>
          </p:cNvPr>
          <p:cNvSpPr txBox="1"/>
          <p:nvPr/>
        </p:nvSpPr>
        <p:spPr>
          <a:xfrm>
            <a:off x="198783" y="3668111"/>
            <a:ext cx="5658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Criteria for Success: </a:t>
            </a:r>
          </a:p>
          <a:p>
            <a:pPr marL="342900" indent="-342900">
              <a:buFontTx/>
              <a:buAutoNum type="alphaLcPeriod"/>
            </a:pPr>
            <a:r>
              <a:rPr lang="en-US" dirty="0"/>
              <a:t>Accurately predict &gt; 90% of the test images</a:t>
            </a:r>
          </a:p>
          <a:p>
            <a:pPr marL="342900" indent="-342900">
              <a:buFontTx/>
              <a:buAutoNum type="alphaLcPeriod"/>
            </a:pPr>
            <a:r>
              <a:rPr lang="en-US" dirty="0"/>
              <a:t>Reduce overfitting and balance the various metrics (recall, precision, etc.)</a:t>
            </a:r>
          </a:p>
          <a:p>
            <a:pPr marL="342900" indent="-342900">
              <a:buAutoNum type="alphaLcPeriod"/>
            </a:pPr>
            <a:endParaRPr lang="en-US" dirty="0"/>
          </a:p>
          <a:p>
            <a:pPr marL="342900" indent="-342900"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Problem Statement Continued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8A8A6-2DDC-F842-9FC5-60107922F316}"/>
              </a:ext>
            </a:extLst>
          </p:cNvPr>
          <p:cNvSpPr txBox="1"/>
          <p:nvPr/>
        </p:nvSpPr>
        <p:spPr>
          <a:xfrm>
            <a:off x="198783" y="251791"/>
            <a:ext cx="5658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Scope of solution space</a:t>
            </a:r>
          </a:p>
          <a:p>
            <a:pPr marL="342900" indent="-342900">
              <a:buFontTx/>
              <a:buAutoNum type="alphaLcPeriod"/>
            </a:pPr>
            <a:r>
              <a:rPr lang="en-US" dirty="0"/>
              <a:t>Leverage public dataset to construct a generalized model that can accurately predict various species of fish from a collection of images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B7B94D-9EA0-B343-B094-2C94B2A794DA}"/>
              </a:ext>
            </a:extLst>
          </p:cNvPr>
          <p:cNvSpPr txBox="1"/>
          <p:nvPr/>
        </p:nvSpPr>
        <p:spPr>
          <a:xfrm>
            <a:off x="198783" y="2091102"/>
            <a:ext cx="5658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Key data sources: </a:t>
            </a:r>
          </a:p>
          <a:p>
            <a:pPr marL="342900" indent="-342900">
              <a:buFontTx/>
              <a:buAutoNum type="alphaLcPeriod"/>
            </a:pPr>
            <a:r>
              <a:rPr lang="en-US" dirty="0"/>
              <a:t>Kaggle fish dataset: 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crowww</a:t>
            </a:r>
            <a:r>
              <a:rPr lang="en-US" dirty="0"/>
              <a:t>/a-large-scale-fish-dataset/code</a:t>
            </a:r>
          </a:p>
          <a:p>
            <a:pPr marL="342900" indent="-342900">
              <a:buAutoNum type="alphaLcPeriod"/>
            </a:pPr>
            <a:endParaRPr lang="en-US" dirty="0"/>
          </a:p>
          <a:p>
            <a:pPr marL="342900" indent="-342900"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8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9235" y="2367363"/>
            <a:ext cx="5472000" cy="2194694"/>
          </a:xfrm>
        </p:spPr>
        <p:txBody>
          <a:bodyPr/>
          <a:lstStyle/>
          <a:p>
            <a:r>
              <a:rPr lang="en-US" dirty="0"/>
              <a:t>Based on the classification model, it looks like we can accurately identify and label various types of fish </a:t>
            </a:r>
          </a:p>
          <a:p>
            <a:r>
              <a:rPr lang="en-US" dirty="0"/>
              <a:t>Overfitting was minimized</a:t>
            </a:r>
          </a:p>
          <a:p>
            <a:r>
              <a:rPr lang="en-US" dirty="0"/>
              <a:t>The model could be further optimized based with additional hyperparameter tuning</a:t>
            </a: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1355870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114" y="1656704"/>
            <a:ext cx="5472000" cy="358775"/>
          </a:xfrm>
        </p:spPr>
        <p:txBody>
          <a:bodyPr/>
          <a:lstStyle/>
          <a:p>
            <a:r>
              <a:rPr lang="en-US" dirty="0"/>
              <a:t>What justifies the potential Premium?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CFA9DA30-1071-7B4B-87A6-DD7FD9433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035" y="164256"/>
            <a:ext cx="2797810" cy="3916045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B61DCDFF-7E81-0C46-8320-F18ACE78E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35" y="4398512"/>
            <a:ext cx="5943600" cy="172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 Continued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1355870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EAA268-AFFB-7E4C-A047-603C26415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3923818"/>
            <a:ext cx="2447241" cy="1779812"/>
          </a:xfrm>
          <a:prstGeom prst="rect">
            <a:avLst/>
          </a:prstGeom>
        </p:spPr>
      </p:pic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D6C12696-A6CD-AF45-B585-DCBB0F9CF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620" y="636062"/>
            <a:ext cx="5316635" cy="55858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8E8043B-D43E-594A-9E10-61FF1E12FB3B}"/>
              </a:ext>
            </a:extLst>
          </p:cNvPr>
          <p:cNvSpPr txBox="1"/>
          <p:nvPr/>
        </p:nvSpPr>
        <p:spPr>
          <a:xfrm>
            <a:off x="6269620" y="74109"/>
            <a:ext cx="4980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 = Ground Truth/Actual</a:t>
            </a:r>
          </a:p>
          <a:p>
            <a:r>
              <a:rPr lang="en-US" dirty="0" err="1"/>
              <a:t>Pred</a:t>
            </a:r>
            <a:r>
              <a:rPr lang="en-US" dirty="0"/>
              <a:t> = Predicted Label</a:t>
            </a:r>
          </a:p>
        </p:txBody>
      </p:sp>
      <p:pic>
        <p:nvPicPr>
          <p:cNvPr id="17" name="Picture 16" descr="A picture containing text, black, different, keyboard&#10;&#10;Description automatically generated">
            <a:extLst>
              <a:ext uri="{FF2B5EF4-FFF2-40B4-BE49-F238E27FC236}">
                <a16:creationId xmlns:a16="http://schemas.microsoft.com/office/drawing/2014/main" id="{6FFE9943-EE35-0E40-BE08-7CF3AB8F3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90" y="1015518"/>
            <a:ext cx="4184604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18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86C9238-F11E-9C4F-8AEA-2F9C9867C659}"/>
              </a:ext>
            </a:extLst>
          </p:cNvPr>
          <p:cNvSpPr txBox="1">
            <a:spLocks/>
          </p:cNvSpPr>
          <p:nvPr/>
        </p:nvSpPr>
        <p:spPr>
          <a:xfrm>
            <a:off x="624000" y="1161415"/>
            <a:ext cx="9089844" cy="3026272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 upon this model to include other fish and different contexts</a:t>
            </a:r>
          </a:p>
          <a:p>
            <a:r>
              <a:rPr lang="en-US" dirty="0"/>
              <a:t>Because the contexts (background noise) was somewhat uniform throughout the dataset, this could pose a problem if you wished to identify a fish in water for example</a:t>
            </a:r>
          </a:p>
          <a:p>
            <a:r>
              <a:rPr lang="en-US" dirty="0"/>
              <a:t>In combination with other technologies (robotics), you can apply this classification model to optimize operational processes at processing plants</a:t>
            </a:r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33269" y="0"/>
            <a:ext cx="9780102" cy="6804025"/>
          </a:xfr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7170</TotalTime>
  <Words>341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Candara</vt:lpstr>
      <vt:lpstr>Corbel</vt:lpstr>
      <vt:lpstr>Times New Roman</vt:lpstr>
      <vt:lpstr>Office Theme</vt:lpstr>
      <vt:lpstr>Can we use Image Classification for Commercial Fish Processing?</vt:lpstr>
      <vt:lpstr>Problem Statement</vt:lpstr>
      <vt:lpstr>Problem Statement Continued</vt:lpstr>
      <vt:lpstr>Key Findings</vt:lpstr>
      <vt:lpstr>Key Findings Continued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Case for Higher Lift Ticket Prices at Big Mountain Resort </dc:title>
  <dc:creator>alexander blaies</dc:creator>
  <cp:lastModifiedBy>alexander blaies</cp:lastModifiedBy>
  <cp:revision>14</cp:revision>
  <dcterms:created xsi:type="dcterms:W3CDTF">2021-01-12T21:19:11Z</dcterms:created>
  <dcterms:modified xsi:type="dcterms:W3CDTF">2021-10-16T21:57:59Z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