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custDataLst>
    <p:tags r:id="rId17"/>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595" autoAdjust="0"/>
  </p:normalViewPr>
  <p:slideViewPr>
    <p:cSldViewPr>
      <p:cViewPr varScale="1">
        <p:scale>
          <a:sx n="70" d="100"/>
          <a:sy n="70" d="100"/>
        </p:scale>
        <p:origin x="516"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20/10/2018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20/10/2018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20/10/2018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gif"/><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latin typeface="Garamond" pitchFamily="18" charset="0"/>
              </a:rPr>
              <a:t>Métodos Avanzados: Agregación y Deep </a:t>
            </a:r>
            <a:r>
              <a:rPr lang="es-ES" dirty="0" err="1" smtClean="0">
                <a:latin typeface="Garamond" pitchFamily="18" charset="0"/>
              </a:rPr>
              <a:t>Learning</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smtClean="0">
                <a:latin typeface="Garamond" pitchFamily="18" charset="0"/>
              </a:rPr>
              <a:t>Deep Learning</a:t>
            </a:r>
          </a:p>
          <a:p>
            <a:r>
              <a:rPr lang="es-ES" dirty="0" smtClean="0">
                <a:latin typeface="Garamond" pitchFamily="18" charset="0"/>
              </a:rPr>
              <a:t>Máster de Ingeniería Informática</a:t>
            </a:r>
          </a:p>
          <a:p>
            <a:r>
              <a:rPr lang="es-ES" dirty="0" smtClean="0">
                <a:latin typeface="Garamond" pitchFamily="18" charset="0"/>
              </a:rPr>
              <a:t>Universidad de Sevilla</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a:t>
            </a:r>
            <a:endParaRPr lang="es-ES" dirty="0"/>
          </a:p>
        </p:txBody>
      </p:sp>
      <p:sp>
        <p:nvSpPr>
          <p:cNvPr id="3" name="Marcador de contenido 2"/>
          <p:cNvSpPr>
            <a:spLocks noGrp="1"/>
          </p:cNvSpPr>
          <p:nvPr>
            <p:ph idx="1"/>
          </p:nvPr>
        </p:nvSpPr>
        <p:spPr>
          <a:xfrm>
            <a:off x="609600" y="1600201"/>
            <a:ext cx="10972800" cy="4853135"/>
          </a:xfrm>
        </p:spPr>
        <p:txBody>
          <a:bodyPr>
            <a:normAutofit/>
          </a:bodyPr>
          <a:lstStyle/>
          <a:p>
            <a:r>
              <a:rPr lang="es-ES" dirty="0"/>
              <a:t>Necesidad de modelos </a:t>
            </a:r>
            <a:r>
              <a:rPr lang="es-ES" b="1" dirty="0"/>
              <a:t>one-</a:t>
            </a:r>
            <a:r>
              <a:rPr lang="es-ES" b="1" dirty="0" err="1"/>
              <a:t>shot</a:t>
            </a:r>
            <a:r>
              <a:rPr lang="es-ES" b="1" dirty="0"/>
              <a:t> </a:t>
            </a:r>
            <a:r>
              <a:rPr lang="es-ES" b="1" dirty="0" smtClean="0"/>
              <a:t>Learning.</a:t>
            </a:r>
            <a:endParaRPr lang="es-ES" dirty="0" smtClean="0"/>
          </a:p>
          <a:p>
            <a:r>
              <a:rPr lang="es-ES" dirty="0" smtClean="0"/>
              <a:t>Se basa en representaciones prefijadas</a:t>
            </a:r>
          </a:p>
          <a:p>
            <a:pPr lvl="1"/>
            <a:r>
              <a:rPr lang="es-ES" dirty="0" smtClean="0"/>
              <a:t>se sabe que un cambio de representación puede suponer </a:t>
            </a:r>
            <a:br>
              <a:rPr lang="es-ES" dirty="0" smtClean="0"/>
            </a:br>
            <a:r>
              <a:rPr lang="es-ES" dirty="0" smtClean="0"/>
              <a:t>encontrar una solución de forma más </a:t>
            </a:r>
            <a:r>
              <a:rPr lang="es-ES" dirty="0" smtClean="0"/>
              <a:t>directa.</a:t>
            </a:r>
            <a:endParaRPr lang="es-ES" dirty="0" smtClean="0"/>
          </a:p>
          <a:p>
            <a:r>
              <a:rPr lang="es-ES" dirty="0" smtClean="0"/>
              <a:t>Necesidad de métodos de optimización </a:t>
            </a:r>
            <a:r>
              <a:rPr lang="es-ES" dirty="0" smtClean="0"/>
              <a:t>alternativos.</a:t>
            </a:r>
            <a:endParaRPr lang="es-ES" dirty="0" smtClean="0"/>
          </a:p>
          <a:p>
            <a:r>
              <a:rPr lang="es-ES" dirty="0" smtClean="0"/>
              <a:t>Necesidad de coordinar aprendizajes </a:t>
            </a:r>
            <a:r>
              <a:rPr lang="es-ES" dirty="0" smtClean="0"/>
              <a:t>independientes.</a:t>
            </a:r>
            <a:endParaRPr lang="es-ES" dirty="0" smtClean="0"/>
          </a:p>
          <a:p>
            <a:r>
              <a:rPr lang="es-ES" dirty="0" smtClean="0"/>
              <a:t>Necesidad de </a:t>
            </a:r>
            <a:r>
              <a:rPr lang="es-ES" b="1" dirty="0" smtClean="0"/>
              <a:t>Transferencia de </a:t>
            </a:r>
            <a:r>
              <a:rPr lang="es-ES" b="1" dirty="0" smtClean="0"/>
              <a:t>Aprendizaje.</a:t>
            </a:r>
            <a:endParaRPr lang="es-ES" dirty="0"/>
          </a:p>
        </p:txBody>
      </p:sp>
      <p:pic>
        <p:nvPicPr>
          <p:cNvPr id="12290" name="Picture 2" descr="https://s-media-cache-ak0.pinimg.com/236x/86/e8/80/86e8800ef04340f77e60cb889449603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376" y="2276872"/>
            <a:ext cx="2247900" cy="158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088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5635143" cy="1143000"/>
          </a:xfrm>
        </p:spPr>
        <p:txBody>
          <a:bodyPr/>
          <a:lstStyle/>
          <a:p>
            <a:r>
              <a:rPr lang="es-ES" dirty="0" smtClean="0"/>
              <a:t>Deep </a:t>
            </a:r>
            <a:r>
              <a:rPr lang="es-ES" dirty="0" err="1" smtClean="0"/>
              <a:t>Learning</a:t>
            </a:r>
            <a:endParaRPr lang="es-ES" dirty="0"/>
          </a:p>
        </p:txBody>
      </p:sp>
      <p:sp>
        <p:nvSpPr>
          <p:cNvPr id="3" name="Marcador de contenido 2"/>
          <p:cNvSpPr>
            <a:spLocks noGrp="1"/>
          </p:cNvSpPr>
          <p:nvPr>
            <p:ph idx="1"/>
          </p:nvPr>
        </p:nvSpPr>
        <p:spPr>
          <a:xfrm>
            <a:off x="609600" y="1484784"/>
            <a:ext cx="10972800" cy="4896544"/>
          </a:xfrm>
        </p:spPr>
        <p:txBody>
          <a:bodyPr>
            <a:normAutofit/>
          </a:bodyPr>
          <a:lstStyle/>
          <a:p>
            <a:r>
              <a:rPr lang="es-ES" dirty="0" smtClean="0"/>
              <a:t>Originalmente basado en Redes </a:t>
            </a:r>
            <a:br>
              <a:rPr lang="es-ES" dirty="0" smtClean="0"/>
            </a:br>
            <a:r>
              <a:rPr lang="es-ES" dirty="0" smtClean="0"/>
              <a:t>Neuronales:</a:t>
            </a:r>
          </a:p>
          <a:p>
            <a:pPr lvl="1"/>
            <a:r>
              <a:rPr lang="es-ES" dirty="0" smtClean="0"/>
              <a:t>El término Deep hace alusión a la </a:t>
            </a:r>
            <a:br>
              <a:rPr lang="es-ES" dirty="0" smtClean="0"/>
            </a:br>
            <a:r>
              <a:rPr lang="es-ES" dirty="0" smtClean="0"/>
              <a:t>profundidad de capas ocultas con las que </a:t>
            </a:r>
            <a:r>
              <a:rPr lang="es-ES" dirty="0" smtClean="0"/>
              <a:t>se trabaja.</a:t>
            </a:r>
            <a:endParaRPr lang="es-ES" dirty="0" smtClean="0"/>
          </a:p>
          <a:p>
            <a:pPr lvl="1"/>
            <a:r>
              <a:rPr lang="es-ES" dirty="0" smtClean="0"/>
              <a:t>Las ANN clásicas tienen el problema del bajo impacto de la retro-propagación cuando se tiene más de una capa </a:t>
            </a:r>
            <a:r>
              <a:rPr lang="es-ES" dirty="0" smtClean="0"/>
              <a:t>oculta.</a:t>
            </a:r>
            <a:endParaRPr lang="es-ES" dirty="0" smtClean="0"/>
          </a:p>
          <a:p>
            <a:r>
              <a:rPr lang="es-ES" dirty="0" smtClean="0"/>
              <a:t>Intenta </a:t>
            </a:r>
            <a:r>
              <a:rPr lang="es-ES" dirty="0"/>
              <a:t>modelar abstracciones de alto nivel en datos usando arquitecturas compuestas de transformaciones no-lineales </a:t>
            </a:r>
            <a:r>
              <a:rPr lang="es-ES" dirty="0" smtClean="0"/>
              <a:t>múltiples.</a:t>
            </a:r>
            <a:endParaRPr lang="es-ES" dirty="0" smtClean="0"/>
          </a:p>
        </p:txBody>
      </p:sp>
      <p:pic>
        <p:nvPicPr>
          <p:cNvPr id="3076" name="Picture 4" descr="Resultado de imagen para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885" y="81924"/>
            <a:ext cx="5830780" cy="298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814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5635143" cy="1143000"/>
          </a:xfrm>
        </p:spPr>
        <p:txBody>
          <a:bodyPr/>
          <a:lstStyle/>
          <a:p>
            <a:r>
              <a:rPr lang="es-ES" dirty="0" smtClean="0"/>
              <a:t>Deep </a:t>
            </a:r>
            <a:r>
              <a:rPr lang="es-ES" dirty="0" err="1" smtClean="0"/>
              <a:t>Learning</a:t>
            </a:r>
            <a:endParaRPr lang="es-ES" dirty="0"/>
          </a:p>
        </p:txBody>
      </p:sp>
      <p:sp>
        <p:nvSpPr>
          <p:cNvPr id="3" name="Marcador de contenido 2"/>
          <p:cNvSpPr>
            <a:spLocks noGrp="1"/>
          </p:cNvSpPr>
          <p:nvPr>
            <p:ph idx="1"/>
          </p:nvPr>
        </p:nvSpPr>
        <p:spPr>
          <a:xfrm>
            <a:off x="609600" y="1600201"/>
            <a:ext cx="10972800" cy="4997151"/>
          </a:xfrm>
        </p:spPr>
        <p:txBody>
          <a:bodyPr>
            <a:normAutofit fontScale="92500"/>
          </a:bodyPr>
          <a:lstStyle/>
          <a:p>
            <a:r>
              <a:rPr lang="es-ES" dirty="0" smtClean="0"/>
              <a:t>En cierta forma trabaja con meta-</a:t>
            </a:r>
            <a:r>
              <a:rPr lang="es-ES" dirty="0" err="1" smtClean="0"/>
              <a:t>learning</a:t>
            </a:r>
            <a:r>
              <a:rPr lang="es-ES" dirty="0" smtClean="0"/>
              <a:t>: </a:t>
            </a:r>
          </a:p>
          <a:p>
            <a:pPr lvl="1"/>
            <a:r>
              <a:rPr lang="es-ES" dirty="0" smtClean="0"/>
              <a:t>busca no depender de una representación </a:t>
            </a:r>
            <a:br>
              <a:rPr lang="es-ES" dirty="0" smtClean="0"/>
            </a:br>
            <a:r>
              <a:rPr lang="es-ES" dirty="0" smtClean="0"/>
              <a:t>prefijada, </a:t>
            </a:r>
          </a:p>
          <a:p>
            <a:pPr lvl="1"/>
            <a:r>
              <a:rPr lang="es-ES" dirty="0" smtClean="0"/>
              <a:t>sino encontrar una representación adecuada para el objetivo de </a:t>
            </a:r>
            <a:r>
              <a:rPr lang="es-ES" dirty="0" smtClean="0"/>
              <a:t>aprendizaje.</a:t>
            </a:r>
            <a:endParaRPr lang="es-ES" dirty="0" smtClean="0"/>
          </a:p>
          <a:p>
            <a:r>
              <a:rPr lang="es-ES" dirty="0" smtClean="0"/>
              <a:t>Sin necesidad de explicitar las características fundamentales del modelo (funcionan bien descubriéndolas</a:t>
            </a:r>
            <a:r>
              <a:rPr lang="es-ES" dirty="0" smtClean="0"/>
              <a:t>).</a:t>
            </a:r>
            <a:endParaRPr lang="es-ES" dirty="0" smtClean="0"/>
          </a:p>
          <a:p>
            <a:r>
              <a:rPr lang="es-ES" dirty="0"/>
              <a:t>Alta cantidad de variantes: CNN, </a:t>
            </a:r>
            <a:r>
              <a:rPr lang="es-ES" dirty="0" err="1" smtClean="0"/>
              <a:t>Encoders</a:t>
            </a:r>
            <a:r>
              <a:rPr lang="es-ES" dirty="0" smtClean="0"/>
              <a:t>, </a:t>
            </a:r>
            <a:r>
              <a:rPr lang="es-ES" dirty="0"/>
              <a:t>LSTM, Recurrentes</a:t>
            </a:r>
            <a:r>
              <a:rPr lang="es-ES" dirty="0" smtClean="0"/>
              <a:t>,…</a:t>
            </a:r>
          </a:p>
          <a:p>
            <a:r>
              <a:rPr lang="es-ES" dirty="0" smtClean="0"/>
              <a:t>Trabaja por capas donde cada una puede aprender niveles de características (niveles de abstracción) de forma </a:t>
            </a:r>
            <a:r>
              <a:rPr lang="es-ES" dirty="0" smtClean="0"/>
              <a:t>jerárquica.</a:t>
            </a:r>
            <a:endParaRPr lang="es-ES" dirty="0"/>
          </a:p>
        </p:txBody>
      </p:sp>
      <p:pic>
        <p:nvPicPr>
          <p:cNvPr id="5" name="Picture 2" descr="Resultado de imagen para deep le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2862" y="98086"/>
            <a:ext cx="4689137" cy="239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155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Autoencoders</a:t>
            </a:r>
            <a:r>
              <a:rPr lang="es-ES" dirty="0"/>
              <a:t> :</a:t>
            </a:r>
            <a:r>
              <a:rPr lang="es-ES" dirty="0" smtClean="0"/>
              <a:t> </a:t>
            </a:r>
            <a:r>
              <a:rPr lang="es-ES" dirty="0" err="1" smtClean="0"/>
              <a:t>Encoders</a:t>
            </a:r>
            <a:r>
              <a:rPr lang="es-ES" dirty="0" smtClean="0"/>
              <a:t> + </a:t>
            </a:r>
            <a:r>
              <a:rPr lang="es-ES" dirty="0" err="1" smtClean="0"/>
              <a:t>Decoders</a:t>
            </a:r>
            <a:endParaRPr lang="es-ES" dirty="0"/>
          </a:p>
        </p:txBody>
      </p:sp>
      <p:sp>
        <p:nvSpPr>
          <p:cNvPr id="3" name="Marcador de contenido 2"/>
          <p:cNvSpPr>
            <a:spLocks noGrp="1"/>
          </p:cNvSpPr>
          <p:nvPr>
            <p:ph idx="1"/>
          </p:nvPr>
        </p:nvSpPr>
        <p:spPr>
          <a:xfrm>
            <a:off x="609600" y="1600201"/>
            <a:ext cx="11319048" cy="5069159"/>
          </a:xfrm>
        </p:spPr>
        <p:txBody>
          <a:bodyPr>
            <a:normAutofit lnSpcReduction="10000"/>
          </a:bodyPr>
          <a:lstStyle/>
          <a:p>
            <a:r>
              <a:rPr lang="es-ES" dirty="0" smtClean="0"/>
              <a:t>Analicemos qué pasa si buscamos que la salida de una red sea exacta a la entrada… (sobre un conjunto de datos limitado</a:t>
            </a:r>
            <a:r>
              <a:rPr lang="es-ES" dirty="0" smtClean="0"/>
              <a:t>).</a:t>
            </a:r>
            <a:endParaRPr lang="es-ES" dirty="0" smtClean="0"/>
          </a:p>
          <a:p>
            <a:endParaRPr lang="es-ES" dirty="0" smtClean="0"/>
          </a:p>
          <a:p>
            <a:r>
              <a:rPr lang="es-ES" dirty="0" smtClean="0"/>
              <a:t>Y ahora además pongamos </a:t>
            </a:r>
            <a:br>
              <a:rPr lang="es-ES" dirty="0" smtClean="0"/>
            </a:br>
            <a:r>
              <a:rPr lang="es-ES" dirty="0" smtClean="0"/>
              <a:t>varias capas en medio, con </a:t>
            </a:r>
            <a:br>
              <a:rPr lang="es-ES" dirty="0" smtClean="0"/>
            </a:br>
            <a:r>
              <a:rPr lang="es-ES" dirty="0" smtClean="0"/>
              <a:t>distintos tamaños…</a:t>
            </a:r>
          </a:p>
          <a:p>
            <a:pPr marL="0" indent="0">
              <a:buNone/>
            </a:pPr>
            <a:endParaRPr lang="es-ES" dirty="0" smtClean="0"/>
          </a:p>
          <a:p>
            <a:r>
              <a:rPr lang="es-ES" dirty="0" smtClean="0"/>
              <a:t>Si se consigue calcular la salida correctamente… ¿qué ha pasado en medio de la red?, ¿qué información dan los valores calculados en las capas intermedias?</a:t>
            </a:r>
          </a:p>
        </p:txBody>
      </p:sp>
      <p:pic>
        <p:nvPicPr>
          <p:cNvPr id="5122" name="Picture 2" descr="Resultado de imagen para auto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2" y="2636912"/>
            <a:ext cx="6336704" cy="24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8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Recurrentes</a:t>
            </a:r>
            <a:endParaRPr lang="es-ES" dirty="0"/>
          </a:p>
        </p:txBody>
      </p:sp>
      <p:sp>
        <p:nvSpPr>
          <p:cNvPr id="3" name="Marcador de contenido 2"/>
          <p:cNvSpPr>
            <a:spLocks noGrp="1"/>
          </p:cNvSpPr>
          <p:nvPr>
            <p:ph idx="1"/>
          </p:nvPr>
        </p:nvSpPr>
        <p:spPr>
          <a:xfrm>
            <a:off x="609600" y="1600201"/>
            <a:ext cx="10972800" cy="5069159"/>
          </a:xfrm>
        </p:spPr>
        <p:txBody>
          <a:bodyPr>
            <a:normAutofit/>
          </a:bodyPr>
          <a:lstStyle/>
          <a:p>
            <a:r>
              <a:rPr lang="es-ES" dirty="0" smtClean="0"/>
              <a:t>Las redes más comunes tienen una estructura libre de ciclos (o con ciclos MUY controlados).</a:t>
            </a:r>
          </a:p>
          <a:p>
            <a:r>
              <a:rPr lang="es-ES" dirty="0" smtClean="0"/>
              <a:t>¿Qué pasaría si permitiéramos conexiones que formen ciclos?</a:t>
            </a:r>
          </a:p>
          <a:p>
            <a:r>
              <a:rPr lang="es-ES" dirty="0" smtClean="0"/>
              <a:t>El problema del entrenamiento por </a:t>
            </a:r>
            <a:br>
              <a:rPr lang="es-ES" dirty="0" smtClean="0"/>
            </a:br>
            <a:r>
              <a:rPr lang="es-ES" dirty="0" smtClean="0"/>
              <a:t>medios “habituales”.</a:t>
            </a:r>
          </a:p>
          <a:p>
            <a:r>
              <a:rPr lang="es-ES" dirty="0" smtClean="0"/>
              <a:t>Similitud con un sistema neuronal </a:t>
            </a:r>
            <a:br>
              <a:rPr lang="es-ES" dirty="0" smtClean="0"/>
            </a:br>
            <a:r>
              <a:rPr lang="es-ES" dirty="0" smtClean="0"/>
              <a:t>“real”.</a:t>
            </a:r>
          </a:p>
          <a:p>
            <a:r>
              <a:rPr lang="es-ES" dirty="0" smtClean="0"/>
              <a:t>La red tiene “memoria”.</a:t>
            </a:r>
            <a:endParaRPr lang="es-ES" dirty="0"/>
          </a:p>
        </p:txBody>
      </p:sp>
      <p:pic>
        <p:nvPicPr>
          <p:cNvPr id="2050" name="Picture 2" descr="https://www.researchgate.net/profile/Hugues_Berry/publication/29617690/figure/fig1/AS:339684774432769@1457998569205/Schematic-view-of-an-Echo-State-Network-Plain-arrows-stand-for-weights-that-are-random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318" y="3429000"/>
            <a:ext cx="4934322" cy="302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1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Guion</a:t>
            </a:r>
            <a:endParaRPr lang="es-ES" dirty="0"/>
          </a:p>
        </p:txBody>
      </p:sp>
      <p:sp>
        <p:nvSpPr>
          <p:cNvPr id="3" name="Marcador de contenido 2"/>
          <p:cNvSpPr>
            <a:spLocks noGrp="1"/>
          </p:cNvSpPr>
          <p:nvPr>
            <p:ph idx="1"/>
          </p:nvPr>
        </p:nvSpPr>
        <p:spPr>
          <a:xfrm>
            <a:off x="609600" y="1999381"/>
            <a:ext cx="10972800" cy="4525963"/>
          </a:xfrm>
        </p:spPr>
        <p:txBody>
          <a:bodyPr>
            <a:normAutofit/>
          </a:bodyPr>
          <a:lstStyle/>
          <a:p>
            <a:r>
              <a:rPr lang="es-ES" dirty="0" smtClean="0"/>
              <a:t>Métodos Agregados o de </a:t>
            </a:r>
            <a:r>
              <a:rPr lang="es-ES" dirty="0" err="1" smtClean="0"/>
              <a:t>Ensemble</a:t>
            </a:r>
            <a:endParaRPr lang="es-ES" dirty="0" smtClean="0"/>
          </a:p>
          <a:p>
            <a:r>
              <a:rPr lang="es-ES" dirty="0" smtClean="0"/>
              <a:t>Limitaciones de los métodos vistos</a:t>
            </a:r>
          </a:p>
          <a:p>
            <a:r>
              <a:rPr lang="es-ES" dirty="0" smtClean="0"/>
              <a:t>Deep </a:t>
            </a:r>
            <a:r>
              <a:rPr lang="es-ES" dirty="0" err="1" smtClean="0"/>
              <a:t>Learning</a:t>
            </a:r>
            <a:r>
              <a:rPr lang="es-ES" dirty="0" smtClean="0"/>
              <a:t>: el nuevo ML</a:t>
            </a:r>
            <a:endParaRPr lang="es-ES" dirty="0"/>
          </a:p>
        </p:txBody>
      </p:sp>
      <p:pic>
        <p:nvPicPr>
          <p:cNvPr id="1026" name="Picture 2" descr="modelstacking.png (519Ã3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189" y="980728"/>
            <a:ext cx="494347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deep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H="1" flipV="1">
            <a:off x="1055440" y="4149080"/>
            <a:ext cx="6021754" cy="211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971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Métodos Combinados de Aprendizaje</a:t>
            </a:r>
            <a:endParaRPr lang="es-ES" dirty="0"/>
          </a:p>
        </p:txBody>
      </p:sp>
      <p:sp>
        <p:nvSpPr>
          <p:cNvPr id="3" name="Marcador de contenido 2"/>
          <p:cNvSpPr>
            <a:spLocks noGrp="1"/>
          </p:cNvSpPr>
          <p:nvPr>
            <p:ph idx="1"/>
          </p:nvPr>
        </p:nvSpPr>
        <p:spPr>
          <a:xfrm>
            <a:off x="609600" y="1600201"/>
            <a:ext cx="10972800" cy="1756791"/>
          </a:xfrm>
        </p:spPr>
        <p:txBody>
          <a:bodyPr>
            <a:normAutofit fontScale="92500" lnSpcReduction="10000"/>
          </a:bodyPr>
          <a:lstStyle/>
          <a:p>
            <a:r>
              <a:rPr lang="es-ES" b="1" dirty="0" smtClean="0"/>
              <a:t>Métodos de </a:t>
            </a:r>
            <a:r>
              <a:rPr lang="es-ES" b="1" dirty="0" err="1" smtClean="0"/>
              <a:t>ensemble</a:t>
            </a:r>
            <a:r>
              <a:rPr lang="es-ES" dirty="0" smtClean="0"/>
              <a:t>: </a:t>
            </a:r>
            <a:r>
              <a:rPr lang="es-ES" dirty="0"/>
              <a:t>utilizan múltiples algoritmos de aprendizaje para obtener un rendimiento predictivo que mejore el que podría obtenerse por medio de cualquiera de los algoritmos de aprendizaje individuales que lo constituyen.</a:t>
            </a:r>
          </a:p>
        </p:txBody>
      </p:sp>
      <p:pic>
        <p:nvPicPr>
          <p:cNvPr id="2050" name="Picture 2" descr="Imagen relacionada"/>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9541"/>
          <a:stretch/>
        </p:blipFill>
        <p:spPr bwMode="auto">
          <a:xfrm>
            <a:off x="4661745" y="2975916"/>
            <a:ext cx="7122887" cy="376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76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Métodos Combinados de Aprendizaje</a:t>
            </a:r>
            <a:endParaRPr lang="es-ES" dirty="0"/>
          </a:p>
        </p:txBody>
      </p:sp>
      <p:sp>
        <p:nvSpPr>
          <p:cNvPr id="3" name="Marcador de contenido 2"/>
          <p:cNvSpPr>
            <a:spLocks noGrp="1"/>
          </p:cNvSpPr>
          <p:nvPr>
            <p:ph idx="1"/>
          </p:nvPr>
        </p:nvSpPr>
        <p:spPr>
          <a:xfrm>
            <a:off x="609600" y="1600201"/>
            <a:ext cx="10972800" cy="4925143"/>
          </a:xfrm>
        </p:spPr>
        <p:txBody>
          <a:bodyPr>
            <a:normAutofit fontScale="92500" lnSpcReduction="10000"/>
          </a:bodyPr>
          <a:lstStyle/>
          <a:p>
            <a:r>
              <a:rPr lang="es-ES" b="1" dirty="0" smtClean="0"/>
              <a:t>Empíricamente</a:t>
            </a:r>
            <a:r>
              <a:rPr lang="es-ES" dirty="0"/>
              <a:t>:</a:t>
            </a:r>
            <a:r>
              <a:rPr lang="es-ES" dirty="0" smtClean="0"/>
              <a:t> Cuando </a:t>
            </a:r>
            <a:r>
              <a:rPr lang="es-ES" dirty="0"/>
              <a:t>existe </a:t>
            </a:r>
            <a:r>
              <a:rPr lang="es-ES" dirty="0" smtClean="0"/>
              <a:t>diversidad </a:t>
            </a:r>
            <a:r>
              <a:rPr lang="es-ES" dirty="0"/>
              <a:t>significativa entre los modelos individuales, las combinaciones tienden a obtener mejores </a:t>
            </a:r>
            <a:r>
              <a:rPr lang="es-ES" dirty="0" smtClean="0"/>
              <a:t>resultados</a:t>
            </a:r>
          </a:p>
          <a:p>
            <a:r>
              <a:rPr lang="es-ES" b="1" dirty="0" smtClean="0"/>
              <a:t>Consecuencia 1</a:t>
            </a:r>
            <a:r>
              <a:rPr lang="es-ES" dirty="0" smtClean="0"/>
              <a:t>: muchos </a:t>
            </a:r>
            <a:r>
              <a:rPr lang="es-ES" dirty="0"/>
              <a:t>de los </a:t>
            </a:r>
            <a:r>
              <a:rPr lang="es-ES" dirty="0" smtClean="0"/>
              <a:t>métodos </a:t>
            </a:r>
            <a:br>
              <a:rPr lang="es-ES" dirty="0" smtClean="0"/>
            </a:br>
            <a:r>
              <a:rPr lang="es-ES" dirty="0" smtClean="0"/>
              <a:t>existentes </a:t>
            </a:r>
            <a:r>
              <a:rPr lang="es-ES" dirty="0"/>
              <a:t>buscan promover la diversidad </a:t>
            </a:r>
            <a:r>
              <a:rPr lang="es-ES" dirty="0" smtClean="0"/>
              <a:t/>
            </a:r>
            <a:br>
              <a:rPr lang="es-ES" dirty="0" smtClean="0"/>
            </a:br>
            <a:r>
              <a:rPr lang="es-ES" dirty="0" smtClean="0"/>
              <a:t>entre </a:t>
            </a:r>
            <a:r>
              <a:rPr lang="es-ES" dirty="0"/>
              <a:t>los modelos que se </a:t>
            </a:r>
            <a:r>
              <a:rPr lang="es-ES" dirty="0" smtClean="0"/>
              <a:t>combinan</a:t>
            </a:r>
          </a:p>
          <a:p>
            <a:r>
              <a:rPr lang="es-ES" b="1" dirty="0"/>
              <a:t>Consecuencia </a:t>
            </a:r>
            <a:r>
              <a:rPr lang="es-ES" b="1" dirty="0" smtClean="0"/>
              <a:t>2</a:t>
            </a:r>
            <a:r>
              <a:rPr lang="es-ES" dirty="0" smtClean="0"/>
              <a:t>: suelen usarse </a:t>
            </a:r>
            <a:r>
              <a:rPr lang="es-ES" dirty="0"/>
              <a:t>como </a:t>
            </a:r>
            <a:r>
              <a:rPr lang="es-ES" dirty="0" smtClean="0"/>
              <a:t/>
            </a:r>
            <a:br>
              <a:rPr lang="es-ES" dirty="0" smtClean="0"/>
            </a:br>
            <a:r>
              <a:rPr lang="es-ES" dirty="0" smtClean="0"/>
              <a:t>modelos </a:t>
            </a:r>
            <a:r>
              <a:rPr lang="es-ES" dirty="0"/>
              <a:t>aquellos que hacen un uso </a:t>
            </a:r>
            <a:r>
              <a:rPr lang="es-ES" dirty="0" smtClean="0"/>
              <a:t/>
            </a:r>
            <a:br>
              <a:rPr lang="es-ES" dirty="0" smtClean="0"/>
            </a:br>
            <a:r>
              <a:rPr lang="es-ES" dirty="0" smtClean="0"/>
              <a:t>fuerte de </a:t>
            </a:r>
            <a:r>
              <a:rPr lang="es-ES" dirty="0"/>
              <a:t>la aleatoriedad, en vez de </a:t>
            </a:r>
            <a:r>
              <a:rPr lang="es-ES" dirty="0" smtClean="0"/>
              <a:t/>
            </a:r>
            <a:br>
              <a:rPr lang="es-ES" dirty="0" smtClean="0"/>
            </a:br>
            <a:r>
              <a:rPr lang="es-ES" dirty="0" smtClean="0"/>
              <a:t>modelos </a:t>
            </a:r>
            <a:r>
              <a:rPr lang="es-ES" dirty="0"/>
              <a:t>más </a:t>
            </a:r>
            <a:r>
              <a:rPr lang="es-ES" dirty="0" smtClean="0"/>
              <a:t>dirigidos </a:t>
            </a:r>
            <a:r>
              <a:rPr lang="es-ES" dirty="0"/>
              <a:t>y que funcionan </a:t>
            </a:r>
            <a:r>
              <a:rPr lang="es-ES" dirty="0" smtClean="0"/>
              <a:t/>
            </a:r>
            <a:br>
              <a:rPr lang="es-ES" dirty="0" smtClean="0"/>
            </a:br>
            <a:r>
              <a:rPr lang="es-ES" dirty="0" smtClean="0"/>
              <a:t>mejor individualmente</a:t>
            </a:r>
            <a:endParaRPr lang="es-ES" dirty="0"/>
          </a:p>
        </p:txBody>
      </p:sp>
      <p:pic>
        <p:nvPicPr>
          <p:cNvPr id="2052" name="Picture 4" descr="https://qph.ec.quoracdn.net/main-thumb-t-56938-200-O3vysiNtV32IgrFOXHnpSFBfghAUE0k1.jpe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20136" y="2276872"/>
            <a:ext cx="4248472"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175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09600" y="1556792"/>
            <a:ext cx="10972800" cy="5112567"/>
          </a:xfrm>
        </p:spPr>
        <p:txBody>
          <a:bodyPr>
            <a:normAutofit fontScale="92500" lnSpcReduction="20000"/>
          </a:bodyPr>
          <a:lstStyle/>
          <a:p>
            <a:pPr marL="0" indent="0">
              <a:buNone/>
            </a:pPr>
            <a:r>
              <a:rPr lang="es-ES" b="1" dirty="0" smtClean="0"/>
              <a:t>Agregación </a:t>
            </a:r>
            <a:r>
              <a:rPr lang="es-ES" b="1" dirty="0" err="1" smtClean="0"/>
              <a:t>Bootstrap</a:t>
            </a:r>
            <a:r>
              <a:rPr lang="es-ES" b="1" dirty="0" smtClean="0"/>
              <a:t> </a:t>
            </a:r>
            <a:r>
              <a:rPr lang="es-ES" dirty="0" smtClean="0"/>
              <a:t>(</a:t>
            </a:r>
            <a:r>
              <a:rPr lang="es-ES" b="1" dirty="0" err="1" smtClean="0"/>
              <a:t>Bagging</a:t>
            </a:r>
            <a:r>
              <a:rPr lang="es-ES" dirty="0" smtClean="0"/>
              <a:t>)</a:t>
            </a:r>
          </a:p>
          <a:p>
            <a:pPr marL="0" indent="0">
              <a:buNone/>
            </a:pPr>
            <a:endParaRPr lang="es-ES" dirty="0" smtClean="0"/>
          </a:p>
          <a:p>
            <a:pPr marL="0" indent="0">
              <a:buNone/>
            </a:pPr>
            <a:r>
              <a:rPr lang="es-ES" dirty="0" smtClean="0"/>
              <a:t>Meta-algoritmo </a:t>
            </a:r>
            <a:r>
              <a:rPr lang="es-ES" dirty="0"/>
              <a:t>diseñado para </a:t>
            </a:r>
            <a:r>
              <a:rPr lang="es-ES" dirty="0" smtClean="0"/>
              <a:t>conseguir </a:t>
            </a:r>
            <a:br>
              <a:rPr lang="es-ES" dirty="0" smtClean="0"/>
            </a:br>
            <a:r>
              <a:rPr lang="es-ES" dirty="0" smtClean="0"/>
              <a:t>combinaciones </a:t>
            </a:r>
            <a:r>
              <a:rPr lang="es-ES" dirty="0"/>
              <a:t>de modelos a </a:t>
            </a:r>
            <a:r>
              <a:rPr lang="es-ES" dirty="0" smtClean="0"/>
              <a:t>partir </a:t>
            </a:r>
            <a:r>
              <a:rPr lang="es-ES" dirty="0"/>
              <a:t>de </a:t>
            </a:r>
            <a:r>
              <a:rPr lang="es-ES" dirty="0" smtClean="0"/>
              <a:t/>
            </a:r>
            <a:br>
              <a:rPr lang="es-ES" dirty="0" smtClean="0"/>
            </a:br>
            <a:r>
              <a:rPr lang="es-ES" dirty="0" smtClean="0"/>
              <a:t>una </a:t>
            </a:r>
            <a:r>
              <a:rPr lang="es-ES" dirty="0"/>
              <a:t>familia inicial, </a:t>
            </a:r>
            <a:r>
              <a:rPr lang="es-ES" dirty="0" smtClean="0"/>
              <a:t>provocando una </a:t>
            </a:r>
            <a:br>
              <a:rPr lang="es-ES" dirty="0" smtClean="0"/>
            </a:br>
            <a:r>
              <a:rPr lang="es-ES" dirty="0" smtClean="0"/>
              <a:t>disminución </a:t>
            </a:r>
            <a:r>
              <a:rPr lang="es-ES" dirty="0"/>
              <a:t>de la </a:t>
            </a:r>
            <a:r>
              <a:rPr lang="es-ES" dirty="0" smtClean="0"/>
              <a:t>varianza </a:t>
            </a:r>
            <a:r>
              <a:rPr lang="es-ES" dirty="0"/>
              <a:t>y evitando </a:t>
            </a:r>
            <a:r>
              <a:rPr lang="es-ES" dirty="0" smtClean="0"/>
              <a:t>el </a:t>
            </a:r>
            <a:br>
              <a:rPr lang="es-ES" dirty="0" smtClean="0"/>
            </a:br>
            <a:r>
              <a:rPr lang="es-ES" dirty="0" smtClean="0"/>
              <a:t>sobreajuste</a:t>
            </a:r>
          </a:p>
          <a:p>
            <a:pPr marL="0" indent="0">
              <a:buNone/>
            </a:pPr>
            <a:r>
              <a:rPr lang="es-ES" dirty="0"/>
              <a:t>T</a:t>
            </a:r>
            <a:r>
              <a:rPr lang="es-ES" dirty="0" smtClean="0"/>
              <a:t>iende </a:t>
            </a:r>
            <a:r>
              <a:rPr lang="es-ES" dirty="0"/>
              <a:t>a producir mejoras en </a:t>
            </a:r>
            <a:r>
              <a:rPr lang="es-ES" dirty="0" smtClean="0"/>
              <a:t>casos </a:t>
            </a:r>
            <a:r>
              <a:rPr lang="es-ES" dirty="0"/>
              <a:t>de </a:t>
            </a:r>
            <a:r>
              <a:rPr lang="es-ES" dirty="0" smtClean="0"/>
              <a:t/>
            </a:r>
            <a:br>
              <a:rPr lang="es-ES" dirty="0" smtClean="0"/>
            </a:br>
            <a:r>
              <a:rPr lang="es-ES" dirty="0" smtClean="0"/>
              <a:t>modelos </a:t>
            </a:r>
            <a:r>
              <a:rPr lang="es-ES" dirty="0"/>
              <a:t>individuales inestables </a:t>
            </a:r>
            <a:r>
              <a:rPr lang="es-ES" dirty="0" smtClean="0"/>
              <a:t>(</a:t>
            </a:r>
            <a:r>
              <a:rPr lang="es-ES" dirty="0" err="1" smtClean="0"/>
              <a:t>ANNs</a:t>
            </a:r>
            <a:r>
              <a:rPr lang="es-ES" dirty="0" smtClean="0"/>
              <a:t> o</a:t>
            </a:r>
            <a:br>
              <a:rPr lang="es-ES" dirty="0" smtClean="0"/>
            </a:br>
            <a:r>
              <a:rPr lang="es-ES" dirty="0" smtClean="0"/>
              <a:t>árboles </a:t>
            </a:r>
            <a:r>
              <a:rPr lang="es-ES" dirty="0"/>
              <a:t>de decisión), pero puede producir </a:t>
            </a:r>
            <a:r>
              <a:rPr lang="es-ES" dirty="0" smtClean="0"/>
              <a:t/>
            </a:r>
            <a:br>
              <a:rPr lang="es-ES" dirty="0" smtClean="0"/>
            </a:br>
            <a:r>
              <a:rPr lang="es-ES" dirty="0" smtClean="0"/>
              <a:t>resultados </a:t>
            </a:r>
            <a:r>
              <a:rPr lang="es-ES" dirty="0"/>
              <a:t>mediocres o incluso empeorar los resultados con otros </a:t>
            </a:r>
            <a:r>
              <a:rPr lang="es-ES" dirty="0" smtClean="0"/>
              <a:t>métodos (</a:t>
            </a:r>
            <a:r>
              <a:rPr lang="es-ES" dirty="0" err="1" smtClean="0"/>
              <a:t>Knn</a:t>
            </a:r>
            <a:r>
              <a:rPr lang="es-ES" dirty="0" smtClean="0"/>
              <a:t>)</a:t>
            </a:r>
            <a:endParaRPr lang="es-ES" dirty="0"/>
          </a:p>
        </p:txBody>
      </p:sp>
      <p:pic>
        <p:nvPicPr>
          <p:cNvPr id="5" name="Picture 2" descr="http://www.analyticsvidhya.com/wp-content/uploads/2015/07/bagg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088" y="1502449"/>
            <a:ext cx="5229597" cy="392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913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556792"/>
            <a:ext cx="10972800" cy="5112567"/>
          </a:xfrm>
        </p:spPr>
        <p:txBody>
          <a:bodyPr>
            <a:normAutofit lnSpcReduction="10000"/>
          </a:bodyPr>
          <a:lstStyle/>
          <a:p>
            <a:pPr marL="0" indent="0">
              <a:buNone/>
            </a:pPr>
            <a:r>
              <a:rPr lang="es-ES" b="1" dirty="0" err="1" smtClean="0"/>
              <a:t>Boosting</a:t>
            </a:r>
            <a:endParaRPr lang="es-ES" dirty="0" smtClean="0"/>
          </a:p>
          <a:p>
            <a:pPr marL="0" indent="0">
              <a:buNone/>
            </a:pPr>
            <a:r>
              <a:rPr lang="es-ES" dirty="0" smtClean="0"/>
              <a:t>No </a:t>
            </a:r>
            <a:r>
              <a:rPr lang="es-ES" dirty="0"/>
              <a:t>se crean versiones del conjunto de </a:t>
            </a:r>
            <a:r>
              <a:rPr lang="es-ES" dirty="0" smtClean="0"/>
              <a:t/>
            </a:r>
            <a:br>
              <a:rPr lang="es-ES" dirty="0" smtClean="0"/>
            </a:br>
            <a:r>
              <a:rPr lang="es-ES" dirty="0" smtClean="0"/>
              <a:t>entrenamiento</a:t>
            </a:r>
            <a:r>
              <a:rPr lang="es-ES" dirty="0"/>
              <a:t>, sino que se trabaja siempre con </a:t>
            </a:r>
            <a:r>
              <a:rPr lang="es-ES" dirty="0" smtClean="0"/>
              <a:t/>
            </a:r>
            <a:br>
              <a:rPr lang="es-ES" dirty="0" smtClean="0"/>
            </a:br>
            <a:r>
              <a:rPr lang="es-ES" dirty="0" smtClean="0"/>
              <a:t>el </a:t>
            </a:r>
            <a:r>
              <a:rPr lang="es-ES" dirty="0"/>
              <a:t>conjunto completo de entrada, y se </a:t>
            </a:r>
            <a:r>
              <a:rPr lang="es-ES" dirty="0" smtClean="0"/>
              <a:t>manipulan </a:t>
            </a:r>
            <a:br>
              <a:rPr lang="es-ES" dirty="0" smtClean="0"/>
            </a:br>
            <a:r>
              <a:rPr lang="es-ES" dirty="0" smtClean="0"/>
              <a:t>los </a:t>
            </a:r>
            <a:r>
              <a:rPr lang="es-ES" dirty="0"/>
              <a:t>pesos de los datos para generar modelos </a:t>
            </a:r>
            <a:r>
              <a:rPr lang="es-ES" dirty="0" smtClean="0"/>
              <a:t/>
            </a:r>
            <a:br>
              <a:rPr lang="es-ES" dirty="0" smtClean="0"/>
            </a:br>
            <a:r>
              <a:rPr lang="es-ES" dirty="0" smtClean="0"/>
              <a:t>distintos</a:t>
            </a:r>
          </a:p>
          <a:p>
            <a:pPr marL="0" indent="0">
              <a:buNone/>
            </a:pPr>
            <a:r>
              <a:rPr lang="es-ES" dirty="0"/>
              <a:t>La idea es que en cada iteración se incremente el peso de los objetos mal clasificados por el predictor en esa iteración, por lo que en la construcción del próximo predictor estos objetos serán más importantes y será más probable clasificarlos bien.</a:t>
            </a:r>
            <a:endParaRPr lang="es-ES" dirty="0" smtClean="0"/>
          </a:p>
        </p:txBody>
      </p:sp>
      <p:pic>
        <p:nvPicPr>
          <p:cNvPr id="5122" name="Picture 2" descr="http://sebastianraschka.com/images/faq/bagging-boosting-rf/boo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0256" y="1124744"/>
            <a:ext cx="35528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178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705670"/>
            <a:ext cx="10972800" cy="4963690"/>
          </a:xfrm>
        </p:spPr>
        <p:txBody>
          <a:bodyPr>
            <a:normAutofit fontScale="77500" lnSpcReduction="20000"/>
          </a:bodyPr>
          <a:lstStyle/>
          <a:p>
            <a:pPr marL="0" indent="0">
              <a:buNone/>
            </a:pPr>
            <a:r>
              <a:rPr lang="es-ES" b="1" dirty="0" err="1" smtClean="0"/>
              <a:t>Boosting</a:t>
            </a:r>
            <a:r>
              <a:rPr lang="es-ES" b="1" dirty="0" smtClean="0"/>
              <a:t>. </a:t>
            </a:r>
            <a:r>
              <a:rPr lang="es-ES" b="1" dirty="0" err="1" smtClean="0"/>
              <a:t>AdaBoost</a:t>
            </a:r>
            <a:r>
              <a:rPr lang="es-ES" b="1" dirty="0" smtClean="0"/>
              <a:t>:</a:t>
            </a:r>
            <a:endParaRPr lang="es-ES" dirty="0" smtClean="0"/>
          </a:p>
          <a:p>
            <a:pPr marL="514350" indent="-514350">
              <a:buFont typeface="+mj-lt"/>
              <a:buAutoNum type="arabicPeriod"/>
            </a:pPr>
            <a:r>
              <a:rPr lang="es-ES" dirty="0" smtClean="0"/>
              <a:t>Asignar a </a:t>
            </a:r>
            <a:r>
              <a:rPr lang="es-ES" dirty="0"/>
              <a:t>todos los datos del conjunto de </a:t>
            </a:r>
            <a:r>
              <a:rPr lang="es-ES" dirty="0" smtClean="0"/>
              <a:t/>
            </a:r>
            <a:br>
              <a:rPr lang="es-ES" dirty="0" smtClean="0"/>
            </a:br>
            <a:r>
              <a:rPr lang="es-ES" dirty="0" smtClean="0"/>
              <a:t>entrenamiento un </a:t>
            </a:r>
            <a:r>
              <a:rPr lang="es-ES" dirty="0"/>
              <a:t>peso </a:t>
            </a:r>
            <a:r>
              <a:rPr lang="es-ES" dirty="0" smtClean="0"/>
              <a:t>idéntico</a:t>
            </a:r>
          </a:p>
          <a:p>
            <a:pPr marL="514350" indent="-514350">
              <a:buFont typeface="+mj-lt"/>
              <a:buAutoNum type="arabicPeriod"/>
            </a:pPr>
            <a:r>
              <a:rPr lang="es-ES" dirty="0" smtClean="0"/>
              <a:t>Entrenar </a:t>
            </a:r>
            <a:r>
              <a:rPr lang="es-ES" dirty="0"/>
              <a:t>el modelo usando el conjunto de </a:t>
            </a:r>
            <a:r>
              <a:rPr lang="es-ES" dirty="0" smtClean="0"/>
              <a:t/>
            </a:r>
            <a:br>
              <a:rPr lang="es-ES" dirty="0" smtClean="0"/>
            </a:br>
            <a:r>
              <a:rPr lang="es-ES" dirty="0" smtClean="0"/>
              <a:t>entrenamiento</a:t>
            </a:r>
          </a:p>
          <a:p>
            <a:pPr marL="514350" indent="-514350">
              <a:buFont typeface="+mj-lt"/>
              <a:buAutoNum type="arabicPeriod"/>
            </a:pPr>
            <a:r>
              <a:rPr lang="es-ES" dirty="0" smtClean="0"/>
              <a:t>Calcular </a:t>
            </a:r>
            <a:r>
              <a:rPr lang="es-ES" dirty="0"/>
              <a:t>el error del modelo en el conjunto de entrenamiento, se cuentan cuántos objetos han sido mal clasificados y se identifican cuáles </a:t>
            </a:r>
            <a:r>
              <a:rPr lang="es-ES" dirty="0" smtClean="0"/>
              <a:t>son</a:t>
            </a:r>
          </a:p>
          <a:p>
            <a:pPr marL="514350" indent="-514350">
              <a:buFont typeface="+mj-lt"/>
              <a:buAutoNum type="arabicPeriod"/>
            </a:pPr>
            <a:r>
              <a:rPr lang="es-ES" dirty="0" smtClean="0"/>
              <a:t>Incrementar </a:t>
            </a:r>
            <a:r>
              <a:rPr lang="es-ES" dirty="0"/>
              <a:t>los pesos en aquellos casos de entrenamiento en los que el modelo anterior ha dado resultados </a:t>
            </a:r>
            <a:r>
              <a:rPr lang="es-ES" dirty="0" smtClean="0"/>
              <a:t>erróneos</a:t>
            </a:r>
          </a:p>
          <a:p>
            <a:pPr marL="514350" indent="-514350">
              <a:buFont typeface="+mj-lt"/>
              <a:buAutoNum type="arabicPeriod"/>
            </a:pPr>
            <a:r>
              <a:rPr lang="es-ES" dirty="0" smtClean="0"/>
              <a:t>Entrenar </a:t>
            </a:r>
            <a:r>
              <a:rPr lang="es-ES" dirty="0"/>
              <a:t>un nuevo modelo usando el conjunto de pesos </a:t>
            </a:r>
            <a:r>
              <a:rPr lang="es-ES" dirty="0" smtClean="0"/>
              <a:t>modificados</a:t>
            </a:r>
          </a:p>
          <a:p>
            <a:pPr marL="514350" indent="-514350">
              <a:buFont typeface="+mj-lt"/>
              <a:buAutoNum type="arabicPeriod"/>
            </a:pPr>
            <a:r>
              <a:rPr lang="es-ES" dirty="0" smtClean="0"/>
              <a:t>Volver </a:t>
            </a:r>
            <a:r>
              <a:rPr lang="es-ES" dirty="0"/>
              <a:t>al punto 3 (y se repite el proceso hasta el número de iteraciones fijadas </a:t>
            </a:r>
            <a:r>
              <a:rPr lang="es-ES" dirty="0" smtClean="0"/>
              <a:t>inicialmente)</a:t>
            </a:r>
          </a:p>
          <a:p>
            <a:pPr marL="514350" indent="-514350">
              <a:buFont typeface="+mj-lt"/>
              <a:buAutoNum type="arabicPeriod"/>
            </a:pPr>
            <a:r>
              <a:rPr lang="es-ES" dirty="0" smtClean="0"/>
              <a:t>El </a:t>
            </a:r>
            <a:r>
              <a:rPr lang="es-ES" dirty="0"/>
              <a:t>modelo final se consigue por votación ponderada usando los pesos de todos los modelos.</a:t>
            </a:r>
            <a:endParaRPr lang="es-ES" dirty="0" smtClean="0"/>
          </a:p>
        </p:txBody>
      </p:sp>
      <p:pic>
        <p:nvPicPr>
          <p:cNvPr id="6147" name="Picture 3" descr="http://vision.cs.chubu.ac.jp/wp/wp-content/uploads/2013/07/OurMethodv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659" y="1052736"/>
            <a:ext cx="5210703"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703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705670"/>
            <a:ext cx="10972800" cy="4963690"/>
          </a:xfrm>
        </p:spPr>
        <p:txBody>
          <a:bodyPr>
            <a:normAutofit/>
          </a:bodyPr>
          <a:lstStyle/>
          <a:p>
            <a:pPr marL="0" indent="0">
              <a:buNone/>
            </a:pPr>
            <a:r>
              <a:rPr lang="es-ES" b="1" dirty="0" err="1" smtClean="0"/>
              <a:t>Subespacios</a:t>
            </a:r>
            <a:r>
              <a:rPr lang="es-ES" b="1" dirty="0" smtClean="0"/>
              <a:t> Aleatorios</a:t>
            </a:r>
          </a:p>
          <a:p>
            <a:pPr marL="0" indent="0">
              <a:buNone/>
            </a:pPr>
            <a:r>
              <a:rPr lang="es-ES" dirty="0" smtClean="0"/>
              <a:t>Cada </a:t>
            </a:r>
            <a:r>
              <a:rPr lang="es-ES" dirty="0"/>
              <a:t>modelo se entrena con todos los </a:t>
            </a:r>
            <a:r>
              <a:rPr lang="es-ES" dirty="0" smtClean="0"/>
              <a:t/>
            </a:r>
            <a:br>
              <a:rPr lang="es-ES" dirty="0" smtClean="0"/>
            </a:br>
            <a:r>
              <a:rPr lang="es-ES" dirty="0" smtClean="0"/>
              <a:t>ejemplos</a:t>
            </a:r>
            <a:r>
              <a:rPr lang="es-ES" dirty="0"/>
              <a:t>, pero solo considera un </a:t>
            </a:r>
            <a:r>
              <a:rPr lang="es-ES" dirty="0" smtClean="0"/>
              <a:t/>
            </a:r>
            <a:br>
              <a:rPr lang="es-ES" dirty="0" smtClean="0"/>
            </a:br>
            <a:r>
              <a:rPr lang="es-ES" dirty="0" smtClean="0"/>
              <a:t>subconjunto </a:t>
            </a:r>
            <a:r>
              <a:rPr lang="es-ES" dirty="0"/>
              <a:t>de los </a:t>
            </a:r>
            <a:r>
              <a:rPr lang="es-ES" dirty="0" smtClean="0"/>
              <a:t>atributos (parámetro). </a:t>
            </a:r>
          </a:p>
          <a:p>
            <a:pPr marL="0" indent="0">
              <a:buNone/>
            </a:pPr>
            <a:r>
              <a:rPr lang="es-ES" dirty="0" smtClean="0"/>
              <a:t>El resultado </a:t>
            </a:r>
            <a:r>
              <a:rPr lang="es-ES" dirty="0"/>
              <a:t>es el promedio o votación </a:t>
            </a:r>
            <a:r>
              <a:rPr lang="es-ES" dirty="0" smtClean="0"/>
              <a:t/>
            </a:r>
            <a:br>
              <a:rPr lang="es-ES" dirty="0" smtClean="0"/>
            </a:br>
            <a:r>
              <a:rPr lang="es-ES" dirty="0" smtClean="0"/>
              <a:t>de </a:t>
            </a:r>
            <a:r>
              <a:rPr lang="es-ES" dirty="0"/>
              <a:t>los resultados individuales de los </a:t>
            </a:r>
            <a:r>
              <a:rPr lang="es-ES" dirty="0" smtClean="0"/>
              <a:t/>
            </a:r>
            <a:br>
              <a:rPr lang="es-ES" dirty="0" smtClean="0"/>
            </a:br>
            <a:r>
              <a:rPr lang="es-ES" dirty="0" smtClean="0"/>
              <a:t>modelos.</a:t>
            </a:r>
          </a:p>
          <a:p>
            <a:pPr marL="0" indent="0">
              <a:buNone/>
            </a:pPr>
            <a:r>
              <a:rPr lang="es-ES" dirty="0" smtClean="0"/>
              <a:t>Cuando se usan árboles de decisión, se obtiene un modelo muy conocido llamado </a:t>
            </a:r>
            <a:r>
              <a:rPr lang="es-ES" b="1" dirty="0" err="1" smtClean="0"/>
              <a:t>Random</a:t>
            </a:r>
            <a:r>
              <a:rPr lang="es-ES" b="1" dirty="0" smtClean="0"/>
              <a:t> </a:t>
            </a:r>
            <a:r>
              <a:rPr lang="es-ES" b="1" dirty="0" err="1" smtClean="0"/>
              <a:t>Forest</a:t>
            </a:r>
            <a:endParaRPr lang="es-ES" b="1" dirty="0" smtClean="0"/>
          </a:p>
        </p:txBody>
      </p:sp>
      <p:pic>
        <p:nvPicPr>
          <p:cNvPr id="7170" name="Picture 2" descr="https://citizennet.com/blog/wp-content/uploads/2012/11/RF.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5760"/>
          <a:stretch/>
        </p:blipFill>
        <p:spPr bwMode="auto">
          <a:xfrm>
            <a:off x="6744071" y="1124744"/>
            <a:ext cx="5419537" cy="392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110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a:t>
            </a:r>
            <a:endParaRPr lang="es-ES" dirty="0"/>
          </a:p>
        </p:txBody>
      </p:sp>
      <p:sp>
        <p:nvSpPr>
          <p:cNvPr id="3" name="Marcador de contenido 2"/>
          <p:cNvSpPr>
            <a:spLocks noGrp="1"/>
          </p:cNvSpPr>
          <p:nvPr>
            <p:ph idx="1"/>
          </p:nvPr>
        </p:nvSpPr>
        <p:spPr>
          <a:xfrm>
            <a:off x="595808" y="1600201"/>
            <a:ext cx="10972800" cy="4853135"/>
          </a:xfrm>
        </p:spPr>
        <p:txBody>
          <a:bodyPr>
            <a:normAutofit/>
          </a:bodyPr>
          <a:lstStyle/>
          <a:p>
            <a:r>
              <a:rPr lang="es-ES" sz="2800" b="1" dirty="0" smtClean="0"/>
              <a:t>Curva de expectativas</a:t>
            </a:r>
            <a:r>
              <a:rPr lang="es-ES" sz="2800" dirty="0" smtClean="0"/>
              <a:t>… estamos en la </a:t>
            </a:r>
            <a:br>
              <a:rPr lang="es-ES" sz="2800" dirty="0" smtClean="0"/>
            </a:br>
            <a:r>
              <a:rPr lang="es-ES" sz="2800" dirty="0" smtClean="0"/>
              <a:t>cresta respecto a algunas </a:t>
            </a:r>
            <a:r>
              <a:rPr lang="es-ES" sz="2800" dirty="0" smtClean="0"/>
              <a:t>metodologías.</a:t>
            </a:r>
            <a:endParaRPr lang="es-ES" sz="2800" dirty="0" smtClean="0"/>
          </a:p>
          <a:p>
            <a:r>
              <a:rPr lang="es-ES" sz="2800" dirty="0" smtClean="0"/>
              <a:t>Necesidad de </a:t>
            </a:r>
            <a:r>
              <a:rPr lang="es-ES" sz="2800" b="1" dirty="0" smtClean="0"/>
              <a:t>grandes (grandísimas) cantidades de </a:t>
            </a:r>
            <a:r>
              <a:rPr lang="es-ES" sz="2800" b="1" dirty="0" smtClean="0"/>
              <a:t>datos.</a:t>
            </a:r>
            <a:endParaRPr lang="es-ES" sz="2800" b="1" dirty="0" smtClean="0"/>
          </a:p>
          <a:p>
            <a:r>
              <a:rPr lang="es-ES" sz="2800" dirty="0" smtClean="0"/>
              <a:t>Necesidad (sobre todo en algunos modelos) de </a:t>
            </a:r>
            <a:r>
              <a:rPr lang="es-ES" sz="2800" b="1" dirty="0" smtClean="0"/>
              <a:t>alta calidad </a:t>
            </a:r>
            <a:br>
              <a:rPr lang="es-ES" sz="2800" b="1" dirty="0" smtClean="0"/>
            </a:br>
            <a:r>
              <a:rPr lang="es-ES" sz="2800" dirty="0" smtClean="0"/>
              <a:t>en los </a:t>
            </a:r>
            <a:r>
              <a:rPr lang="es-ES" sz="2800" dirty="0" smtClean="0"/>
              <a:t>datos.</a:t>
            </a:r>
            <a:endParaRPr lang="es-ES" sz="2800" dirty="0" smtClean="0"/>
          </a:p>
          <a:p>
            <a:r>
              <a:rPr lang="es-ES" sz="2800" dirty="0" smtClean="0"/>
              <a:t>Algunos modelos están lejos de </a:t>
            </a:r>
            <a:br>
              <a:rPr lang="es-ES" sz="2800" dirty="0" smtClean="0"/>
            </a:br>
            <a:r>
              <a:rPr lang="es-ES" sz="2800" b="1" dirty="0" smtClean="0"/>
              <a:t>entrenamientos en tiempo </a:t>
            </a:r>
            <a:r>
              <a:rPr lang="es-ES" sz="2800" b="1" dirty="0" smtClean="0"/>
              <a:t>real.</a:t>
            </a:r>
            <a:endParaRPr lang="es-ES" sz="2800" b="1" dirty="0" smtClean="0"/>
          </a:p>
          <a:p>
            <a:r>
              <a:rPr lang="es-ES" sz="2800" dirty="0" smtClean="0"/>
              <a:t>Algunos modelos no disponen de </a:t>
            </a:r>
            <a:br>
              <a:rPr lang="es-ES" sz="2800" dirty="0" smtClean="0"/>
            </a:br>
            <a:r>
              <a:rPr lang="es-ES" sz="2800" dirty="0" smtClean="0"/>
              <a:t>métodos </a:t>
            </a:r>
            <a:r>
              <a:rPr lang="es-ES" sz="2800" b="1" dirty="0" smtClean="0"/>
              <a:t>online</a:t>
            </a:r>
            <a:r>
              <a:rPr lang="es-ES" sz="2800" dirty="0" smtClean="0"/>
              <a:t> de </a:t>
            </a:r>
            <a:r>
              <a:rPr lang="es-ES" sz="2800" dirty="0" smtClean="0"/>
              <a:t>entrenamiento.</a:t>
            </a:r>
            <a:endParaRPr lang="es-ES" sz="2800" dirty="0" smtClean="0"/>
          </a:p>
        </p:txBody>
      </p:sp>
      <p:pic>
        <p:nvPicPr>
          <p:cNvPr id="9218" name="Picture 2" descr="http://4.bp.blogspot.com/_jKHt4iEioLM/TL-ayaZPIzI/AAAAAAAAAAM/BVBBrk0R7wM/s1600/Absimo.pn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6080" y="1196752"/>
            <a:ext cx="2135717" cy="129128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blog.certainsource.com/wp-content/uploads/2013/03/shutterstock_90055015.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92344" y="997338"/>
            <a:ext cx="2305432" cy="229417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www.fonteva.com/images/easyblog_images/411/clean-up-dirty-dat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88488" y="2825095"/>
            <a:ext cx="1488485" cy="1297959"/>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www.mimer.com/Portals/0/Bilder/realtime_img.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2208" y="3850180"/>
            <a:ext cx="1575135" cy="1071786"/>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www.kbpublicidad.com/wp-content/uploads/2013/10/offline-online.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8088" y="4920576"/>
            <a:ext cx="1944216" cy="125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18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2582</TotalTime>
  <Words>268</Words>
  <Application>Microsoft Office PowerPoint</Application>
  <PresentationFormat>Panorámica</PresentationFormat>
  <Paragraphs>74</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Garamond</vt:lpstr>
      <vt:lpstr>Tema de Office</vt:lpstr>
      <vt:lpstr>Métodos Avanzados: Agregación y Deep Learning</vt:lpstr>
      <vt:lpstr>Guion</vt:lpstr>
      <vt:lpstr>Métodos Combinados de Aprendizaje</vt:lpstr>
      <vt:lpstr>Métodos Combinados de Aprendizaje</vt:lpstr>
      <vt:lpstr>Combinadores más comunes</vt:lpstr>
      <vt:lpstr>Combinadores más comunes</vt:lpstr>
      <vt:lpstr>Combinadores más comunes</vt:lpstr>
      <vt:lpstr>Combinadores más comunes</vt:lpstr>
      <vt:lpstr>Limitaciones</vt:lpstr>
      <vt:lpstr>Limitaciones</vt:lpstr>
      <vt:lpstr>Deep Learning</vt:lpstr>
      <vt:lpstr>Deep Learning</vt:lpstr>
      <vt:lpstr>Autoencoders : Encoders + Decoders</vt:lpstr>
      <vt:lpstr>Redes Recurrentes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208</cp:revision>
  <dcterms:created xsi:type="dcterms:W3CDTF">2010-10-30T10:49:03Z</dcterms:created>
  <dcterms:modified xsi:type="dcterms:W3CDTF">2018-10-20T13:08:53Z</dcterms:modified>
</cp:coreProperties>
</file>