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99" r:id="rId2"/>
    <p:sldId id="800" r:id="rId3"/>
    <p:sldId id="822" r:id="rId4"/>
    <p:sldId id="825" r:id="rId5"/>
    <p:sldId id="826" r:id="rId6"/>
    <p:sldId id="824" r:id="rId7"/>
    <p:sldId id="827" r:id="rId8"/>
    <p:sldId id="832" r:id="rId9"/>
    <p:sldId id="828" r:id="rId10"/>
    <p:sldId id="833" r:id="rId11"/>
    <p:sldId id="834" r:id="rId12"/>
    <p:sldId id="835" r:id="rId13"/>
    <p:sldId id="830" r:id="rId14"/>
    <p:sldId id="831" r:id="rId15"/>
    <p:sldId id="808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7" autoAdjust="0"/>
    <p:restoredTop sz="91476" autoAdjust="0"/>
  </p:normalViewPr>
  <p:slideViewPr>
    <p:cSldViewPr snapToGrid="0" showGuides="1">
      <p:cViewPr varScale="1">
        <p:scale>
          <a:sx n="74" d="100"/>
          <a:sy n="74" d="100"/>
        </p:scale>
        <p:origin x="98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D240-266C-476C-A53B-A66449BA1BC0}" type="datetimeFigureOut">
              <a:rPr lang="en-DE" smtClean="0"/>
              <a:t>15/10/2025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148D2-F947-48D9-B56C-5B72AD4F3A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143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904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14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354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</a:p>
          <a:p>
            <a:r>
              <a:rPr lang="de-DE" dirty="0">
                <a:solidFill>
                  <a:srgbClr val="92D050"/>
                </a:solidFill>
              </a:rPr>
              <a:t>Day </a:t>
            </a:r>
            <a:r>
              <a:rPr lang="de-DE" dirty="0"/>
              <a:t>und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year</a:t>
            </a:r>
            <a:r>
              <a:rPr lang="de-DE" dirty="0">
                <a:solidFill>
                  <a:srgbClr val="92D050"/>
                </a:solidFill>
              </a:rPr>
              <a:t> not </a:t>
            </a:r>
            <a:r>
              <a:rPr lang="de-DE" dirty="0" err="1">
                <a:solidFill>
                  <a:srgbClr val="92D050"/>
                </a:solidFill>
              </a:rPr>
              <a:t>significant</a:t>
            </a:r>
            <a:endParaRPr lang="de-DE" dirty="0">
              <a:solidFill>
                <a:srgbClr val="92D050"/>
              </a:solidFill>
            </a:endParaRPr>
          </a:p>
          <a:p>
            <a:endParaRPr lang="de-DE" dirty="0">
              <a:solidFill>
                <a:srgbClr val="92D050"/>
              </a:solidFill>
            </a:endParaRPr>
          </a:p>
          <a:p>
            <a:r>
              <a:rPr lang="de-DE" dirty="0" err="1">
                <a:solidFill>
                  <a:srgbClr val="92D050"/>
                </a:solidFill>
              </a:rPr>
              <a:t>Recalling</a:t>
            </a:r>
            <a:r>
              <a:rPr lang="de-DE" dirty="0">
                <a:solidFill>
                  <a:srgbClr val="92D050"/>
                </a:solidFill>
              </a:rPr>
              <a:t>: </a:t>
            </a:r>
            <a:r>
              <a:rPr lang="de-DE" dirty="0" err="1">
                <a:solidFill>
                  <a:srgbClr val="92D050"/>
                </a:solidFill>
              </a:rPr>
              <a:t>missing</a:t>
            </a:r>
            <a:r>
              <a:rPr lang="de-DE" dirty="0">
                <a:solidFill>
                  <a:srgbClr val="92D050"/>
                </a:solidFill>
              </a:rPr>
              <a:t> </a:t>
            </a:r>
          </a:p>
          <a:p>
            <a:endParaRPr lang="de-DE" dirty="0">
              <a:solidFill>
                <a:srgbClr val="92D050"/>
              </a:solidFill>
            </a:endParaRPr>
          </a:p>
          <a:p>
            <a:r>
              <a:rPr lang="en-US" dirty="0"/>
              <a:t>In insurance, </a:t>
            </a:r>
            <a:r>
              <a:rPr lang="en-US" b="1" dirty="0"/>
              <a:t>missing a risky case (false negative)</a:t>
            </a:r>
            <a:r>
              <a:rPr lang="en-US" dirty="0"/>
              <a:t> can be </a:t>
            </a:r>
            <a:r>
              <a:rPr lang="en-US" b="1" dirty="0"/>
              <a:t>very costly</a:t>
            </a:r>
            <a:r>
              <a:rPr lang="en-US" dirty="0"/>
              <a:t>.</a:t>
            </a:r>
          </a:p>
          <a:p>
            <a:r>
              <a:rPr lang="en-US" dirty="0"/>
              <a:t>High recall ensures </a:t>
            </a:r>
            <a:r>
              <a:rPr lang="en-US" b="1" dirty="0"/>
              <a:t>most real risks are identified</a:t>
            </a:r>
            <a:r>
              <a:rPr lang="en-US" dirty="0"/>
              <a:t>, even if it means a few false alarms.</a:t>
            </a:r>
          </a:p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66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367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2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222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14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D60-2E04-432E-BA5B-9E46A2531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E3487-1EB2-4C35-B367-EF29164C7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2F98-271D-430A-A678-AF46B9F9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28F2-F753-46BB-B420-D26F9E2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F7D4-A52E-47D1-B1E8-35EAF7B2805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4811-0631-4164-AC81-33856783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7C2B5-8D70-4C84-A1FC-FE1B3AA8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BC45-9C1F-44AF-A7DA-C977AA2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E265-DA22-4F76-9AB8-543CB46D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0B14-22E1-4962-BE13-9B108ADB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2D056-9DD7-4984-8334-9674EA45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029D4-33A6-414D-9A11-3B007112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795C-D87A-40E9-9490-6D8DFFE7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B1BC-4137-4C12-8772-0094FA39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1227-E519-4AF5-A204-85760670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Aufzählu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18799" y="1701800"/>
            <a:ext cx="10037423" cy="4247480"/>
          </a:xfrm>
          <a:prstGeom prst="rect">
            <a:avLst/>
          </a:prstGeom>
        </p:spPr>
        <p:txBody>
          <a:bodyPr/>
          <a:lstStyle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300">
                <a:solidFill>
                  <a:schemeClr val="accent2"/>
                </a:solidFill>
              </a:defRPr>
            </a:lvl1pPr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04863" indent="-271463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 marL="1346200" indent="-268288"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1879600" indent="-266700"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1"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noProof="0" dirty="0"/>
              <a:t>Ebene</a:t>
            </a:r>
          </a:p>
          <a:p>
            <a:pPr lvl="2">
              <a:defRPr/>
            </a:pPr>
            <a:endParaRPr lang="en-US" noProof="0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946182" y="908720"/>
            <a:ext cx="10182655" cy="59047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Überschrift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346253-4D55-4E20-8EDA-0C50A874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00800E-1E4A-4B04-BF60-B56B14C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1018800" y="2710406"/>
            <a:ext cx="10146412" cy="323887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de-DE" dirty="0"/>
              <a:t>Formatvorlagen </a:t>
            </a:r>
            <a:r>
              <a:rPr lang="en-US" noProof="0" dirty="0"/>
              <a:t>des</a:t>
            </a:r>
            <a:r>
              <a:rPr lang="de-DE" dirty="0"/>
              <a:t> Textmasters bearbeiten</a:t>
            </a:r>
            <a:endParaRPr dirty="0"/>
          </a:p>
          <a:p>
            <a:pPr lvl="1">
              <a:defRPr/>
            </a:pPr>
            <a:r>
              <a:rPr lang="de-DE" dirty="0"/>
              <a:t>Zweite </a:t>
            </a:r>
            <a:r>
              <a:rPr lang="en-US" noProof="0" dirty="0"/>
              <a:t>Ebene</a:t>
            </a:r>
          </a:p>
          <a:p>
            <a:pPr lvl="2">
              <a:defRPr/>
            </a:pPr>
            <a:r>
              <a:rPr lang="de-DE" dirty="0"/>
              <a:t>Dritte </a:t>
            </a:r>
            <a:r>
              <a:rPr lang="en-US" noProof="0" dirty="0"/>
              <a:t>Ebene</a:t>
            </a:r>
          </a:p>
          <a:p>
            <a:pPr lvl="3">
              <a:defRPr/>
            </a:pPr>
            <a:r>
              <a:rPr lang="de-DE" dirty="0"/>
              <a:t>Vierte </a:t>
            </a:r>
            <a:r>
              <a:rPr lang="en-US" noProof="0" dirty="0"/>
              <a:t>Ebene</a:t>
            </a:r>
          </a:p>
          <a:p>
            <a:pPr lvl="4">
              <a:defRPr/>
            </a:pPr>
            <a:r>
              <a:rPr lang="en-US" noProof="0" dirty="0" err="1"/>
              <a:t>Fünfte</a:t>
            </a:r>
            <a:r>
              <a:rPr lang="de-DE" dirty="0"/>
              <a:t> Ebene</a:t>
            </a:r>
            <a:endParaRPr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18800" y="2060848"/>
            <a:ext cx="10138326" cy="4925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300" spc="40"/>
            </a:lvl1pPr>
          </a:lstStyle>
          <a:p>
            <a:pPr lvl="0">
              <a:defRPr/>
            </a:pPr>
            <a:r>
              <a:rPr lang="en-US" noProof="0" dirty="0" err="1"/>
              <a:t>Unterüberschrift</a:t>
            </a:r>
            <a:endParaRPr lang="en-US" noProof="0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 bwMode="auto">
          <a:xfrm>
            <a:off x="1018800" y="908720"/>
            <a:ext cx="10182655" cy="59047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Überschrift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8BAC45-BE1E-48F2-9C9F-2B6A7675E0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873C4-0897-4B2A-A90B-7B57D860E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D7B0-4F73-4EAB-87E0-0AC86F1DB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5E9E-EF06-48A5-91FD-344F2FB8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FFFD-38A2-41E7-A35A-DCC9B92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546E-A96A-4D18-9AA0-3F66E7D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8FDD-043F-4D13-AA72-2272567C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5DC-C315-424C-A849-317DAE9F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AF49-EDA0-4B75-93B8-DDA726EA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5468-9023-485C-92BC-1C48A974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7BB3-C804-4A8C-AE40-A9B699BE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1B89-834D-410D-B566-4FE64719C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689F-E5EF-4291-937E-573321C6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C350-2A21-4E39-ACC7-1BBBF54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642B-0F37-4500-AD73-FD111CDA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A30B-4E62-4D2B-BAC5-DBC6B104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004F-0E2F-45FA-9C3D-1316D566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9D458-2DB1-4195-B99E-1236DD4E0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A1B8-E4E2-4A74-8C41-37F87E9AC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58C1C-1AB2-4C8B-B647-E3D352B7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134DB-C40E-414F-B500-23EDEE032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172C8-92D5-4A1A-9D9A-9903667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91F2F-45B2-47CE-8748-374BAF79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779F5-AF9C-46A1-A77D-5E38B421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149-E17A-4F13-A7C3-895A4A77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58984-2FBB-4695-84FF-3EC1D00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B6938-E066-4BC3-B92A-FFA57739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B4AA-8064-442C-BF3C-22EC677C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3F41A-25EA-4590-841F-5EA51E2C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F50F5-4F49-436E-8B65-DAD28673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917A1-EAFD-4CCF-9CD3-D94C0BE3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4B3F-71D1-4153-8B7A-D00AE1F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110E-FB54-4780-86A8-CECA5F81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E601C-7F1C-4B26-82F2-C411BFAF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60562-8188-42E2-8E51-B5B8581F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7D356-0204-4B82-9D02-47A23864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F167D-AE0D-4B45-8310-C9C90D28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3BE2-8E75-4799-886F-4D1BBFA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2261-8D1D-40CD-82F2-230204ABA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F449-5B5B-4AB2-8389-3FABF6CC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E320-47F4-406C-8E6C-F909581E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64117-E827-4B34-9A6B-78540C9F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770B-1D1F-4D96-90B7-4D6B93B9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B6636D-0740-4A02-8A68-9656F988C914}"/>
              </a:ext>
            </a:extLst>
          </p:cNvPr>
          <p:cNvSpPr/>
          <p:nvPr userDrawn="1"/>
        </p:nvSpPr>
        <p:spPr>
          <a:xfrm>
            <a:off x="1" y="6610349"/>
            <a:ext cx="12191999" cy="2374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0D45C-A3CE-4412-AB2A-95F41D34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63" y="1358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ABBC0-FBFC-4BCC-8139-E90F2407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463" y="15908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3D5B-7356-449E-9B99-6A0B5D5C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7E21-4F0E-4DFF-AA6B-2E4EF254A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382C-3C82-44C3-8C21-870D6B06F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9295" y="6555858"/>
            <a:ext cx="2743200" cy="346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19A58D5-7BD8-4386-B335-3BE5593412C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1B7BB9C-2D06-4CE4-8D1D-4E58BC46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45" y="2268537"/>
            <a:ext cx="10515600" cy="1334087"/>
          </a:xfrm>
        </p:spPr>
        <p:txBody>
          <a:bodyPr>
            <a:normAutofit/>
          </a:bodyPr>
          <a:lstStyle/>
          <a:p>
            <a:r>
              <a:rPr lang="de-DE" sz="3600" dirty="0" err="1"/>
              <a:t>CitiBike</a:t>
            </a:r>
            <a:r>
              <a:rPr lang="de-DE" sz="3600" dirty="0"/>
              <a:t> Risikoanalyse &amp; Modellierung</a:t>
            </a:r>
            <a:endParaRPr lang="en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9560A-420E-49AC-A6B7-8D0638FE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452" y="5904696"/>
            <a:ext cx="2918566" cy="558799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Ayimnisagul</a:t>
            </a:r>
            <a:r>
              <a:rPr lang="de-DE" dirty="0"/>
              <a:t>(Ay) Ablimit</a:t>
            </a:r>
          </a:p>
          <a:p>
            <a:r>
              <a:rPr lang="de-DE" dirty="0"/>
              <a:t>16.10.2025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01EC63-07F6-473A-9236-2DFDFDAB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11273596" cy="3719578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Ziel: Vorhersage, ob eine Fahrt mit einem Unfall in Verbindung steht (</a:t>
            </a:r>
            <a:r>
              <a:rPr lang="de-DE" sz="1600" dirty="0" err="1">
                <a:solidFill>
                  <a:schemeClr val="tx1"/>
                </a:solidFill>
              </a:rPr>
              <a:t>accident</a:t>
            </a:r>
            <a:r>
              <a:rPr lang="de-DE" sz="1600" dirty="0">
                <a:solidFill>
                  <a:schemeClr val="tx1"/>
                </a:solidFill>
              </a:rPr>
              <a:t>=1 oder 0)</a:t>
            </a:r>
            <a:endParaRPr lang="de-DE" sz="1600" b="0" dirty="0">
              <a:solidFill>
                <a:schemeClr val="tx1"/>
              </a:solidFill>
              <a:effectLst/>
            </a:endParaRPr>
          </a:p>
          <a:p>
            <a:r>
              <a:rPr lang="de-DE" sz="1600" b="0" dirty="0">
                <a:solidFill>
                  <a:schemeClr val="tx1"/>
                </a:solidFill>
                <a:effectLst/>
              </a:rPr>
              <a:t>Grundidee &amp; Zielvariable Aufsetzung</a:t>
            </a:r>
          </a:p>
          <a:p>
            <a:pPr lvl="2"/>
            <a:r>
              <a:rPr lang="de-DE" dirty="0"/>
              <a:t>War während dieser Fahrt ein Unfall in derselben H3-Zelle und Stunde</a:t>
            </a:r>
          </a:p>
          <a:p>
            <a:pPr lvl="2"/>
            <a:r>
              <a:rPr lang="de-DE" b="0" dirty="0">
                <a:solidFill>
                  <a:schemeClr val="tx1"/>
                </a:solidFill>
                <a:effectLst/>
              </a:rPr>
              <a:t>Jede Fahrt erhält ein binäres Label (</a:t>
            </a:r>
            <a:r>
              <a:rPr lang="de-DE" b="0" dirty="0" err="1">
                <a:solidFill>
                  <a:srgbClr val="92D050"/>
                </a:solidFill>
                <a:effectLst/>
              </a:rPr>
              <a:t>accident</a:t>
            </a:r>
            <a:r>
              <a:rPr lang="de-DE" b="0" dirty="0">
                <a:solidFill>
                  <a:srgbClr val="92D050"/>
                </a:solidFill>
                <a:effectLst/>
              </a:rPr>
              <a:t>=1,0</a:t>
            </a:r>
            <a:r>
              <a:rPr lang="de-DE" b="0" dirty="0">
                <a:solidFill>
                  <a:schemeClr val="tx1"/>
                </a:solidFill>
                <a:effectLst/>
              </a:rPr>
              <a:t>)</a:t>
            </a:r>
            <a:endParaRPr lang="de-DE" dirty="0"/>
          </a:p>
          <a:p>
            <a:r>
              <a:rPr lang="de-DE" sz="1600" dirty="0">
                <a:solidFill>
                  <a:schemeClr val="tx1"/>
                </a:solidFill>
              </a:rPr>
              <a:t>Signifikanztests für Trips-Merkmale </a:t>
            </a:r>
            <a:r>
              <a:rPr lang="de-DE" sz="1600" dirty="0" err="1">
                <a:solidFill>
                  <a:schemeClr val="tx1"/>
                </a:solidFill>
              </a:rPr>
              <a:t>Has_accident</a:t>
            </a:r>
            <a:r>
              <a:rPr lang="de-DE" sz="1600" dirty="0">
                <a:solidFill>
                  <a:schemeClr val="tx1"/>
                </a:solidFill>
              </a:rPr>
              <a:t> vs. </a:t>
            </a:r>
            <a:r>
              <a:rPr lang="de-DE" sz="1600" dirty="0" err="1">
                <a:solidFill>
                  <a:schemeClr val="tx1"/>
                </a:solidFill>
              </a:rPr>
              <a:t>No_accident</a:t>
            </a:r>
            <a:r>
              <a:rPr lang="de-DE" sz="1600" dirty="0">
                <a:solidFill>
                  <a:schemeClr val="tx1"/>
                </a:solidFill>
              </a:rPr>
              <a:t> als Basis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Kategorische Variablen → Chi-</a:t>
            </a:r>
            <a:r>
              <a:rPr lang="de-DE" dirty="0" err="1">
                <a:solidFill>
                  <a:schemeClr val="tx1"/>
                </a:solidFill>
              </a:rPr>
              <a:t>Sequared</a:t>
            </a:r>
            <a:r>
              <a:rPr lang="de-DE" dirty="0">
                <a:solidFill>
                  <a:schemeClr val="tx1"/>
                </a:solidFill>
              </a:rPr>
              <a:t>-Test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Numerische Variablen → Kruskal-Wallis-Test</a:t>
            </a:r>
            <a:endParaRPr lang="de-DE" dirty="0">
              <a:solidFill>
                <a:schemeClr val="accent6"/>
              </a:solidFill>
            </a:endParaRPr>
          </a:p>
          <a:p>
            <a:pPr lvl="2"/>
            <a:r>
              <a:rPr lang="de-DE" dirty="0">
                <a:solidFill>
                  <a:srgbClr val="92D050"/>
                </a:solidFill>
              </a:rPr>
              <a:t>['</a:t>
            </a:r>
            <a:r>
              <a:rPr lang="de-DE" dirty="0" err="1">
                <a:solidFill>
                  <a:srgbClr val="92D050"/>
                </a:solidFill>
              </a:rPr>
              <a:t>start_lng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end_lng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hour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speed_kmh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end_lat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start_lat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distance_km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dow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duration_minutes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hour_of_week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is_weekend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month</a:t>
            </a:r>
            <a:r>
              <a:rPr lang="de-DE" dirty="0">
                <a:solidFill>
                  <a:srgbClr val="92D050"/>
                </a:solidFill>
              </a:rPr>
              <a:t>‘, '</a:t>
            </a:r>
            <a:r>
              <a:rPr lang="de-DE" dirty="0" err="1">
                <a:solidFill>
                  <a:srgbClr val="92D050"/>
                </a:solidFill>
              </a:rPr>
              <a:t>member_casual</a:t>
            </a:r>
            <a:r>
              <a:rPr lang="de-DE" dirty="0">
                <a:solidFill>
                  <a:srgbClr val="92D050"/>
                </a:solidFill>
              </a:rPr>
              <a:t>‘]</a:t>
            </a:r>
          </a:p>
          <a:p>
            <a:pPr lvl="1"/>
            <a:r>
              <a:rPr lang="de-DE" b="1" dirty="0">
                <a:solidFill>
                  <a:schemeClr val="tx1"/>
                </a:solidFill>
                <a:effectLst/>
              </a:rPr>
              <a:t>Modell</a:t>
            </a:r>
            <a:r>
              <a:rPr lang="de-DE" b="0" dirty="0">
                <a:solidFill>
                  <a:schemeClr val="tx1"/>
                </a:solidFill>
                <a:effectLst/>
              </a:rPr>
              <a:t>: </a:t>
            </a:r>
            <a:r>
              <a:rPr lang="de-DE" b="0" dirty="0" err="1">
                <a:solidFill>
                  <a:schemeClr val="tx1"/>
                </a:solidFill>
                <a:effectLst/>
              </a:rPr>
              <a:t>XGBClassifier</a:t>
            </a:r>
            <a:endParaRPr lang="de-DE" b="0" dirty="0">
              <a:solidFill>
                <a:schemeClr val="tx1"/>
              </a:solidFill>
              <a:effectLst/>
            </a:endParaRPr>
          </a:p>
          <a:p>
            <a:pPr lvl="1"/>
            <a:r>
              <a:rPr lang="de-DE" b="1" dirty="0"/>
              <a:t>Parameteroptimierung</a:t>
            </a:r>
            <a:r>
              <a:rPr lang="de-DE" dirty="0"/>
              <a:t>: </a:t>
            </a:r>
            <a:r>
              <a:rPr lang="de-DE" dirty="0" err="1"/>
              <a:t>Grid</a:t>
            </a:r>
            <a:r>
              <a:rPr lang="de-DE" dirty="0"/>
              <a:t> Search</a:t>
            </a:r>
          </a:p>
          <a:p>
            <a:pPr lvl="1"/>
            <a:r>
              <a:rPr lang="de-DE" b="1" dirty="0" err="1"/>
              <a:t>Crash_label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Recall: 0.72</a:t>
            </a:r>
          </a:p>
          <a:p>
            <a:pPr lvl="2"/>
            <a:r>
              <a:rPr lang="de-DE" dirty="0"/>
              <a:t>F1: 0.64</a:t>
            </a:r>
          </a:p>
          <a:p>
            <a:pPr lvl="1"/>
            <a:endParaRPr lang="de-DE" sz="1400" dirty="0"/>
          </a:p>
          <a:p>
            <a:pPr marL="0" lvl="1" indent="0">
              <a:buNone/>
            </a:pPr>
            <a:endParaRPr lang="de-DE" sz="1400" b="0" dirty="0">
              <a:solidFill>
                <a:schemeClr val="tx1"/>
              </a:solidFill>
              <a:effectLst/>
            </a:endParaRPr>
          </a:p>
          <a:p>
            <a:pPr lvl="2"/>
            <a:endParaRPr lang="de-DE" sz="1400" dirty="0"/>
          </a:p>
          <a:p>
            <a:pPr lvl="1"/>
            <a:endParaRPr lang="de-DE" sz="1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Trip-level Klassifikation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9419744" cy="4684082"/>
          </a:xfrm>
        </p:spPr>
        <p:txBody>
          <a:bodyPr>
            <a:noAutofit/>
          </a:bodyPr>
          <a:lstStyle/>
          <a:p>
            <a:r>
              <a:rPr lang="de-DE" sz="1600" b="1" dirty="0">
                <a:solidFill>
                  <a:schemeClr val="tx1"/>
                </a:solidFill>
              </a:rPr>
              <a:t>Ziel: Unfallraten modellieren, </a:t>
            </a:r>
            <a:r>
              <a:rPr lang="de-DE" sz="1600" dirty="0">
                <a:solidFill>
                  <a:schemeClr val="tx1"/>
                </a:solidFill>
              </a:rPr>
              <a:t>nicht einzelne Fahrten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Räumlich und zeitlich aggregierte Risikoprofil berechnen</a:t>
            </a:r>
          </a:p>
          <a:p>
            <a:pPr marL="533400" lvl="2" indent="0">
              <a:buNone/>
            </a:pPr>
            <a:endParaRPr lang="de-DE" dirty="0">
              <a:solidFill>
                <a:schemeClr val="accent6"/>
              </a:solidFill>
            </a:endParaRPr>
          </a:p>
          <a:p>
            <a:pPr lvl="1"/>
            <a:r>
              <a:rPr lang="de-DE" b="1" dirty="0"/>
              <a:t>Idee</a:t>
            </a:r>
            <a:r>
              <a:rPr lang="de-DE" dirty="0"/>
              <a:t>: Kombiniere alle Fahrten und Unfälle nach H3-Zellen und Zeit (Stunde)</a:t>
            </a:r>
          </a:p>
          <a:p>
            <a:pPr lvl="2"/>
            <a:r>
              <a:rPr lang="de-DE" dirty="0"/>
              <a:t>Fahrt-Aggregation und Crash-Aggregation zusammenführen</a:t>
            </a:r>
          </a:p>
          <a:p>
            <a:pPr lvl="2"/>
            <a:r>
              <a:rPr lang="de-DE" dirty="0"/>
              <a:t>Berechnung von </a:t>
            </a:r>
            <a:r>
              <a:rPr lang="de-DE" dirty="0" err="1"/>
              <a:t>Risikometriken</a:t>
            </a:r>
            <a:endParaRPr lang="de-DE" dirty="0"/>
          </a:p>
          <a:p>
            <a:pPr lvl="3"/>
            <a:r>
              <a:rPr lang="de-DE" dirty="0">
                <a:solidFill>
                  <a:schemeClr val="accent6"/>
                </a:solidFill>
              </a:rPr>
              <a:t>Crash_rate_per_10k, severity_per_10k: </a:t>
            </a:r>
            <a:r>
              <a:rPr lang="de-DE" dirty="0"/>
              <a:t>relatives Risiko statt absoluter Zahlen</a:t>
            </a:r>
          </a:p>
          <a:p>
            <a:pPr marL="1077912" lvl="3" indent="0">
              <a:buNone/>
            </a:pPr>
            <a:endParaRPr lang="de-DE" dirty="0"/>
          </a:p>
          <a:p>
            <a:pPr lvl="1"/>
            <a:r>
              <a:rPr lang="de-DE" b="1" dirty="0" err="1"/>
              <a:t>Fahrverhaltenmerkmalen</a:t>
            </a:r>
            <a:endParaRPr lang="de-DE" b="1" dirty="0"/>
          </a:p>
          <a:p>
            <a:pPr lvl="2"/>
            <a:r>
              <a:rPr lang="de-DE" dirty="0" err="1">
                <a:solidFill>
                  <a:schemeClr val="accent6"/>
                </a:solidFill>
              </a:rPr>
              <a:t>Avg_speed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avg_distance_km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avg_duration_minutes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weekend_share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/>
              <a:t>(Anteil </a:t>
            </a:r>
            <a:r>
              <a:rPr lang="de-DE" dirty="0" err="1"/>
              <a:t>Wochenendefahrten</a:t>
            </a:r>
            <a:r>
              <a:rPr lang="de-DE" dirty="0"/>
              <a:t>)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causual_share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/>
              <a:t>(Anteil </a:t>
            </a:r>
            <a:r>
              <a:rPr lang="de-DE" dirty="0" err="1"/>
              <a:t>Gelegenheitfahrer</a:t>
            </a:r>
            <a:r>
              <a:rPr lang="de-DE" dirty="0"/>
              <a:t>)</a:t>
            </a:r>
            <a:endParaRPr lang="en-US" dirty="0"/>
          </a:p>
          <a:p>
            <a:pPr marL="533400" lvl="2" indent="0">
              <a:buNone/>
            </a:pPr>
            <a:endParaRPr lang="en-US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Crash-rate, </a:t>
            </a:r>
            <a:r>
              <a:rPr lang="de-DE" dirty="0" err="1"/>
              <a:t>Severity</a:t>
            </a:r>
            <a:r>
              <a:rPr lang="de-DE" dirty="0"/>
              <a:t> Regression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9419744" cy="4684082"/>
          </a:xfrm>
        </p:spPr>
        <p:txBody>
          <a:bodyPr>
            <a:noAutofit/>
          </a:bodyPr>
          <a:lstStyle/>
          <a:p>
            <a:r>
              <a:rPr lang="de-DE" sz="1600" b="1" dirty="0" err="1">
                <a:solidFill>
                  <a:schemeClr val="tx1"/>
                </a:solidFill>
              </a:rPr>
              <a:t>Fahrverhaltenmerkmalen</a:t>
            </a:r>
            <a:r>
              <a:rPr lang="de-DE" sz="1600" b="1" dirty="0">
                <a:solidFill>
                  <a:schemeClr val="tx1"/>
                </a:solidFill>
              </a:rPr>
              <a:t> + Räumliche Cluster</a:t>
            </a:r>
          </a:p>
          <a:p>
            <a:pPr lvl="2"/>
            <a:r>
              <a:rPr lang="de-DE" dirty="0" err="1"/>
              <a:t>Kmeans</a:t>
            </a:r>
            <a:r>
              <a:rPr lang="de-DE" dirty="0"/>
              <a:t> Cluster: repräsentiert übergeordneter Stadtregionen</a:t>
            </a:r>
            <a:endParaRPr lang="de-DE" b="1" dirty="0"/>
          </a:p>
          <a:p>
            <a:pPr lvl="1"/>
            <a:endParaRPr lang="de-DE" b="1" dirty="0"/>
          </a:p>
          <a:p>
            <a:pPr lvl="1"/>
            <a:r>
              <a:rPr lang="de-DE" b="1" dirty="0"/>
              <a:t>Zielvariablen: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Crash_rate_per_10k, severity_per_10k</a:t>
            </a:r>
            <a:endParaRPr lang="de-DE" b="1" dirty="0"/>
          </a:p>
          <a:p>
            <a:pPr lvl="1"/>
            <a:r>
              <a:rPr lang="de-DE" b="1" dirty="0"/>
              <a:t>Modell</a:t>
            </a:r>
            <a:r>
              <a:rPr lang="de-DE" dirty="0"/>
              <a:t>: </a:t>
            </a:r>
            <a:r>
              <a:rPr lang="de-DE" dirty="0" err="1"/>
              <a:t>XGBoost</a:t>
            </a:r>
            <a:r>
              <a:rPr lang="de-DE" dirty="0"/>
              <a:t> Regression</a:t>
            </a:r>
          </a:p>
          <a:p>
            <a:pPr lvl="1"/>
            <a:r>
              <a:rPr lang="de-DE" b="1" dirty="0"/>
              <a:t>Parameteroptimierung: </a:t>
            </a:r>
            <a:r>
              <a:rPr lang="de-DE" dirty="0" err="1"/>
              <a:t>GridSearchCV</a:t>
            </a:r>
            <a:endParaRPr lang="de-DE" dirty="0"/>
          </a:p>
          <a:p>
            <a:pPr lvl="1"/>
            <a:r>
              <a:rPr lang="de-DE" b="1" dirty="0" err="1"/>
              <a:t>crash_rate</a:t>
            </a:r>
            <a:r>
              <a:rPr lang="de-DE" b="1" dirty="0"/>
              <a:t> </a:t>
            </a:r>
            <a:r>
              <a:rPr lang="de-DE" b="1" dirty="0" err="1"/>
              <a:t>regression</a:t>
            </a:r>
            <a:r>
              <a:rPr lang="de-DE" dirty="0"/>
              <a:t>:</a:t>
            </a:r>
          </a:p>
          <a:p>
            <a:pPr lvl="2"/>
            <a:r>
              <a:rPr lang="de-DE" b="1" dirty="0"/>
              <a:t>MAE</a:t>
            </a:r>
            <a:r>
              <a:rPr lang="de-DE" dirty="0"/>
              <a:t>: 521.11</a:t>
            </a:r>
          </a:p>
          <a:p>
            <a:pPr lvl="2"/>
            <a:r>
              <a:rPr lang="de-DE" b="1" dirty="0"/>
              <a:t>R² </a:t>
            </a:r>
            <a:r>
              <a:rPr lang="de-DE" dirty="0"/>
              <a:t>: 0.30</a:t>
            </a:r>
          </a:p>
          <a:p>
            <a:pPr lvl="1"/>
            <a:r>
              <a:rPr lang="de-DE" dirty="0"/>
              <a:t> </a:t>
            </a:r>
            <a:r>
              <a:rPr lang="de-DE" b="1" dirty="0" err="1"/>
              <a:t>crash_serverity</a:t>
            </a:r>
            <a:r>
              <a:rPr lang="de-DE" b="1" dirty="0"/>
              <a:t> </a:t>
            </a:r>
            <a:r>
              <a:rPr lang="de-DE" b="1" dirty="0" err="1"/>
              <a:t>regression</a:t>
            </a:r>
            <a:r>
              <a:rPr lang="de-DE" dirty="0"/>
              <a:t>:</a:t>
            </a:r>
          </a:p>
          <a:p>
            <a:pPr lvl="2"/>
            <a:r>
              <a:rPr lang="de-DE" b="1" dirty="0"/>
              <a:t>MAE</a:t>
            </a:r>
            <a:r>
              <a:rPr lang="de-DE" dirty="0"/>
              <a:t>: 38.52</a:t>
            </a:r>
          </a:p>
          <a:p>
            <a:pPr lvl="2"/>
            <a:r>
              <a:rPr lang="de-DE" b="1" dirty="0"/>
              <a:t>R² : </a:t>
            </a:r>
            <a:r>
              <a:rPr lang="de-DE" dirty="0"/>
              <a:t>0.0019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Crash-rate, </a:t>
            </a:r>
            <a:r>
              <a:rPr lang="de-DE" dirty="0" err="1"/>
              <a:t>Severity</a:t>
            </a:r>
            <a:r>
              <a:rPr lang="de-DE" dirty="0"/>
              <a:t> Regression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9419744" cy="3719578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Normalisierung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des Risikos</a:t>
            </a:r>
          </a:p>
          <a:p>
            <a:pPr lvl="2"/>
            <a:r>
              <a:rPr lang="de-DE" dirty="0"/>
              <a:t>Skaliert die vorhersagten Werte auf einen Bereich [0,1]</a:t>
            </a:r>
          </a:p>
          <a:p>
            <a:pPr lvl="2"/>
            <a:r>
              <a:rPr lang="de-DE" dirty="0"/>
              <a:t>0: geringstes Risiko, 1: höchste Risiko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Dadurch alle werten sind vergleichbar</a:t>
            </a:r>
          </a:p>
          <a:p>
            <a:pPr lvl="1"/>
            <a:r>
              <a:rPr lang="de-DE" dirty="0"/>
              <a:t>Risiko in 10 Gruppen (Dezile) einteilen</a:t>
            </a:r>
          </a:p>
          <a:p>
            <a:pPr lvl="1"/>
            <a:r>
              <a:rPr lang="de-DE" dirty="0"/>
              <a:t>Berechnung des Preises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r>
              <a:rPr lang="de-DE" dirty="0"/>
              <a:t>Preise werden räumlich aggregiert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Jede Zeile = ein </a:t>
            </a:r>
            <a:r>
              <a:rPr lang="de-DE" dirty="0"/>
              <a:t>Clustergebiet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Durchschnittliches Risiko und empfohlenen Preise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Risikobasierte Preisgestaltung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4457DE-15A6-4AD3-BA34-E630BD4C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59" y="3769516"/>
            <a:ext cx="548716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9419744" cy="3719578"/>
          </a:xfrm>
        </p:spPr>
        <p:txBody>
          <a:bodyPr>
            <a:noAutofit/>
          </a:bodyPr>
          <a:lstStyle/>
          <a:p>
            <a:r>
              <a:rPr lang="de-DE" sz="1600" b="1" dirty="0" err="1">
                <a:solidFill>
                  <a:schemeClr val="tx1"/>
                </a:solidFill>
              </a:rPr>
              <a:t>XGBoost</a:t>
            </a:r>
            <a:r>
              <a:rPr lang="de-DE" sz="1600" b="1" dirty="0">
                <a:solidFill>
                  <a:schemeClr val="tx1"/>
                </a:solidFill>
              </a:rPr>
              <a:t> Modeltraining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Abbildung komplexer, nichtlinearer Zusammenhänge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Robust gegenüber unausgeglichenen Klassen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Effizient in Training, Parametertuning und Modelinterpretation</a:t>
            </a:r>
            <a:endParaRPr lang="de-DE" sz="900" b="1" dirty="0">
              <a:solidFill>
                <a:schemeClr val="tx1"/>
              </a:solidFill>
            </a:endParaRPr>
          </a:p>
          <a:p>
            <a:pPr lvl="2"/>
            <a:r>
              <a:rPr lang="de-DE" dirty="0"/>
              <a:t>Klassifikation &amp; Regression mit </a:t>
            </a:r>
            <a:r>
              <a:rPr lang="de-DE" dirty="0" err="1"/>
              <a:t>GridSearchCV</a:t>
            </a:r>
            <a:endParaRPr lang="de-DE" dirty="0"/>
          </a:p>
          <a:p>
            <a:pPr lvl="1"/>
            <a:r>
              <a:rPr lang="de-DE" dirty="0"/>
              <a:t>Random Subsampling (40%) der verfügbaren Fahrten wegen Arbeitsspeicherbeschränkung</a:t>
            </a:r>
          </a:p>
          <a:p>
            <a:pPr lvl="2"/>
            <a:r>
              <a:rPr lang="de-DE" dirty="0"/>
              <a:t>Alle Daten wurden gereinigt, Feature </a:t>
            </a:r>
            <a:r>
              <a:rPr lang="de-DE" dirty="0" err="1"/>
              <a:t>Eingineering</a:t>
            </a:r>
            <a:r>
              <a:rPr lang="de-DE" dirty="0"/>
              <a:t> durchgeführt</a:t>
            </a:r>
          </a:p>
          <a:p>
            <a:pPr lvl="2"/>
            <a:r>
              <a:rPr lang="de-DE" dirty="0"/>
              <a:t>Für die Visualisierung, Modell-Training Subsamples wurden verwendet 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Model Training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B511-6019-4966-A2BB-1729842C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Zukünftige Verbesserung &amp; Potenziale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7F953-08B7-4640-92C5-33E484B6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und Feature-Erweiterung</a:t>
            </a:r>
          </a:p>
          <a:p>
            <a:pPr lvl="1"/>
            <a:r>
              <a:rPr lang="de-DE" dirty="0"/>
              <a:t>Integration zusätzlicher Datenquellen (Wetter, Straßeninfrastruktur)</a:t>
            </a:r>
          </a:p>
          <a:p>
            <a:pPr lvl="1"/>
            <a:r>
              <a:rPr lang="de-DE" dirty="0"/>
              <a:t>Einbindung von </a:t>
            </a:r>
            <a:r>
              <a:rPr lang="de-DE" dirty="0" err="1"/>
              <a:t>Beinahunfällen</a:t>
            </a:r>
            <a:r>
              <a:rPr lang="de-DE" dirty="0"/>
              <a:t>, Saison und Tageszeit-Effekten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Modeloptimierung:</a:t>
            </a:r>
          </a:p>
          <a:p>
            <a:pPr lvl="1"/>
            <a:r>
              <a:rPr lang="de-DE" dirty="0"/>
              <a:t>Einsatz von anderen Modellen wie NN mit </a:t>
            </a:r>
            <a:r>
              <a:rPr lang="de-DE" dirty="0" err="1"/>
              <a:t>Spatial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Hyperparameter-Tuning</a:t>
            </a:r>
          </a:p>
          <a:p>
            <a:pPr lvl="1"/>
            <a:r>
              <a:rPr lang="de-DE" dirty="0"/>
              <a:t>Datenimbalance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5C110-628A-49FE-8365-5B2D214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98CFF-BA8A-4DDD-A8E0-9FDE991C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Aufgabestellung</a:t>
            </a:r>
            <a:endParaRPr lang="en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E1E1E-2530-49A9-B12F-EEAC14CA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62" y="1590846"/>
            <a:ext cx="11161003" cy="4351338"/>
          </a:xfrm>
        </p:spPr>
        <p:txBody>
          <a:bodyPr/>
          <a:lstStyle/>
          <a:p>
            <a:r>
              <a:rPr lang="de-DE" dirty="0" err="1"/>
              <a:t>CitiBike</a:t>
            </a:r>
            <a:r>
              <a:rPr lang="de-DE" dirty="0"/>
              <a:t>-Fahrdaten</a:t>
            </a:r>
          </a:p>
          <a:p>
            <a:r>
              <a:rPr lang="de-DE" dirty="0"/>
              <a:t>NYPD-Unfalldaten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Ziel</a:t>
            </a:r>
            <a:r>
              <a:rPr lang="de-DE" dirty="0"/>
              <a:t>: Zeitliche &amp; räumliche Analyse, Risiko-Identifizierung, Risikobasiertes Preismodell-Erstellung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b="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0D1E7-6E60-49EA-AD09-EFCC0A01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C3DA81-3932-49B0-B01F-799D5FC4EDEF}"/>
              </a:ext>
            </a:extLst>
          </p:cNvPr>
          <p:cNvGrpSpPr/>
          <p:nvPr/>
        </p:nvGrpSpPr>
        <p:grpSpPr>
          <a:xfrm>
            <a:off x="2206994" y="3766515"/>
            <a:ext cx="8164557" cy="637208"/>
            <a:chOff x="728646" y="2790473"/>
            <a:chExt cx="8164557" cy="637208"/>
          </a:xfrm>
        </p:grpSpPr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FA4178D1-789F-4D55-BC55-8E934DE00ABC}"/>
                </a:ext>
              </a:extLst>
            </p:cNvPr>
            <p:cNvSpPr/>
            <p:nvPr/>
          </p:nvSpPr>
          <p:spPr>
            <a:xfrm>
              <a:off x="728646" y="2960574"/>
              <a:ext cx="8164557" cy="2860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C2687E1C-C692-482A-9DEA-CD4C3AFB511F}"/>
                </a:ext>
              </a:extLst>
            </p:cNvPr>
            <p:cNvSpPr/>
            <p:nvPr/>
          </p:nvSpPr>
          <p:spPr>
            <a:xfrm>
              <a:off x="960712" y="2790473"/>
              <a:ext cx="1255221" cy="6151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Datenimport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213DDE6B-AE59-44DD-9C9E-AF6D40AED97B}"/>
                </a:ext>
              </a:extLst>
            </p:cNvPr>
            <p:cNvSpPr/>
            <p:nvPr/>
          </p:nvSpPr>
          <p:spPr>
            <a:xfrm>
              <a:off x="2619407" y="2796242"/>
              <a:ext cx="1732293" cy="61514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Datenaufbereitung &amp; 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Feature Engineering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44C04447-0E79-45AE-9BAD-6DEB5A473F75}"/>
                </a:ext>
              </a:extLst>
            </p:cNvPr>
            <p:cNvSpPr/>
            <p:nvPr/>
          </p:nvSpPr>
          <p:spPr>
            <a:xfrm>
              <a:off x="4755174" y="2812539"/>
              <a:ext cx="1337046" cy="61514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Feature </a:t>
              </a:r>
              <a:r>
                <a:rPr lang="de-DE" sz="1400" dirty="0" err="1">
                  <a:solidFill>
                    <a:schemeClr val="tx1"/>
                  </a:solidFill>
                </a:rPr>
                <a:t>Selection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63B6A2-4026-458F-B9F9-8083226509E8}"/>
                </a:ext>
              </a:extLst>
            </p:cNvPr>
            <p:cNvSpPr/>
            <p:nvPr/>
          </p:nvSpPr>
          <p:spPr>
            <a:xfrm>
              <a:off x="6568630" y="2790473"/>
              <a:ext cx="2062831" cy="61514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Klassifikation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1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7DA08ED-24FB-45A6-B6CF-4EE51B05D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472" y="1701800"/>
            <a:ext cx="10037423" cy="4247480"/>
          </a:xfrm>
        </p:spPr>
        <p:txBody>
          <a:bodyPr>
            <a:normAutofit lnSpcReduction="10000"/>
          </a:bodyPr>
          <a:lstStyle/>
          <a:p>
            <a:r>
              <a:rPr lang="de-DE" sz="1600" b="1" dirty="0">
                <a:solidFill>
                  <a:schemeClr val="tx1"/>
                </a:solidFill>
              </a:rPr>
              <a:t>Bereinigung der Daten</a:t>
            </a:r>
          </a:p>
          <a:p>
            <a:pPr lvl="2"/>
            <a:r>
              <a:rPr lang="de-DE" dirty="0"/>
              <a:t>Entfernung von Nullwerten sowie ungültigen Zeitstempeln und Koordinaten</a:t>
            </a:r>
          </a:p>
          <a:p>
            <a:pPr lvl="2"/>
            <a:r>
              <a:rPr lang="de-DE" dirty="0"/>
              <a:t>Filtern nach geografischer Lage, Time-Zone</a:t>
            </a:r>
          </a:p>
          <a:p>
            <a:pPr lvl="2"/>
            <a:r>
              <a:rPr lang="de-DE" dirty="0"/>
              <a:t>Filter out </a:t>
            </a:r>
            <a:r>
              <a:rPr lang="de-DE"/>
              <a:t>ungültigen Fahrzeiten</a:t>
            </a:r>
            <a:endParaRPr lang="de-DE" dirty="0"/>
          </a:p>
          <a:p>
            <a:pPr lvl="1"/>
            <a:endParaRPr lang="de-DE" b="1" dirty="0">
              <a:solidFill>
                <a:schemeClr val="tx1"/>
              </a:solidFill>
            </a:endParaRP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Feature Engineering:</a:t>
            </a:r>
          </a:p>
          <a:p>
            <a:pPr lvl="2"/>
            <a:r>
              <a:rPr lang="de-DE" dirty="0"/>
              <a:t>Zeitbasierte Merkmale: Jahr, Tag, Stunde, Wochentag, Stunde der Woche, Wochenende-Indik,</a:t>
            </a:r>
            <a:r>
              <a:rPr lang="de-DE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H3-Zellen</a:t>
            </a:r>
          </a:p>
          <a:p>
            <a:pPr lvl="2"/>
            <a:r>
              <a:rPr lang="de-DE" dirty="0" err="1">
                <a:solidFill>
                  <a:srgbClr val="92D050"/>
                </a:solidFill>
              </a:rPr>
              <a:t>Speed_kmh</a:t>
            </a:r>
            <a:r>
              <a:rPr lang="de-DE" dirty="0">
                <a:solidFill>
                  <a:srgbClr val="92D050"/>
                </a:solidFill>
              </a:rPr>
              <a:t>, </a:t>
            </a:r>
            <a:r>
              <a:rPr lang="de-DE" dirty="0" err="1">
                <a:solidFill>
                  <a:srgbClr val="92D050"/>
                </a:solidFill>
              </a:rPr>
              <a:t>distance_kmh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/>
              <a:t>Unfall-Data: </a:t>
            </a:r>
            <a:r>
              <a:rPr lang="de-DE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severity</a:t>
            </a:r>
            <a:r>
              <a:rPr lang="de-DE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de-DE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(5* </a:t>
            </a:r>
            <a:r>
              <a:rPr lang="de-DE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killed</a:t>
            </a:r>
            <a:r>
              <a:rPr lang="de-DE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injured</a:t>
            </a:r>
            <a:r>
              <a:rPr lang="de-DE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dirty="0"/>
              <a:t>Angesichts des großen Datenvolumens wird die Merkmalsextraktion in den Bereinigungsprozess integriert, um redundantes Datenladen zu vermeiden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20B2C1-95AB-453F-9C5B-E73F2CE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72" y="544184"/>
            <a:ext cx="10182655" cy="590478"/>
          </a:xfrm>
        </p:spPr>
        <p:txBody>
          <a:bodyPr>
            <a:normAutofit/>
          </a:bodyPr>
          <a:lstStyle/>
          <a:p>
            <a:r>
              <a:rPr lang="de-DE" sz="2800" dirty="0"/>
              <a:t>Datenaufbereitung – Datenreinigung &amp; Merkmalextraktion</a:t>
            </a:r>
            <a:endParaRPr lang="en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B98CA-3B52-4982-9F89-E6A728C0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10037423" cy="590478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Zeitliche Nutzungsmuster</a:t>
            </a:r>
          </a:p>
          <a:p>
            <a:pPr lvl="2"/>
            <a:r>
              <a:rPr lang="de-DE" dirty="0"/>
              <a:t>Erkennen von Spitzenzeiten und saisonalen Trends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>
            <a:normAutofit/>
          </a:bodyPr>
          <a:lstStyle/>
          <a:p>
            <a:r>
              <a:rPr lang="de-DE" sz="2800" dirty="0"/>
              <a:t>Explorative Datenanalyse</a:t>
            </a:r>
            <a:endParaRPr lang="en-DE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4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64732B-C6CF-4B72-9BDE-7F59AB55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91" y="362215"/>
            <a:ext cx="4742280" cy="292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92C5B79-72D1-4A16-AE84-D0EC99378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15" y="3632258"/>
            <a:ext cx="4742280" cy="292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0233BAD-A154-49EE-BEA8-86364708C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0" y="2459378"/>
            <a:ext cx="5438177" cy="33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10037423" cy="1210988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Zeitliche </a:t>
            </a:r>
            <a:r>
              <a:rPr lang="de-DE" sz="1600" dirty="0" err="1">
                <a:solidFill>
                  <a:schemeClr val="tx1"/>
                </a:solidFill>
              </a:rPr>
              <a:t>Geschwindigkeitsverhaltnis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</a:p>
          <a:p>
            <a:r>
              <a:rPr lang="de-DE" sz="1600" dirty="0">
                <a:solidFill>
                  <a:schemeClr val="tx1"/>
                </a:solidFill>
              </a:rPr>
              <a:t>Vergleich des Geschwindigkeitsverhaltens zwischen Mitgliedern und Gelegenheitsnutzern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505493-80E1-4554-B071-955E1603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92" y="2825355"/>
            <a:ext cx="5246605" cy="39037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2D74BE-A6CA-4785-930E-499C9375D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2865076"/>
            <a:ext cx="6225822" cy="3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10037423" cy="590478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Zeitliche Unfallrate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A9011D-7A16-4111-9B8E-9102A32F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04" y="751964"/>
            <a:ext cx="4479797" cy="2761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666276-3D35-42ED-AA3B-A8B3E27E7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68" y="2571841"/>
            <a:ext cx="4628032" cy="28531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1E100E-F7B5-44DD-BA65-74AD5C37D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03" y="3509767"/>
            <a:ext cx="4479797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4"/>
            <a:ext cx="10037423" cy="2178877"/>
          </a:xfrm>
        </p:spPr>
        <p:txBody>
          <a:bodyPr>
            <a:normAutofit/>
          </a:bodyPr>
          <a:lstStyle/>
          <a:p>
            <a:r>
              <a:rPr lang="de-DE" sz="1600" b="0" dirty="0">
                <a:solidFill>
                  <a:schemeClr val="tx1"/>
                </a:solidFill>
                <a:effectLst/>
              </a:rPr>
              <a:t>Start frequentierte Stationen und deren Unfallrate</a:t>
            </a:r>
          </a:p>
          <a:p>
            <a:pPr lvl="2"/>
            <a:r>
              <a:rPr lang="de-DE" dirty="0"/>
              <a:t>Eine hohe Nachfrage führt nicht zwangsläufig zu einer hohen Unfallrate.</a:t>
            </a:r>
            <a:endParaRPr lang="de-DE" b="0" dirty="0">
              <a:solidFill>
                <a:schemeClr val="tx1"/>
              </a:solidFill>
              <a:effectLst/>
            </a:endParaRPr>
          </a:p>
          <a:p>
            <a:endParaRPr lang="de-DE" sz="1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7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A3C86F-5087-4F5B-B74D-34E971608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14" y="2664659"/>
            <a:ext cx="7018372" cy="35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3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033B74E-216B-4164-98EC-F068A5D74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33" y="1250123"/>
            <a:ext cx="5230667" cy="404062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472" y="1250123"/>
            <a:ext cx="10037423" cy="531862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chemeClr val="tx1"/>
                </a:solidFill>
              </a:rPr>
              <a:t>Spearman </a:t>
            </a:r>
            <a:r>
              <a:rPr lang="de-DE" sz="1600" dirty="0" err="1">
                <a:solidFill>
                  <a:schemeClr val="tx1"/>
                </a:solidFill>
              </a:rPr>
              <a:t>correlation</a:t>
            </a:r>
            <a:r>
              <a:rPr lang="de-DE" sz="1600" dirty="0">
                <a:solidFill>
                  <a:schemeClr val="tx1"/>
                </a:solidFill>
              </a:rPr>
              <a:t> (rank </a:t>
            </a:r>
            <a:r>
              <a:rPr lang="de-DE" sz="1600" dirty="0" err="1">
                <a:solidFill>
                  <a:schemeClr val="tx1"/>
                </a:solidFill>
              </a:rPr>
              <a:t>based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de-DE" dirty="0"/>
              <a:t>Misst Monotone Zusammenhänge zwischen Variablen</a:t>
            </a:r>
          </a:p>
          <a:p>
            <a:pPr>
              <a:lnSpc>
                <a:spcPct val="100000"/>
              </a:lnSpc>
            </a:pPr>
            <a:r>
              <a:rPr lang="de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 err="1">
                <a:solidFill>
                  <a:schemeClr val="tx1"/>
                </a:solidFill>
              </a:rPr>
              <a:t>avg_speed</a:t>
            </a:r>
            <a:r>
              <a:rPr lang="en-DE" altLang="en-DE" sz="1600" b="1" dirty="0">
                <a:solidFill>
                  <a:schemeClr val="tx1"/>
                </a:solidFill>
              </a:rPr>
              <a:t> ↔ </a:t>
            </a:r>
            <a:r>
              <a:rPr lang="en-DE" altLang="en-DE" sz="1600" b="1" dirty="0" err="1">
                <a:solidFill>
                  <a:schemeClr val="tx1"/>
                </a:solidFill>
              </a:rPr>
              <a:t>avg_distance_km</a:t>
            </a:r>
            <a:r>
              <a:rPr lang="en-DE" altLang="en-DE" sz="1600" b="1" dirty="0">
                <a:solidFill>
                  <a:schemeClr val="tx1"/>
                </a:solidFill>
              </a:rPr>
              <a:t> </a:t>
            </a:r>
            <a:r>
              <a:rPr lang="en-DE" altLang="en-DE" sz="1600" dirty="0">
                <a:solidFill>
                  <a:schemeClr val="tx1"/>
                </a:solidFill>
              </a:rPr>
              <a:t>(0.48)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de-DE" altLang="en-DE" dirty="0"/>
              <a:t>Schnellere Fahrten sind meist auch längere Fahrten.</a:t>
            </a:r>
          </a:p>
          <a:p>
            <a:pPr>
              <a:lnSpc>
                <a:spcPct val="100000"/>
              </a:lnSpc>
            </a:pPr>
            <a:r>
              <a:rPr lang="en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 err="1">
                <a:solidFill>
                  <a:schemeClr val="tx1"/>
                </a:solidFill>
              </a:rPr>
              <a:t>avg_distance_km</a:t>
            </a:r>
            <a:r>
              <a:rPr lang="en-DE" altLang="en-DE" sz="1600" b="1" dirty="0">
                <a:solidFill>
                  <a:schemeClr val="tx1"/>
                </a:solidFill>
              </a:rPr>
              <a:t> ↔ </a:t>
            </a:r>
            <a:r>
              <a:rPr lang="en-DE" altLang="en-DE" sz="1600" b="1" dirty="0" err="1">
                <a:solidFill>
                  <a:schemeClr val="tx1"/>
                </a:solidFill>
              </a:rPr>
              <a:t>avg_duration_minutes</a:t>
            </a:r>
            <a:r>
              <a:rPr lang="en-DE" altLang="en-DE" sz="1600" b="1" dirty="0">
                <a:solidFill>
                  <a:schemeClr val="tx1"/>
                </a:solidFill>
              </a:rPr>
              <a:t> </a:t>
            </a:r>
            <a:r>
              <a:rPr lang="en-DE" altLang="en-DE" sz="1600" dirty="0">
                <a:solidFill>
                  <a:schemeClr val="tx1"/>
                </a:solidFill>
              </a:rPr>
              <a:t>(0.42)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de-DE" altLang="en-DE" dirty="0"/>
              <a:t>Längere Dauer korreliert erwartungsgemäß mit längerer Distanz</a:t>
            </a:r>
            <a:endParaRPr lang="en-DE" altLang="en-DE" dirty="0"/>
          </a:p>
          <a:p>
            <a:pPr>
              <a:lnSpc>
                <a:spcPct val="100000"/>
              </a:lnSpc>
            </a:pPr>
            <a:r>
              <a:rPr lang="en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 err="1">
                <a:solidFill>
                  <a:schemeClr val="tx1"/>
                </a:solidFill>
              </a:rPr>
              <a:t>casual_share</a:t>
            </a:r>
            <a:r>
              <a:rPr lang="en-DE" altLang="en-DE" sz="1600" b="1" dirty="0">
                <a:solidFill>
                  <a:schemeClr val="tx1"/>
                </a:solidFill>
              </a:rPr>
              <a:t> ↔ </a:t>
            </a:r>
            <a:r>
              <a:rPr lang="en-DE" altLang="en-DE" sz="1600" b="1" dirty="0" err="1">
                <a:solidFill>
                  <a:schemeClr val="tx1"/>
                </a:solidFill>
              </a:rPr>
              <a:t>weekend_share</a:t>
            </a:r>
            <a:r>
              <a:rPr lang="en-DE" altLang="en-DE" sz="1600" dirty="0">
                <a:solidFill>
                  <a:schemeClr val="tx1"/>
                </a:solidFill>
              </a:rPr>
              <a:t>(0.32)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de-DE" altLang="en-DE" dirty="0"/>
              <a:t>Freizeitfahrer treten häufiger am Wochenende auf</a:t>
            </a:r>
            <a:r>
              <a:rPr lang="en-DE" altLang="en-DE" dirty="0"/>
              <a:t>.</a:t>
            </a:r>
          </a:p>
          <a:p>
            <a:pPr>
              <a:lnSpc>
                <a:spcPct val="100000"/>
              </a:lnSpc>
            </a:pPr>
            <a:r>
              <a:rPr lang="en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>
                <a:solidFill>
                  <a:schemeClr val="tx1"/>
                </a:solidFill>
              </a:rPr>
              <a:t>crash_rate_per_10k &amp; severity_per_10k</a:t>
            </a:r>
            <a:r>
              <a:rPr lang="en-DE" altLang="en-DE" sz="1600" dirty="0">
                <a:solidFill>
                  <a:schemeClr val="tx1"/>
                </a:solidFill>
              </a:rPr>
              <a:t> (0.18)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de-DE" altLang="en-DE" dirty="0"/>
              <a:t>Gebiete mit höherer Unfallrate zeigen tendenziell auch höhere Schwere.</a:t>
            </a:r>
          </a:p>
          <a:p>
            <a:pPr>
              <a:lnSpc>
                <a:spcPct val="100000"/>
              </a:lnSpc>
            </a:pPr>
            <a:r>
              <a:rPr lang="en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 err="1">
                <a:solidFill>
                  <a:schemeClr val="tx1"/>
                </a:solidFill>
              </a:rPr>
              <a:t>trip_count</a:t>
            </a:r>
            <a:r>
              <a:rPr lang="en-DE" altLang="en-DE" sz="1600" b="1" dirty="0">
                <a:solidFill>
                  <a:schemeClr val="tx1"/>
                </a:solidFill>
              </a:rPr>
              <a:t> vs. </a:t>
            </a:r>
            <a:r>
              <a:rPr lang="en-DE" altLang="en-DE" sz="1600" b="1" dirty="0" err="1">
                <a:solidFill>
                  <a:schemeClr val="tx1"/>
                </a:solidFill>
              </a:rPr>
              <a:t>crash_rate</a:t>
            </a:r>
            <a:r>
              <a:rPr lang="en-DE" altLang="en-DE" sz="1600" dirty="0">
                <a:solidFill>
                  <a:schemeClr val="tx1"/>
                </a:solidFill>
              </a:rPr>
              <a:t> (-0.13)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DE" altLang="en-DE" dirty="0"/>
              <a:t> </a:t>
            </a:r>
            <a:r>
              <a:rPr lang="de-DE" altLang="en-DE" dirty="0"/>
              <a:t>Hohe</a:t>
            </a:r>
            <a:r>
              <a:rPr lang="en-DE" altLang="en-DE" dirty="0"/>
              <a:t> </a:t>
            </a:r>
            <a:r>
              <a:rPr lang="de-DE" altLang="en-DE" dirty="0"/>
              <a:t>Auslastung</a:t>
            </a:r>
            <a:r>
              <a:rPr lang="en-DE" altLang="en-DE" dirty="0"/>
              <a:t> </a:t>
            </a:r>
            <a:r>
              <a:rPr lang="de-DE" altLang="en-DE" dirty="0"/>
              <a:t>führt</a:t>
            </a:r>
            <a:r>
              <a:rPr lang="en-DE" altLang="en-DE" dirty="0"/>
              <a:t> </a:t>
            </a:r>
            <a:r>
              <a:rPr lang="de-DE" altLang="en-DE" dirty="0"/>
              <a:t>nicht automatisch zu mehr Unfällen (mögliche Sicherheits­effekte durch Routine / Infrastruktur).</a:t>
            </a:r>
            <a:endParaRPr lang="de-DE" dirty="0"/>
          </a:p>
          <a:p>
            <a:pPr>
              <a:lnSpc>
                <a:spcPct val="100000"/>
              </a:lnSpc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4572171" cy="3719578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Bestimmte Stadtbereiche weisen ein erhöhtes Unfallrisiko auf</a:t>
            </a:r>
          </a:p>
          <a:p>
            <a:endParaRPr lang="de-DE" sz="1600" b="0" dirty="0">
              <a:solidFill>
                <a:schemeClr val="tx1"/>
              </a:solidFill>
              <a:effectLst/>
            </a:endParaRPr>
          </a:p>
          <a:p>
            <a:r>
              <a:rPr lang="de-DE" sz="1600" b="0" dirty="0">
                <a:solidFill>
                  <a:schemeClr val="tx1"/>
                </a:solidFill>
                <a:effectLst/>
              </a:rPr>
              <a:t>Diese Muster deuten auf strukturelle Risikobereiche hin, in denen gezielte Sicherheitsmaßnahmen besonders wirkungsvoll wären.</a:t>
            </a:r>
          </a:p>
          <a:p>
            <a:endParaRPr lang="de-DE" sz="1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B75BE9-5149-4B23-BCB3-AA5E73F2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931" y="524515"/>
            <a:ext cx="6096000" cy="58089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40AC287-6C1B-4DC5-B976-445BF0081EC8}"/>
              </a:ext>
            </a:extLst>
          </p:cNvPr>
          <p:cNvSpPr txBox="1"/>
          <p:nvPr/>
        </p:nvSpPr>
        <p:spPr>
          <a:xfrm>
            <a:off x="8617907" y="6265682"/>
            <a:ext cx="16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avg_daily_crash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632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Modellierung_erwarteter_Schadenhöhe</Template>
  <TotalTime>0</TotalTime>
  <Words>817</Words>
  <Application>Microsoft Office PowerPoint</Application>
  <PresentationFormat>Breitbild</PresentationFormat>
  <Paragraphs>164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Office</vt:lpstr>
      <vt:lpstr>CitiBike Risikoanalyse &amp; Modellierung</vt:lpstr>
      <vt:lpstr>Aufgabestellung</vt:lpstr>
      <vt:lpstr>Datenaufbereitung – Datenreinigung &amp; Merkmalextraktion</vt:lpstr>
      <vt:lpstr>Explorative Datenanalyse</vt:lpstr>
      <vt:lpstr>Explorative Datenanalyse</vt:lpstr>
      <vt:lpstr>Explorative Datenanalyse</vt:lpstr>
      <vt:lpstr>Explorative Datenanalyse</vt:lpstr>
      <vt:lpstr>Explorative Datenanalyse</vt:lpstr>
      <vt:lpstr>Explorative Datenanalyse</vt:lpstr>
      <vt:lpstr>Trip-level Klassifikation</vt:lpstr>
      <vt:lpstr>Crash-rate, Severity Regression</vt:lpstr>
      <vt:lpstr>Crash-rate, Severity Regression</vt:lpstr>
      <vt:lpstr>Risikobasierte Preisgestaltung</vt:lpstr>
      <vt:lpstr>Model Training</vt:lpstr>
      <vt:lpstr>Zukünftige Verbesserung &amp; Potenziale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Risikoanalyse &amp; Modellierung</dc:title>
  <dc:creator>aymsagul</dc:creator>
  <cp:lastModifiedBy>aymsagul</cp:lastModifiedBy>
  <cp:revision>59</cp:revision>
  <dcterms:created xsi:type="dcterms:W3CDTF">2025-10-14T21:31:04Z</dcterms:created>
  <dcterms:modified xsi:type="dcterms:W3CDTF">2025-10-15T21:02:03Z</dcterms:modified>
</cp:coreProperties>
</file>