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3C4FAE-B033-4A71-8E56-459BC6635B79}">
  <a:tblStyle styleId="{DC3C4FAE-B033-4A71-8E56-459BC6635B7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cd49abca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cd49abca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d49abca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d49abca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cd49abca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cd49abca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cd49abca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cd49abca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d49abca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d49abca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cd49abca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cd49abca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cd49abca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cd49abca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cd49abc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cd49abc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d49abc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d49abc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cd49abca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cd49abca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d49abca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cd49abca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d49abca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d49abca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cd49abc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cd49abc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d49abca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cd49abca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thesprucecrafts.com/chutes-and-ladders-snakes-and-ladders-411609" TargetMode="External"/><Relationship Id="rId4" Type="http://schemas.openxmlformats.org/officeDocument/2006/relationships/hyperlink" Target="https://www.thesprucecrafts.com/chutes-and-ladders-snakes-and-ladders-411609" TargetMode="External"/><Relationship Id="rId5" Type="http://schemas.openxmlformats.org/officeDocument/2006/relationships/hyperlink" Target="https://web.archive.org/web/20120907013112/http:/www.harrogate-scene.com/vintagegames/pdfs/game%20of%20life1.pdf" TargetMode="External"/><Relationship Id="rId6" Type="http://schemas.openxmlformats.org/officeDocument/2006/relationships/hyperlink" Target="https://howdoyouplayit.com/trouble-game-rules-play-trou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Dominion </a:t>
            </a:r>
            <a:r>
              <a:rPr lang="en-GB"/>
              <a:t>Pursuit</a:t>
            </a:r>
            <a:endParaRPr/>
          </a:p>
          <a:p>
            <a:pPr indent="0" lvl="0" marL="0" rtl="0" algn="ctr">
              <a:spcBef>
                <a:spcPts val="0"/>
              </a:spcBef>
              <a:spcAft>
                <a:spcPts val="0"/>
              </a:spcAft>
              <a:buNone/>
            </a:pPr>
            <a:r>
              <a:rPr lang="en-GB"/>
              <a:t>    Iteration 1</a:t>
            </a:r>
            <a:endParaRPr/>
          </a:p>
        </p:txBody>
      </p:sp>
      <p:sp>
        <p:nvSpPr>
          <p:cNvPr id="135" name="Google Shape;135;p13"/>
          <p:cNvSpPr txBox="1"/>
          <p:nvPr>
            <p:ph idx="1" type="subTitle"/>
          </p:nvPr>
        </p:nvSpPr>
        <p:spPr>
          <a:xfrm>
            <a:off x="5083950" y="3380450"/>
            <a:ext cx="3470700" cy="10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a:p>
            <a:pPr indent="-311150" lvl="0" marL="457200" rtl="0" algn="l">
              <a:spcBef>
                <a:spcPts val="0"/>
              </a:spcBef>
              <a:spcAft>
                <a:spcPts val="0"/>
              </a:spcAft>
              <a:buSzPts val="1300"/>
              <a:buChar char="●"/>
            </a:pPr>
            <a:r>
              <a:rPr lang="en-GB"/>
              <a:t>Christopher Willingham</a:t>
            </a:r>
            <a:endParaRPr/>
          </a:p>
          <a:p>
            <a:pPr indent="-311150" lvl="0" marL="457200" rtl="0" algn="l">
              <a:spcBef>
                <a:spcPts val="0"/>
              </a:spcBef>
              <a:spcAft>
                <a:spcPts val="0"/>
              </a:spcAft>
              <a:buSzPts val="1300"/>
              <a:buChar char="●"/>
            </a:pPr>
            <a:r>
              <a:rPr lang="en-GB"/>
              <a:t>Bhuwan KC</a:t>
            </a:r>
            <a:endParaRPr/>
          </a:p>
          <a:p>
            <a:pPr indent="-311150" lvl="0" marL="457200" rtl="0" algn="l">
              <a:spcBef>
                <a:spcPts val="0"/>
              </a:spcBef>
              <a:spcAft>
                <a:spcPts val="0"/>
              </a:spcAft>
              <a:buSzPts val="1300"/>
              <a:buChar char="●"/>
            </a:pPr>
            <a:r>
              <a:rPr lang="en-GB"/>
              <a:t>Anil Karki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9" name="Google Shape;189;p22"/>
          <p:cNvSpPr txBox="1"/>
          <p:nvPr>
            <p:ph idx="1" type="body"/>
          </p:nvPr>
        </p:nvSpPr>
        <p:spPr>
          <a:xfrm>
            <a:off x="1297500" y="12313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sz="1800">
              <a:solidFill>
                <a:srgbClr val="FFFFFF"/>
              </a:solidFill>
              <a:latin typeface="Times New Roman"/>
              <a:ea typeface="Times New Roman"/>
              <a:cs typeface="Times New Roman"/>
              <a:sym typeface="Times New Roman"/>
            </a:endParaRPr>
          </a:p>
        </p:txBody>
      </p:sp>
      <p:pic>
        <p:nvPicPr>
          <p:cNvPr id="190" name="Google Shape;190;p22"/>
          <p:cNvPicPr preferRelativeResize="0"/>
          <p:nvPr/>
        </p:nvPicPr>
        <p:blipFill rotWithShape="1">
          <a:blip r:embed="rId3">
            <a:alphaModFix/>
          </a:blip>
          <a:srcRect b="0" l="27722" r="18912" t="0"/>
          <a:stretch/>
        </p:blipFill>
        <p:spPr>
          <a:xfrm>
            <a:off x="1843750" y="1636325"/>
            <a:ext cx="5438650" cy="3194400"/>
          </a:xfrm>
          <a:prstGeom prst="rect">
            <a:avLst/>
          </a:prstGeom>
          <a:noFill/>
          <a:ln>
            <a:noFill/>
          </a:ln>
        </p:spPr>
      </p:pic>
      <p:sp>
        <p:nvSpPr>
          <p:cNvPr id="191" name="Google Shape;191;p22"/>
          <p:cNvSpPr txBox="1"/>
          <p:nvPr/>
        </p:nvSpPr>
        <p:spPr>
          <a:xfrm>
            <a:off x="2023050" y="4481350"/>
            <a:ext cx="48423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Lato"/>
                <a:ea typeface="Lato"/>
                <a:cs typeface="Lato"/>
                <a:sym typeface="Lato"/>
              </a:rPr>
              <a:t>Fig - Dice roll state transition diagram from Unity</a:t>
            </a:r>
            <a:endParaRPr sz="12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97" name="Google Shape;197;p23"/>
          <p:cNvSpPr txBox="1"/>
          <p:nvPr>
            <p:ph idx="1" type="body"/>
          </p:nvPr>
        </p:nvSpPr>
        <p:spPr>
          <a:xfrm>
            <a:off x="1297500" y="1231375"/>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movement</a:t>
            </a:r>
            <a:endParaRPr sz="18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Object -  It is a Unity game object which handles the graphics, animation, and state behavior for the player character</a:t>
            </a:r>
            <a:endParaRPr sz="14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 Script - A C# script with an implementation of Character class. The class incorporates the methods and properties required for the character game object. The script is attached to the Character object.</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t/>
            </a:r>
            <a:endParaRPr sz="1800">
              <a:solidFill>
                <a:srgbClr val="FFFFFF"/>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Character position status </a:t>
            </a:r>
            <a:endParaRPr sz="18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On the left panel of the game screen, the player character’s status is displayed. As of now, it only shows the the character’s position on the game board.</a:t>
            </a:r>
            <a:endParaRPr sz="1400">
              <a:solidFill>
                <a:srgbClr val="FFFFFF"/>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Current Design</a:t>
            </a:r>
            <a:endParaRPr sz="3000">
              <a:solidFill>
                <a:srgbClr val="FFFFFF"/>
              </a:solidFill>
              <a:latin typeface="Times New Roman"/>
              <a:ea typeface="Times New Roman"/>
              <a:cs typeface="Times New Roman"/>
              <a:sym typeface="Times New Roman"/>
            </a:endParaRPr>
          </a:p>
        </p:txBody>
      </p:sp>
      <p:sp>
        <p:nvSpPr>
          <p:cNvPr id="203" name="Google Shape;203;p24"/>
          <p:cNvSpPr txBox="1"/>
          <p:nvPr/>
        </p:nvSpPr>
        <p:spPr>
          <a:xfrm>
            <a:off x="3239850" y="2386350"/>
            <a:ext cx="26643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A short preview of the game...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Current Design</a:t>
            </a:r>
            <a:endParaRPr sz="3000">
              <a:solidFill>
                <a:srgbClr val="FFFFFF"/>
              </a:solidFill>
              <a:latin typeface="Times New Roman"/>
              <a:ea typeface="Times New Roman"/>
              <a:cs typeface="Times New Roman"/>
              <a:sym typeface="Times New Roman"/>
            </a:endParaRPr>
          </a:p>
        </p:txBody>
      </p:sp>
      <p:sp>
        <p:nvSpPr>
          <p:cNvPr id="209" name="Google Shape;209;p25"/>
          <p:cNvSpPr txBox="1"/>
          <p:nvPr>
            <p:ph idx="1" type="body"/>
          </p:nvPr>
        </p:nvSpPr>
        <p:spPr>
          <a:xfrm>
            <a:off x="1297500" y="1231375"/>
            <a:ext cx="7038900" cy="2911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Times New Roman"/>
              <a:buChar char="●"/>
            </a:pPr>
            <a:r>
              <a:rPr lang="en-GB" sz="1400">
                <a:solidFill>
                  <a:srgbClr val="FFFFFF"/>
                </a:solidFill>
                <a:latin typeface="Times New Roman"/>
                <a:ea typeface="Times New Roman"/>
                <a:cs typeface="Times New Roman"/>
                <a:sym typeface="Times New Roman"/>
              </a:rPr>
              <a:t>Game Input and Output</a:t>
            </a:r>
            <a:endParaRPr sz="1400">
              <a:solidFill>
                <a:srgbClr val="FFFFFF"/>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sz="1400">
              <a:solidFill>
                <a:srgbClr val="FFFFFF"/>
              </a:solidFill>
              <a:latin typeface="Times New Roman"/>
              <a:ea typeface="Times New Roman"/>
              <a:cs typeface="Times New Roman"/>
              <a:sym typeface="Times New Roman"/>
            </a:endParaRPr>
          </a:p>
        </p:txBody>
      </p:sp>
      <p:graphicFrame>
        <p:nvGraphicFramePr>
          <p:cNvPr id="210" name="Google Shape;210;p25"/>
          <p:cNvGraphicFramePr/>
          <p:nvPr/>
        </p:nvGraphicFramePr>
        <p:xfrm>
          <a:off x="1693125" y="1893938"/>
          <a:ext cx="3000000" cy="3000000"/>
        </p:xfrm>
        <a:graphic>
          <a:graphicData uri="http://schemas.openxmlformats.org/drawingml/2006/table">
            <a:tbl>
              <a:tblPr>
                <a:noFill/>
                <a:tableStyleId>{DC3C4FAE-B033-4A71-8E56-459BC6635B79}</a:tableStyleId>
              </a:tblPr>
              <a:tblGrid>
                <a:gridCol w="2971800"/>
                <a:gridCol w="2971800"/>
              </a:tblGrid>
              <a:tr h="12700">
                <a:tc>
                  <a:txBody>
                    <a:bodyPr>
                      <a:noAutofit/>
                    </a:bodyPr>
                    <a:lstStyle/>
                    <a:p>
                      <a:pPr indent="0" lvl="0" marL="0" rtl="0" algn="l">
                        <a:spcBef>
                          <a:spcPts val="0"/>
                        </a:spcBef>
                        <a:spcAft>
                          <a:spcPts val="0"/>
                        </a:spcAft>
                        <a:buNone/>
                      </a:pPr>
                      <a:r>
                        <a:rPr b="1" lang="en-GB" sz="1200">
                          <a:solidFill>
                            <a:srgbClr val="FFFFFF"/>
                          </a:solidFill>
                          <a:latin typeface="Times New Roman"/>
                          <a:ea typeface="Times New Roman"/>
                          <a:cs typeface="Times New Roman"/>
                          <a:sym typeface="Times New Roman"/>
                        </a:rPr>
                        <a:t>Input</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GB" sz="1200">
                          <a:solidFill>
                            <a:srgbClr val="FFFFFF"/>
                          </a:solidFill>
                          <a:latin typeface="Times New Roman"/>
                          <a:ea typeface="Times New Roman"/>
                          <a:cs typeface="Times New Roman"/>
                          <a:sym typeface="Times New Roman"/>
                        </a:rPr>
                        <a:t>Output</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GB" sz="1200">
                          <a:solidFill>
                            <a:srgbClr val="FFFFFF"/>
                          </a:solidFill>
                          <a:latin typeface="Times New Roman"/>
                          <a:ea typeface="Times New Roman"/>
                          <a:cs typeface="Times New Roman"/>
                          <a:sym typeface="Times New Roman"/>
                        </a:rPr>
                        <a:t>Player clicks on the dice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GB" sz="1200">
                          <a:solidFill>
                            <a:srgbClr val="FFFFFF"/>
                          </a:solidFill>
                          <a:latin typeface="Times New Roman"/>
                          <a:ea typeface="Times New Roman"/>
                          <a:cs typeface="Times New Roman"/>
                          <a:sym typeface="Times New Roman"/>
                        </a:rPr>
                        <a:t>A roll-dice signal is sent to the dice object which changes its state from DiceStart to DiceRoll. After one iteration of DiceRoll state animation, a random number is generated between 1 and 6. The number is then sent as a signal to the dice object again. Depending upon the number received, the dice changes its face. The random number is also sent to the player object where it is used to move the player character across the tiles.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Times New Roman"/>
                <a:ea typeface="Times New Roman"/>
                <a:cs typeface="Times New Roman"/>
                <a:sym typeface="Times New Roman"/>
              </a:rPr>
              <a:t>References</a:t>
            </a:r>
            <a:endParaRPr sz="3000">
              <a:solidFill>
                <a:srgbClr val="FFFFFF"/>
              </a:solidFill>
              <a:latin typeface="Times New Roman"/>
              <a:ea typeface="Times New Roman"/>
              <a:cs typeface="Times New Roman"/>
              <a:sym typeface="Times New Roman"/>
            </a:endParaRPr>
          </a:p>
        </p:txBody>
      </p:sp>
      <p:sp>
        <p:nvSpPr>
          <p:cNvPr id="216" name="Google Shape;216;p26"/>
          <p:cNvSpPr txBox="1"/>
          <p:nvPr>
            <p:ph idx="1" type="body"/>
          </p:nvPr>
        </p:nvSpPr>
        <p:spPr>
          <a:xfrm>
            <a:off x="1297500" y="123137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GB" sz="1800">
                <a:solidFill>
                  <a:srgbClr val="FFFFFF"/>
                </a:solidFill>
                <a:latin typeface="Times New Roman"/>
                <a:ea typeface="Times New Roman"/>
                <a:cs typeface="Times New Roman"/>
                <a:sym typeface="Times New Roman"/>
              </a:rPr>
              <a:t>Codes and scripts files </a:t>
            </a:r>
            <a:endParaRPr b="1"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GitHub - https://github.com/ablaze007/BoardGame</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t/>
            </a:r>
            <a:endParaRPr b="1"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b="1" lang="en-GB" sz="1800">
                <a:solidFill>
                  <a:srgbClr val="FFFFFF"/>
                </a:solidFill>
                <a:latin typeface="Times New Roman"/>
                <a:ea typeface="Times New Roman"/>
                <a:cs typeface="Times New Roman"/>
                <a:sym typeface="Times New Roman"/>
              </a:rPr>
              <a:t>Sources</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[1] </a:t>
            </a:r>
            <a:r>
              <a:rPr lang="en-GB" sz="1200" u="sng">
                <a:solidFill>
                  <a:srgbClr val="FFFFFF"/>
                </a:solidFill>
                <a:latin typeface="Times New Roman"/>
                <a:ea typeface="Times New Roman"/>
                <a:cs typeface="Times New Roman"/>
                <a:sym typeface="Times New Roman"/>
                <a:hlinkClick r:id="rId3"/>
              </a:rPr>
              <a:t>https://www.thesprucecrafts.com/chutes-and-ladders-snakes-and-ladders-411609</a:t>
            </a:r>
            <a:endParaRPr sz="1200" u="sng">
              <a:solidFill>
                <a:srgbClr val="FFFFFF"/>
              </a:solidFill>
              <a:latin typeface="Times New Roman"/>
              <a:ea typeface="Times New Roman"/>
              <a:cs typeface="Times New Roman"/>
              <a:sym typeface="Times New Roman"/>
              <a:hlinkClick r:id="rId4"/>
            </a:endParaRPr>
          </a:p>
          <a:p>
            <a:pPr indent="0" lvl="0" marL="0" rtl="0" algn="l">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[2]</a:t>
            </a:r>
            <a:r>
              <a:rPr lang="en-GB" sz="1200" u="sng">
                <a:solidFill>
                  <a:srgbClr val="FFFFFF"/>
                </a:solidFill>
                <a:latin typeface="Times New Roman"/>
                <a:ea typeface="Times New Roman"/>
                <a:cs typeface="Times New Roman"/>
                <a:sym typeface="Times New Roman"/>
                <a:hlinkClick r:id="rId5"/>
              </a:rPr>
              <a:t>https://web.archive.org/web/20120907013112/http://www.harrogate-scene.com/vintagegames/pdfs/game%20of%20life1.pdf</a:t>
            </a:r>
            <a:endParaRPr sz="12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GB" sz="1200">
                <a:solidFill>
                  <a:srgbClr val="FFFFFF"/>
                </a:solidFill>
                <a:latin typeface="Times New Roman"/>
                <a:ea typeface="Times New Roman"/>
                <a:cs typeface="Times New Roman"/>
                <a:sym typeface="Times New Roman"/>
              </a:rPr>
              <a:t>[3]  </a:t>
            </a:r>
            <a:r>
              <a:rPr lang="en-GB" sz="1200" u="sng">
                <a:solidFill>
                  <a:srgbClr val="FFFFFF"/>
                </a:solidFill>
                <a:latin typeface="Times New Roman"/>
                <a:ea typeface="Times New Roman"/>
                <a:cs typeface="Times New Roman"/>
                <a:sym typeface="Times New Roman"/>
                <a:hlinkClick r:id="rId6"/>
              </a:rPr>
              <a:t>https://howdoyouplayit.com/trouble-game-rules-play-trouble/</a:t>
            </a:r>
            <a:r>
              <a:rPr lang="en-GB"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3000">
                <a:solidFill>
                  <a:srgbClr val="FFFFFF"/>
                </a:solidFill>
                <a:latin typeface="Times New Roman"/>
                <a:ea typeface="Times New Roman"/>
                <a:cs typeface="Times New Roman"/>
                <a:sym typeface="Times New Roman"/>
              </a:rPr>
              <a:t>Thank</a:t>
            </a:r>
            <a:r>
              <a:rPr lang="en-GB"/>
              <a:t> </a:t>
            </a:r>
            <a:r>
              <a:rPr lang="en-GB" sz="3000">
                <a:solidFill>
                  <a:srgbClr val="FFFFFF"/>
                </a:solidFill>
                <a:latin typeface="Times New Roman"/>
                <a:ea typeface="Times New Roman"/>
                <a:cs typeface="Times New Roman"/>
                <a:sym typeface="Times New Roman"/>
              </a:rPr>
              <a:t>You</a:t>
            </a:r>
            <a:endParaRPr/>
          </a:p>
        </p:txBody>
      </p:sp>
      <p:sp>
        <p:nvSpPr>
          <p:cNvPr id="222" name="Google Shape;222;p27"/>
          <p:cNvSpPr txBox="1"/>
          <p:nvPr>
            <p:ph idx="1" type="body"/>
          </p:nvPr>
        </p:nvSpPr>
        <p:spPr>
          <a:xfrm>
            <a:off x="3394300" y="2237550"/>
            <a:ext cx="2185200" cy="66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latin typeface="Times New Roman"/>
                <a:ea typeface="Times New Roman"/>
                <a:cs typeface="Times New Roman"/>
                <a:sym typeface="Times New Roman"/>
              </a:rPr>
              <a:t>Any Question?</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Team Vision</a:t>
            </a:r>
            <a:endParaRPr sz="3000">
              <a:latin typeface="Times New Roman"/>
              <a:ea typeface="Times New Roman"/>
              <a:cs typeface="Times New Roman"/>
              <a:sym typeface="Times New Roman"/>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1800">
                <a:solidFill>
                  <a:srgbClr val="FFFFFF"/>
                </a:solidFill>
                <a:latin typeface="Times New Roman"/>
                <a:ea typeface="Times New Roman"/>
                <a:cs typeface="Times New Roman"/>
                <a:sym typeface="Times New Roman"/>
              </a:rPr>
              <a:t>Our concept is to create a board game where players take turns to roll the dice for movement and choose one of three characters to move around the board in a predefined path, with the goal to have all 3 characters on the final space</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Planned Features</a:t>
            </a:r>
            <a:endParaRPr sz="3000">
              <a:latin typeface="Times New Roman"/>
              <a:ea typeface="Times New Roman"/>
              <a:cs typeface="Times New Roman"/>
              <a:sym typeface="Times New Roman"/>
            </a:endParaRPr>
          </a:p>
        </p:txBody>
      </p:sp>
      <p:sp>
        <p:nvSpPr>
          <p:cNvPr id="147" name="Google Shape;147;p15"/>
          <p:cNvSpPr txBox="1"/>
          <p:nvPr>
            <p:ph idx="1" type="body"/>
          </p:nvPr>
        </p:nvSpPr>
        <p:spPr>
          <a:xfrm>
            <a:off x="1297500" y="1196850"/>
            <a:ext cx="7038900" cy="32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The game will be 2D with local multiplayer and vs. AI modes.</a:t>
            </a:r>
            <a:endParaRPr sz="1400">
              <a:solidFill>
                <a:srgbClr val="FFFFFF"/>
              </a:solidFill>
              <a:latin typeface="Times New Roman"/>
              <a:ea typeface="Times New Roman"/>
              <a:cs typeface="Times New Roman"/>
              <a:sym typeface="Times New Roman"/>
            </a:endParaRPr>
          </a:p>
          <a:p>
            <a:pPr indent="457200" lvl="0" marL="91440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Objective - Get all three of your characters to the end tile to win the game.</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Components include the board, 3 characters per player, and 2 dice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Gameplay - Roll 2 dice to determine movement and choose a character to move. When you land on a tile, an event will occur. </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Event cards - Event Cards will gathered by characters when they land on specific spaces across the board. Their powers range from increasing or decreasing your movement, inflicting or healing damage, and freezing characters in place.</a:t>
            </a:r>
            <a:endParaRPr sz="1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Characters - There will be a wide variety of characters to choose from to form your team, with each character having unique stats.</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Competitors</a:t>
            </a:r>
            <a:endParaRPr sz="3000">
              <a:latin typeface="Times New Roman"/>
              <a:ea typeface="Times New Roman"/>
              <a:cs typeface="Times New Roman"/>
              <a:sym typeface="Times New Roman"/>
            </a:endParaRPr>
          </a:p>
        </p:txBody>
      </p:sp>
      <p:sp>
        <p:nvSpPr>
          <p:cNvPr id="153" name="Google Shape;153;p16"/>
          <p:cNvSpPr txBox="1"/>
          <p:nvPr>
            <p:ph idx="1" type="body"/>
          </p:nvPr>
        </p:nvSpPr>
        <p:spPr>
          <a:xfrm>
            <a:off x="1297500" y="1405375"/>
            <a:ext cx="7038900" cy="2911200"/>
          </a:xfrm>
          <a:prstGeom prst="rect">
            <a:avLst/>
          </a:prstGeom>
          <a:effectLst>
            <a:outerShdw blurRad="57150" rotWithShape="0" algn="bl" dir="5400000" dist="19050">
              <a:srgbClr val="000000">
                <a:alpha val="50000"/>
              </a:srgbClr>
            </a:outerShdw>
          </a:effectLst>
        </p:spPr>
        <p:txBody>
          <a:bodyPr anchorCtr="0" anchor="t" bIns="90000" lIns="91425" spcFirstLastPara="1" rIns="91425" wrap="square" tIns="91425">
            <a:noAutofit/>
          </a:bodyPr>
          <a:lstStyle/>
          <a:p>
            <a:pPr indent="0" lvl="0" marL="0" rtl="0" algn="l">
              <a:spcBef>
                <a:spcPts val="0"/>
              </a:spcBef>
              <a:spcAft>
                <a:spcPts val="0"/>
              </a:spcAft>
              <a:buNone/>
            </a:pPr>
            <a:r>
              <a:rPr lang="en-GB" sz="1400">
                <a:latin typeface="Times New Roman"/>
                <a:ea typeface="Times New Roman"/>
                <a:cs typeface="Times New Roman"/>
                <a:sym typeface="Times New Roman"/>
              </a:rPr>
              <a:t>Chutes and Ladders (Snakes and Ladders)</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The Game of Life</a:t>
            </a:r>
            <a:br>
              <a:rPr lang="en-GB" sz="1400">
                <a:latin typeface="Times New Roman"/>
                <a:ea typeface="Times New Roman"/>
                <a:cs typeface="Times New Roman"/>
                <a:sym typeface="Times New Roman"/>
              </a:rPr>
            </a:br>
            <a:r>
              <a:rPr lang="en-GB" sz="1400">
                <a:latin typeface="Times New Roman"/>
                <a:ea typeface="Times New Roman"/>
                <a:cs typeface="Times New Roman"/>
                <a:sym typeface="Times New Roman"/>
              </a:rPr>
              <a:t>Trouble</a:t>
            </a:r>
            <a:endParaRPr sz="1400">
              <a:latin typeface="Times New Roman"/>
              <a:ea typeface="Times New Roman"/>
              <a:cs typeface="Times New Roman"/>
              <a:sym typeface="Times New Roman"/>
            </a:endParaRPr>
          </a:p>
          <a:p>
            <a:pPr indent="0" lvl="0" marL="0" rtl="0" algn="l">
              <a:spcBef>
                <a:spcPts val="1600"/>
              </a:spcBef>
              <a:spcAft>
                <a:spcPts val="0"/>
              </a:spcAft>
              <a:buNone/>
            </a:pPr>
            <a:r>
              <a:rPr lang="en-GB" sz="1400">
                <a:latin typeface="Times New Roman"/>
                <a:ea typeface="Times New Roman"/>
                <a:cs typeface="Times New Roman"/>
                <a:sym typeface="Times New Roman"/>
              </a:rPr>
              <a:t>Our unique combination of mechanics:  </a:t>
            </a:r>
            <a:endParaRPr sz="1400">
              <a:latin typeface="Times New Roman"/>
              <a:ea typeface="Times New Roman"/>
              <a:cs typeface="Times New Roman"/>
              <a:sym typeface="Times New Roman"/>
            </a:endParaRPr>
          </a:p>
          <a:p>
            <a:pPr indent="-317500" lvl="0" marL="457200" rtl="0" algn="l">
              <a:spcBef>
                <a:spcPts val="1600"/>
              </a:spcBef>
              <a:spcAft>
                <a:spcPts val="0"/>
              </a:spcAft>
              <a:buSzPts val="1400"/>
              <a:buFont typeface="Times New Roman"/>
              <a:buChar char="●"/>
            </a:pPr>
            <a:r>
              <a:rPr lang="en-GB" sz="1400">
                <a:latin typeface="Times New Roman"/>
                <a:ea typeface="Times New Roman"/>
                <a:cs typeface="Times New Roman"/>
                <a:sym typeface="Times New Roman"/>
              </a:rPr>
              <a:t>Event cards that you gain and can play at any time to effect the board state.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Controlling multiple characters with the goal to reach the end with all 3.</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Health system that determines when a character is defeated and sent back to a checkpoint.</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45700" y="415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
        <p:nvSpPr>
          <p:cNvPr id="159" name="Google Shape;159;p1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t>
            </a:r>
            <a:r>
              <a:rPr lang="en-GB" sz="1400">
                <a:solidFill>
                  <a:srgbClr val="FFFFFF"/>
                </a:solidFill>
                <a:latin typeface="Times New Roman"/>
                <a:ea typeface="Times New Roman"/>
                <a:cs typeface="Times New Roman"/>
                <a:sym typeface="Times New Roman"/>
              </a:rPr>
              <a:t>Implementing functional and effective AI</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0.8 * 10 = 8 hours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 implement simple AI and slowly develop its decision-making through many iterations and playtests.</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rgbClr val="000000"/>
              </a:buClr>
              <a:buSzPts val="1100"/>
              <a:buFont typeface="Arial"/>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FFFFFF"/>
                </a:solidFill>
                <a:latin typeface="Times New Roman"/>
                <a:ea typeface="Times New Roman"/>
                <a:cs typeface="Times New Roman"/>
                <a:sym typeface="Times New Roman"/>
              </a:rPr>
              <a:t>2.Effective Graphic Design</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GB" sz="1400">
                <a:solidFill>
                  <a:srgbClr val="FFFFFF"/>
                </a:solidFill>
                <a:latin typeface="Times New Roman"/>
                <a:ea typeface="Times New Roman"/>
                <a:cs typeface="Times New Roman"/>
                <a:sym typeface="Times New Roman"/>
              </a:rPr>
              <a:t>         Risk exposure= pR*ER=  0.75*8=6 hours</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GB" sz="1400">
                <a:solidFill>
                  <a:srgbClr val="FFFFFF"/>
                </a:solidFill>
                <a:latin typeface="Times New Roman"/>
                <a:ea typeface="Times New Roman"/>
                <a:cs typeface="Times New Roman"/>
                <a:sym typeface="Times New Roman"/>
              </a:rPr>
              <a:t> Mitigation: Spend time learning about graphic design to create simple, but effective        graphics for the game.</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3.Time management</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None/>
            </a:pPr>
            <a:r>
              <a:rPr lang="en-GB" sz="1400">
                <a:solidFill>
                  <a:srgbClr val="FFFFFF"/>
                </a:solidFill>
                <a:latin typeface="Times New Roman"/>
                <a:ea typeface="Times New Roman"/>
                <a:cs typeface="Times New Roman"/>
                <a:sym typeface="Times New Roman"/>
              </a:rPr>
              <a:t>Risk exposure RE: = pR * ER = 0.4 * 20 = 8 hours</a:t>
            </a:r>
            <a:endParaRPr sz="1400">
              <a:solidFill>
                <a:srgbClr val="FFFFFF"/>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rgbClr val="000000"/>
              </a:buClr>
              <a:buSzPts val="1100"/>
              <a:buFont typeface="Arial"/>
              <a:buNone/>
            </a:pPr>
            <a:r>
              <a:rPr lang="en-GB" sz="1400">
                <a:solidFill>
                  <a:srgbClr val="FFFFFF"/>
                </a:solidFill>
                <a:latin typeface="Times New Roman"/>
                <a:ea typeface="Times New Roman"/>
                <a:cs typeface="Times New Roman"/>
                <a:sym typeface="Times New Roman"/>
              </a:rPr>
              <a:t>Mitigation: Follow the agile method and use scrum to schedule our tasks and track our progress. We will meet at least twice a week to plan, distribute, review, and complete our assigned tasks.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GB" sz="1400">
                <a:solidFill>
                  <a:srgbClr val="FFFFFF"/>
                </a:solidFill>
                <a:latin typeface="Times New Roman"/>
                <a:ea typeface="Times New Roman"/>
                <a:cs typeface="Times New Roman"/>
                <a:sym typeface="Times New Roman"/>
              </a:rPr>
              <a:t>4.Learning Unity and Inkscape</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GB" sz="1400">
                <a:solidFill>
                  <a:srgbClr val="FFFFFF"/>
                </a:solidFill>
                <a:latin typeface="Times New Roman"/>
                <a:ea typeface="Times New Roman"/>
                <a:cs typeface="Times New Roman"/>
                <a:sym typeface="Times New Roman"/>
              </a:rPr>
              <a:t>	Risk exposure=Risk exposure RE: pR * ER = .6 * 15 = 9 hours</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GB" sz="1400">
                <a:solidFill>
                  <a:srgbClr val="FFFFFF"/>
                </a:solidFill>
                <a:latin typeface="Times New Roman"/>
                <a:ea typeface="Times New Roman"/>
                <a:cs typeface="Times New Roman"/>
                <a:sym typeface="Times New Roman"/>
              </a:rPr>
              <a:t>Mitigation: </a:t>
            </a:r>
            <a:r>
              <a:rPr lang="en-GB" sz="1200">
                <a:solidFill>
                  <a:srgbClr val="000000"/>
                </a:solidFill>
                <a:latin typeface="Times New Roman"/>
                <a:ea typeface="Times New Roman"/>
                <a:cs typeface="Times New Roman"/>
                <a:sym typeface="Times New Roman"/>
              </a:rPr>
              <a:t> </a:t>
            </a:r>
            <a:r>
              <a:rPr lang="en-GB" sz="1400">
                <a:solidFill>
                  <a:srgbClr val="FFFFFF"/>
                </a:solidFill>
                <a:latin typeface="Times New Roman"/>
                <a:ea typeface="Times New Roman"/>
                <a:cs typeface="Times New Roman"/>
                <a:sym typeface="Times New Roman"/>
              </a:rPr>
              <a:t>We will budget time for these problems to occur and watch various tutorials to learn how to utilize the programs effectively</a:t>
            </a: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rgbClr val="FFFFFF"/>
              </a:solidFill>
              <a:latin typeface="Times New Roman"/>
              <a:ea typeface="Times New Roman"/>
              <a:cs typeface="Times New Roman"/>
              <a:sym typeface="Times New Roman"/>
            </a:endParaRPr>
          </a:p>
        </p:txBody>
      </p:sp>
      <p:sp>
        <p:nvSpPr>
          <p:cNvPr id="165" name="Google Shape;165;p18"/>
          <p:cNvSpPr txBox="1"/>
          <p:nvPr>
            <p:ph type="title"/>
          </p:nvPr>
        </p:nvSpPr>
        <p:spPr>
          <a:xfrm>
            <a:off x="1245700" y="415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45700" y="118782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5.Game Balance</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	Risk exposure RE: pR * ER = .5 * 10 = 5 hours</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400">
                <a:solidFill>
                  <a:srgbClr val="FFFFFF"/>
                </a:solidFill>
                <a:latin typeface="Times New Roman"/>
                <a:ea typeface="Times New Roman"/>
                <a:cs typeface="Times New Roman"/>
                <a:sym typeface="Times New Roman"/>
              </a:rPr>
              <a:t>Mitigation:To solve this problem, we will be performing many playtests throughout the semester and collecting data on win rates and pick rates. With this data we can determine both player perception of strength, and what is actually too strong or too weak.</a:t>
            </a:r>
            <a:br>
              <a:rPr lang="en-GB" sz="1400">
                <a:solidFill>
                  <a:srgbClr val="FFFFFF"/>
                </a:solidFill>
                <a:latin typeface="Times New Roman"/>
                <a:ea typeface="Times New Roman"/>
                <a:cs typeface="Times New Roman"/>
                <a:sym typeface="Times New Roman"/>
              </a:rPr>
            </a:b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71" name="Google Shape;171;p19"/>
          <p:cNvSpPr txBox="1"/>
          <p:nvPr>
            <p:ph type="title"/>
          </p:nvPr>
        </p:nvSpPr>
        <p:spPr>
          <a:xfrm>
            <a:off x="1245700" y="415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Risks</a:t>
            </a:r>
            <a:endParaRPr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3000">
                <a:latin typeface="Times New Roman"/>
                <a:ea typeface="Times New Roman"/>
                <a:cs typeface="Times New Roman"/>
                <a:sym typeface="Times New Roman"/>
              </a:rPr>
              <a:t>Current Design</a:t>
            </a:r>
            <a:endParaRPr/>
          </a:p>
        </p:txBody>
      </p:sp>
      <p:pic>
        <p:nvPicPr>
          <p:cNvPr id="177" name="Google Shape;177;p20"/>
          <p:cNvPicPr preferRelativeResize="0"/>
          <p:nvPr/>
        </p:nvPicPr>
        <p:blipFill>
          <a:blip r:embed="rId3">
            <a:alphaModFix/>
          </a:blip>
          <a:stretch>
            <a:fillRect/>
          </a:stretch>
        </p:blipFill>
        <p:spPr>
          <a:xfrm>
            <a:off x="1297500" y="1162100"/>
            <a:ext cx="6807400" cy="365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44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Times New Roman"/>
                <a:ea typeface="Times New Roman"/>
                <a:cs typeface="Times New Roman"/>
                <a:sym typeface="Times New Roman"/>
              </a:rPr>
              <a:t>Current Design</a:t>
            </a:r>
            <a:endParaRPr sz="3000">
              <a:latin typeface="Times New Roman"/>
              <a:ea typeface="Times New Roman"/>
              <a:cs typeface="Times New Roman"/>
              <a:sym typeface="Times New Roman"/>
            </a:endParaRPr>
          </a:p>
        </p:txBody>
      </p:sp>
      <p:sp>
        <p:nvSpPr>
          <p:cNvPr id="183" name="Google Shape;183;p21"/>
          <p:cNvSpPr txBox="1"/>
          <p:nvPr>
            <p:ph idx="1" type="body"/>
          </p:nvPr>
        </p:nvSpPr>
        <p:spPr>
          <a:xfrm>
            <a:off x="1297500" y="12313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mes New Roman"/>
              <a:buChar char="●"/>
            </a:pPr>
            <a:r>
              <a:rPr lang="en-GB" sz="1800">
                <a:solidFill>
                  <a:srgbClr val="FFFFFF"/>
                </a:solidFill>
                <a:latin typeface="Times New Roman"/>
                <a:ea typeface="Times New Roman"/>
                <a:cs typeface="Times New Roman"/>
                <a:sym typeface="Times New Roman"/>
              </a:rPr>
              <a:t>Dice-roll mechanism</a:t>
            </a:r>
            <a:endParaRPr sz="12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object - It is a Unity game object which handles the graphics, animation, and state behavior for the dice roll</a:t>
            </a:r>
            <a:endParaRPr sz="14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script -  A C# script with an implementation of Dice class. The class incorporates the methods and properties required for the dice roll mechanism. The script is attached to the dice object.</a:t>
            </a:r>
            <a:endParaRPr sz="1400">
              <a:solidFill>
                <a:srgbClr val="FFFFF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states</a:t>
            </a:r>
            <a:endParaRPr sz="1400">
              <a:solidFill>
                <a:srgbClr val="FFFFFF"/>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DiceStart - Initial state of the dice showing face 1</a:t>
            </a:r>
            <a:endParaRPr sz="1400">
              <a:solidFill>
                <a:srgbClr val="FFFFFF"/>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DiceRoll - State with dice roll animation</a:t>
            </a:r>
            <a:endParaRPr sz="1400">
              <a:solidFill>
                <a:srgbClr val="FFFFFF"/>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rgbClr val="FFFFFF"/>
              </a:buClr>
              <a:buSzPts val="1400"/>
              <a:buFont typeface="Times New Roman"/>
              <a:buChar char="■"/>
            </a:pPr>
            <a:r>
              <a:rPr lang="en-GB" sz="1400">
                <a:solidFill>
                  <a:srgbClr val="FFFFFF"/>
                </a:solidFill>
                <a:latin typeface="Times New Roman"/>
                <a:ea typeface="Times New Roman"/>
                <a:cs typeface="Times New Roman"/>
                <a:sym typeface="Times New Roman"/>
              </a:rPr>
              <a:t>Dice# - 6 states with dice face # where # is a number between 1 and 6</a:t>
            </a:r>
            <a:endParaRPr sz="1400">
              <a:solidFill>
                <a:srgbClr val="FFFFFF"/>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