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Montserrat" charset="0"/>
      <p:regular r:id="rId22"/>
      <p:bold r:id="rId23"/>
      <p:italic r:id="rId24"/>
      <p:boldItalic r:id="rId25"/>
    </p:embeddedFont>
    <p:embeddedFont>
      <p:font typeface="Lato" charset="0"/>
      <p:regular r:id="rId26"/>
      <p:bold r:id="rId27"/>
      <p:italic r:id="rId28"/>
      <p:boldItalic r:id="rId29"/>
    </p:embeddedFont>
    <p:embeddedFont>
      <p:font typeface="Calibri"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677"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eb0190259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eb0190259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4eb0190259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4eb0190259_1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4eb0190259_1_1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4eb0190259_1_15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eb0190259_1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eb0190259_1_1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4eb0190259_1_1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b2a2447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b2a244740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4b2a244740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e1db4cdcc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e1db4cdcc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4e1db4cdcc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4e1db4cdcc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4e1db4cdcc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4e1db4cdcc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4e1db4cdcc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4e1db4cdcc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4e1db4cdcc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e1db4cdcc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e1db4cdcc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4e1db4cdcc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4e1db4cdcc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4e1db4cdcc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4e1db4cdcc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4e1db4cdcc_2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4e1db4cdcc_2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g4e1db4cdcc_2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eb0190259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eb0190259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4eb0190259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eb0190259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eb0190259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4eb0190259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eb0190259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eb0190259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4eb0190259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eb0190259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eb0190259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4eb0190259_0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eb0190259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eb0190259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4eb0190259_0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eb0190259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eb0190259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4eb0190259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eb0190259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eb0190259_0_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4eb0190259_0_5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eb0190259_1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eb0190259_1_1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4eb0190259_1_1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6" name="Google Shape;136;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137" name="Google Shape;137;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INCEPTION</a:t>
            </a:r>
            <a:endParaRPr/>
          </a:p>
        </p:txBody>
      </p:sp>
      <p:sp>
        <p:nvSpPr>
          <p:cNvPr id="146" name="Google Shape;146;p14"/>
          <p:cNvSpPr txBox="1">
            <a:spLocks noGrp="1"/>
          </p:cNvSpPr>
          <p:nvPr>
            <p:ph type="subTitle" idx="1"/>
          </p:nvPr>
        </p:nvSpPr>
        <p:spPr>
          <a:xfrm>
            <a:off x="6309125" y="3173533"/>
            <a:ext cx="4627500" cy="674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A Board Game - Team 7</a:t>
            </a:r>
            <a:endParaRPr/>
          </a:p>
        </p:txBody>
      </p:sp>
      <p:sp>
        <p:nvSpPr>
          <p:cNvPr id="147" name="Google Shape;147;p1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US" sz="1300">
                <a:solidFill>
                  <a:schemeClr val="lt1"/>
                </a:solidFill>
                <a:latin typeface="Lato"/>
                <a:ea typeface="Lato"/>
                <a:cs typeface="Lato"/>
                <a:sym typeface="Lato"/>
              </a:rPr>
              <a:pPr marL="0" lvl="0" indent="0" algn="r" rtl="0">
                <a:spcBef>
                  <a:spcPts val="0"/>
                </a:spcBef>
                <a:spcAft>
                  <a:spcPts val="0"/>
                </a:spcAft>
                <a:buClr>
                  <a:srgbClr val="000000"/>
                </a:buClr>
                <a:buSzPts val="1100"/>
                <a:buFont typeface="Arial"/>
                <a:buNone/>
              </a:pPr>
              <a:t>1</a:t>
            </a:fld>
            <a:endParaRPr sz="13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3"/>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Snakes and Ladders</a:t>
            </a:r>
            <a:endParaRPr/>
          </a:p>
        </p:txBody>
      </p:sp>
      <p:sp>
        <p:nvSpPr>
          <p:cNvPr id="225" name="Google Shape;225;p23"/>
          <p:cNvSpPr txBox="1">
            <a:spLocks noGrp="1"/>
          </p:cNvSpPr>
          <p:nvPr>
            <p:ph type="body" idx="1"/>
          </p:nvPr>
        </p:nvSpPr>
        <p:spPr>
          <a:xfrm>
            <a:off x="1730000" y="2090075"/>
            <a:ext cx="6497700" cy="3881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Similarities: </a:t>
            </a:r>
            <a:endParaRPr/>
          </a:p>
          <a:p>
            <a:pPr marL="457200" lvl="0" indent="-336550" algn="l" rtl="0">
              <a:spcBef>
                <a:spcPts val="2100"/>
              </a:spcBef>
              <a:spcAft>
                <a:spcPts val="0"/>
              </a:spcAft>
              <a:buSzPts val="1700"/>
              <a:buChar char="●"/>
            </a:pPr>
            <a:r>
              <a:rPr lang="en-US"/>
              <a:t>Roll-to-move</a:t>
            </a:r>
            <a:endParaRPr/>
          </a:p>
          <a:p>
            <a:pPr marL="457200" lvl="0" indent="-336550" algn="l" rtl="0">
              <a:spcBef>
                <a:spcPts val="0"/>
              </a:spcBef>
              <a:spcAft>
                <a:spcPts val="0"/>
              </a:spcAft>
              <a:buSzPts val="1700"/>
              <a:buChar char="●"/>
            </a:pPr>
            <a:r>
              <a:rPr lang="en-US"/>
              <a:t>Move further up and down board if you land on certain spaces</a:t>
            </a:r>
            <a:endParaRPr/>
          </a:p>
        </p:txBody>
      </p:sp>
      <p:sp>
        <p:nvSpPr>
          <p:cNvPr id="226" name="Google Shape;226;p23"/>
          <p:cNvSpPr txBox="1">
            <a:spLocks noGrp="1"/>
          </p:cNvSpPr>
          <p:nvPr>
            <p:ph type="body" idx="2"/>
          </p:nvPr>
        </p:nvSpPr>
        <p:spPr>
          <a:xfrm>
            <a:off x="1793625" y="4031075"/>
            <a:ext cx="6717600" cy="1940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How ours is different: </a:t>
            </a:r>
            <a:endParaRPr/>
          </a:p>
          <a:p>
            <a:pPr marL="457200" lvl="0" indent="-336550" algn="l" rtl="0">
              <a:spcBef>
                <a:spcPts val="2100"/>
              </a:spcBef>
              <a:spcAft>
                <a:spcPts val="0"/>
              </a:spcAft>
              <a:buSzPts val="1700"/>
              <a:buChar char="●"/>
            </a:pPr>
            <a:r>
              <a:rPr lang="en-US"/>
              <a:t>Choice of multiple characters to move after any given roll</a:t>
            </a:r>
            <a:endParaRPr/>
          </a:p>
        </p:txBody>
      </p:sp>
      <p:sp>
        <p:nvSpPr>
          <p:cNvPr id="227" name="Google Shape;227;p2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US"/>
              <a:pPr marL="0" lvl="0" indent="0" algn="r" rtl="0">
                <a:spcBef>
                  <a:spcPts val="0"/>
                </a:spcBef>
                <a:spcAft>
                  <a:spcPts val="0"/>
                </a:spcAft>
                <a:buClr>
                  <a:srgbClr val="000000"/>
                </a:buClr>
                <a:buSzPts val="1100"/>
                <a:buFont typeface="Arial"/>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The Game of Life</a:t>
            </a:r>
            <a:endParaRPr/>
          </a:p>
        </p:txBody>
      </p:sp>
      <p:sp>
        <p:nvSpPr>
          <p:cNvPr id="234" name="Google Shape;234;p24"/>
          <p:cNvSpPr txBox="1">
            <a:spLocks noGrp="1"/>
          </p:cNvSpPr>
          <p:nvPr>
            <p:ph type="body" idx="1"/>
          </p:nvPr>
        </p:nvSpPr>
        <p:spPr>
          <a:xfrm>
            <a:off x="1730000" y="2090077"/>
            <a:ext cx="4537500" cy="176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Similarities: </a:t>
            </a:r>
            <a:endParaRPr/>
          </a:p>
          <a:p>
            <a:pPr marL="457200" lvl="0" indent="-336550" algn="l" rtl="0">
              <a:spcBef>
                <a:spcPts val="2100"/>
              </a:spcBef>
              <a:spcAft>
                <a:spcPts val="0"/>
              </a:spcAft>
              <a:buSzPts val="1700"/>
              <a:buChar char="●"/>
            </a:pPr>
            <a:r>
              <a:rPr lang="en-US"/>
              <a:t>Different route options</a:t>
            </a:r>
            <a:endParaRPr/>
          </a:p>
          <a:p>
            <a:pPr marL="457200" lvl="0" indent="-336550" algn="l" rtl="0">
              <a:spcBef>
                <a:spcPts val="0"/>
              </a:spcBef>
              <a:spcAft>
                <a:spcPts val="0"/>
              </a:spcAft>
              <a:buSzPts val="1700"/>
              <a:buChar char="●"/>
            </a:pPr>
            <a:r>
              <a:rPr lang="en-US"/>
              <a:t>Randomized movement</a:t>
            </a:r>
            <a:endParaRPr/>
          </a:p>
          <a:p>
            <a:pPr marL="457200" lvl="0" indent="-336550" algn="l" rtl="0">
              <a:spcBef>
                <a:spcPts val="0"/>
              </a:spcBef>
              <a:spcAft>
                <a:spcPts val="0"/>
              </a:spcAft>
              <a:buSzPts val="1700"/>
              <a:buChar char="●"/>
            </a:pPr>
            <a:r>
              <a:rPr lang="en-US"/>
              <a:t>Events on predetermined spaces</a:t>
            </a:r>
            <a:endParaRPr/>
          </a:p>
        </p:txBody>
      </p:sp>
      <p:sp>
        <p:nvSpPr>
          <p:cNvPr id="235" name="Google Shape;235;p24"/>
          <p:cNvSpPr txBox="1">
            <a:spLocks noGrp="1"/>
          </p:cNvSpPr>
          <p:nvPr>
            <p:ph type="body" idx="2"/>
          </p:nvPr>
        </p:nvSpPr>
        <p:spPr>
          <a:xfrm>
            <a:off x="1730000" y="4017346"/>
            <a:ext cx="4537500" cy="1819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How ours is different: </a:t>
            </a:r>
            <a:endParaRPr/>
          </a:p>
          <a:p>
            <a:pPr marL="457200" lvl="0" indent="-336550" algn="l" rtl="0">
              <a:spcBef>
                <a:spcPts val="2100"/>
              </a:spcBef>
              <a:spcAft>
                <a:spcPts val="0"/>
              </a:spcAft>
              <a:buSzPts val="1700"/>
              <a:buChar char="●"/>
            </a:pPr>
            <a:r>
              <a:rPr lang="en-US"/>
              <a:t>Again, multiple characters to choose routes for</a:t>
            </a:r>
            <a:endParaRPr/>
          </a:p>
          <a:p>
            <a:pPr marL="457200" lvl="0" indent="-336550" algn="l" rtl="0">
              <a:spcBef>
                <a:spcPts val="0"/>
              </a:spcBef>
              <a:spcAft>
                <a:spcPts val="0"/>
              </a:spcAft>
              <a:buSzPts val="1700"/>
              <a:buChar char="●"/>
            </a:pPr>
            <a:r>
              <a:rPr lang="en-US"/>
              <a:t>Character death and checkpoint system</a:t>
            </a:r>
            <a:endParaRPr/>
          </a:p>
        </p:txBody>
      </p:sp>
      <p:sp>
        <p:nvSpPr>
          <p:cNvPr id="236" name="Google Shape;236;p2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US"/>
              <a:pPr marL="0" lvl="0" indent="0" algn="r" rtl="0">
                <a:spcBef>
                  <a:spcPts val="0"/>
                </a:spcBef>
                <a:spcAft>
                  <a:spcPts val="0"/>
                </a:spcAft>
                <a:buClr>
                  <a:srgbClr val="000000"/>
                </a:buClr>
                <a:buSzPts val="1100"/>
                <a:buFont typeface="Arial"/>
                <a:buNone/>
              </a:pPr>
              <a:t>11</a:t>
            </a:fld>
            <a:endParaRPr/>
          </a:p>
        </p:txBody>
      </p:sp>
      <p:sp>
        <p:nvSpPr>
          <p:cNvPr id="237" name="Google Shape;237;p24"/>
          <p:cNvSpPr txBox="1"/>
          <p:nvPr/>
        </p:nvSpPr>
        <p:spPr>
          <a:xfrm>
            <a:off x="6980475" y="5004525"/>
            <a:ext cx="3575700" cy="36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rgbClr val="FFFFFF"/>
                </a:solidFill>
                <a:latin typeface="Lato"/>
                <a:ea typeface="Lato"/>
                <a:cs typeface="Lato"/>
                <a:sym typeface="Lato"/>
              </a:rPr>
              <a:t>https://www.flipkart.com/funskool-game-life-board/p/itmda5vynhbmkanh</a:t>
            </a:r>
            <a:endParaRPr sz="1200">
              <a:solidFill>
                <a:srgbClr val="FFFFFF"/>
              </a:solidFill>
              <a:latin typeface="Lato"/>
              <a:ea typeface="Lato"/>
              <a:cs typeface="Lato"/>
              <a:sym typeface="Lato"/>
            </a:endParaRPr>
          </a:p>
        </p:txBody>
      </p:sp>
      <p:pic>
        <p:nvPicPr>
          <p:cNvPr id="238" name="Google Shape;238;p24"/>
          <p:cNvPicPr preferRelativeResize="0"/>
          <p:nvPr/>
        </p:nvPicPr>
        <p:blipFill>
          <a:blip r:embed="rId3">
            <a:alphaModFix/>
          </a:blip>
          <a:stretch>
            <a:fillRect/>
          </a:stretch>
        </p:blipFill>
        <p:spPr>
          <a:xfrm>
            <a:off x="7121575" y="2289570"/>
            <a:ext cx="3123168" cy="26085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Trouble</a:t>
            </a:r>
            <a:endParaRPr/>
          </a:p>
        </p:txBody>
      </p:sp>
      <p:sp>
        <p:nvSpPr>
          <p:cNvPr id="245" name="Google Shape;245;p25"/>
          <p:cNvSpPr txBox="1">
            <a:spLocks noGrp="1"/>
          </p:cNvSpPr>
          <p:nvPr>
            <p:ph type="body" idx="1"/>
          </p:nvPr>
        </p:nvSpPr>
        <p:spPr>
          <a:xfrm>
            <a:off x="1730000" y="2090071"/>
            <a:ext cx="4537500" cy="1899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Similarities: </a:t>
            </a:r>
            <a:endParaRPr/>
          </a:p>
          <a:p>
            <a:pPr marL="457200" lvl="0" indent="-336550" algn="l" rtl="0">
              <a:spcBef>
                <a:spcPts val="2100"/>
              </a:spcBef>
              <a:spcAft>
                <a:spcPts val="0"/>
              </a:spcAft>
              <a:buSzPts val="1700"/>
              <a:buChar char="●"/>
            </a:pPr>
            <a:r>
              <a:rPr lang="en-US"/>
              <a:t>Roll-to-move</a:t>
            </a:r>
            <a:endParaRPr/>
          </a:p>
          <a:p>
            <a:pPr marL="457200" lvl="0" indent="-336550" algn="l" rtl="0">
              <a:spcBef>
                <a:spcPts val="0"/>
              </a:spcBef>
              <a:spcAft>
                <a:spcPts val="0"/>
              </a:spcAft>
              <a:buSzPts val="1700"/>
              <a:buChar char="●"/>
            </a:pPr>
            <a:r>
              <a:rPr lang="en-US"/>
              <a:t>Multiple characters</a:t>
            </a:r>
            <a:endParaRPr/>
          </a:p>
          <a:p>
            <a:pPr marL="457200" lvl="0" indent="-336550" algn="l" rtl="0">
              <a:spcBef>
                <a:spcPts val="0"/>
              </a:spcBef>
              <a:spcAft>
                <a:spcPts val="0"/>
              </a:spcAft>
              <a:buSzPts val="1700"/>
              <a:buChar char="●"/>
            </a:pPr>
            <a:r>
              <a:rPr lang="en-US"/>
              <a:t>Goal is to reach the end with every character</a:t>
            </a:r>
            <a:endParaRPr/>
          </a:p>
        </p:txBody>
      </p:sp>
      <p:sp>
        <p:nvSpPr>
          <p:cNvPr id="246" name="Google Shape;246;p25"/>
          <p:cNvSpPr txBox="1">
            <a:spLocks noGrp="1"/>
          </p:cNvSpPr>
          <p:nvPr>
            <p:ph type="body" idx="2"/>
          </p:nvPr>
        </p:nvSpPr>
        <p:spPr>
          <a:xfrm>
            <a:off x="1730000" y="4077421"/>
            <a:ext cx="4537500" cy="2082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How ours is different: </a:t>
            </a:r>
            <a:endParaRPr/>
          </a:p>
          <a:p>
            <a:pPr marL="457200" lvl="0" indent="-336550" algn="l" rtl="0">
              <a:spcBef>
                <a:spcPts val="2100"/>
              </a:spcBef>
              <a:spcAft>
                <a:spcPts val="0"/>
              </a:spcAft>
              <a:buSzPts val="1700"/>
              <a:buChar char="●"/>
            </a:pPr>
            <a:r>
              <a:rPr lang="en-US"/>
              <a:t>Characters are sent back to a checkpoint instead of the start if they are defeated.</a:t>
            </a:r>
            <a:endParaRPr/>
          </a:p>
          <a:p>
            <a:pPr marL="457200" lvl="0" indent="-336550" algn="l" rtl="0">
              <a:spcBef>
                <a:spcPts val="0"/>
              </a:spcBef>
              <a:spcAft>
                <a:spcPts val="0"/>
              </a:spcAft>
              <a:buSzPts val="1700"/>
              <a:buChar char="●"/>
            </a:pPr>
            <a:r>
              <a:rPr lang="en-US"/>
              <a:t>Characters have hit points that determine when they are defeated. </a:t>
            </a:r>
            <a:endParaRPr/>
          </a:p>
        </p:txBody>
      </p:sp>
      <p:sp>
        <p:nvSpPr>
          <p:cNvPr id="247" name="Google Shape;247;p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US"/>
              <a:pPr marL="0" lvl="0" indent="0" algn="r" rtl="0">
                <a:spcBef>
                  <a:spcPts val="0"/>
                </a:spcBef>
                <a:spcAft>
                  <a:spcPts val="0"/>
                </a:spcAft>
                <a:buClr>
                  <a:srgbClr val="000000"/>
                </a:buClr>
                <a:buSzPts val="1100"/>
                <a:buFont typeface="Arial"/>
                <a:buNone/>
              </a:pPr>
              <a:t>12</a:t>
            </a:fld>
            <a:endParaRPr/>
          </a:p>
        </p:txBody>
      </p:sp>
      <p:pic>
        <p:nvPicPr>
          <p:cNvPr id="248" name="Google Shape;248;p25"/>
          <p:cNvPicPr preferRelativeResize="0"/>
          <p:nvPr/>
        </p:nvPicPr>
        <p:blipFill>
          <a:blip r:embed="rId3">
            <a:alphaModFix/>
          </a:blip>
          <a:stretch>
            <a:fillRect/>
          </a:stretch>
        </p:blipFill>
        <p:spPr>
          <a:xfrm>
            <a:off x="7265950" y="2090071"/>
            <a:ext cx="3418439" cy="2563829"/>
          </a:xfrm>
          <a:prstGeom prst="rect">
            <a:avLst/>
          </a:prstGeom>
          <a:noFill/>
          <a:ln>
            <a:noFill/>
          </a:ln>
        </p:spPr>
      </p:pic>
      <p:sp>
        <p:nvSpPr>
          <p:cNvPr id="249" name="Google Shape;249;p25"/>
          <p:cNvSpPr txBox="1"/>
          <p:nvPr/>
        </p:nvSpPr>
        <p:spPr>
          <a:xfrm>
            <a:off x="6988575" y="4735925"/>
            <a:ext cx="3973200" cy="6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rgbClr val="FFFFFF"/>
                </a:solidFill>
                <a:latin typeface="Lato"/>
                <a:ea typeface="Lato"/>
                <a:cs typeface="Lato"/>
                <a:sym typeface="Lato"/>
              </a:rPr>
              <a:t>https://lifestyle.allwomenstalk.com/of-the-greatest-classic-board-games-to-play-adult-style/7/</a:t>
            </a:r>
            <a:endParaRPr sz="1200">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26"/>
          <p:cNvPicPr preferRelativeResize="0"/>
          <p:nvPr/>
        </p:nvPicPr>
        <p:blipFill rotWithShape="1">
          <a:blip r:embed="rId3">
            <a:alphaModFix/>
          </a:blip>
          <a:srcRect/>
          <a:stretch/>
        </p:blipFill>
        <p:spPr>
          <a:xfrm>
            <a:off x="7202100" y="1764388"/>
            <a:ext cx="4438575" cy="3661800"/>
          </a:xfrm>
          <a:prstGeom prst="rect">
            <a:avLst/>
          </a:prstGeom>
          <a:noFill/>
          <a:ln>
            <a:noFill/>
          </a:ln>
        </p:spPr>
      </p:pic>
      <p:sp>
        <p:nvSpPr>
          <p:cNvPr id="255" name="Google Shape;255;p26"/>
          <p:cNvSpPr txBox="1"/>
          <p:nvPr/>
        </p:nvSpPr>
        <p:spPr>
          <a:xfrm>
            <a:off x="8558784" y="1548384"/>
            <a:ext cx="316992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a:t>
            </a:r>
            <a:endParaRPr/>
          </a:p>
        </p:txBody>
      </p:sp>
      <p:sp>
        <p:nvSpPr>
          <p:cNvPr id="256" name="Google Shape;256;p26"/>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US" sz="1300">
                <a:solidFill>
                  <a:schemeClr val="lt1"/>
                </a:solidFill>
                <a:latin typeface="Lato"/>
                <a:ea typeface="Lato"/>
                <a:cs typeface="Lato"/>
                <a:sym typeface="Lato"/>
              </a:rPr>
              <a:pPr marL="0" lvl="0" indent="0" algn="r" rtl="0">
                <a:spcBef>
                  <a:spcPts val="0"/>
                </a:spcBef>
                <a:spcAft>
                  <a:spcPts val="0"/>
                </a:spcAft>
                <a:buClr>
                  <a:srgbClr val="000000"/>
                </a:buClr>
                <a:buSzPts val="1100"/>
                <a:buFont typeface="Arial"/>
                <a:buNone/>
              </a:pPr>
              <a:t>13</a:t>
            </a:fld>
            <a:endParaRPr sz="1300">
              <a:solidFill>
                <a:schemeClr val="lt1"/>
              </a:solidFill>
              <a:latin typeface="Lato"/>
              <a:ea typeface="Lato"/>
              <a:cs typeface="Lato"/>
              <a:sym typeface="Lato"/>
            </a:endParaRPr>
          </a:p>
        </p:txBody>
      </p:sp>
      <p:sp>
        <p:nvSpPr>
          <p:cNvPr id="257" name="Google Shape;257;p26"/>
          <p:cNvSpPr txBox="1"/>
          <p:nvPr/>
        </p:nvSpPr>
        <p:spPr>
          <a:xfrm>
            <a:off x="7202100" y="5660425"/>
            <a:ext cx="44385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rgbClr val="FFFFFF"/>
                </a:solidFill>
                <a:latin typeface="Lato"/>
                <a:ea typeface="Lato"/>
                <a:cs typeface="Lato"/>
                <a:sym typeface="Lato"/>
              </a:rPr>
              <a:t>https://www.rowanprepschool.co.uk/News/Rowan-News/year-6-life-skills-risk-assessment-presentation-4672</a:t>
            </a:r>
            <a:endParaRPr sz="1200">
              <a:solidFill>
                <a:srgbClr val="FFFFFF"/>
              </a:solidFill>
              <a:latin typeface="Lato"/>
              <a:ea typeface="Lato"/>
              <a:cs typeface="Lato"/>
              <a:sym typeface="Lato"/>
            </a:endParaRPr>
          </a:p>
        </p:txBody>
      </p:sp>
      <p:sp>
        <p:nvSpPr>
          <p:cNvPr id="258" name="Google Shape;258;p26"/>
          <p:cNvSpPr txBox="1"/>
          <p:nvPr/>
        </p:nvSpPr>
        <p:spPr>
          <a:xfrm>
            <a:off x="3373250" y="376350"/>
            <a:ext cx="8028900" cy="9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FFFFFF"/>
                </a:solidFill>
                <a:latin typeface="Lato"/>
                <a:ea typeface="Lato"/>
                <a:cs typeface="Lato"/>
                <a:sym typeface="Lato"/>
              </a:rPr>
              <a:t>Risks</a:t>
            </a:r>
            <a:endParaRPr sz="3000">
              <a:solidFill>
                <a:srgbClr val="FFFFFF"/>
              </a:solidFill>
              <a:latin typeface="Lato"/>
              <a:ea typeface="Lato"/>
              <a:cs typeface="Lato"/>
              <a:sym typeface="Lato"/>
            </a:endParaRPr>
          </a:p>
        </p:txBody>
      </p:sp>
      <p:sp>
        <p:nvSpPr>
          <p:cNvPr id="259" name="Google Shape;259;p26"/>
          <p:cNvSpPr txBox="1"/>
          <p:nvPr/>
        </p:nvSpPr>
        <p:spPr>
          <a:xfrm>
            <a:off x="529675" y="3790700"/>
            <a:ext cx="6830100" cy="2118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3F3F3"/>
              </a:buClr>
              <a:buSzPts val="1800"/>
              <a:buFont typeface="Lato"/>
              <a:buChar char="●"/>
            </a:pPr>
            <a:r>
              <a:rPr lang="en-US" sz="1800">
                <a:solidFill>
                  <a:srgbClr val="F3F3F3"/>
                </a:solidFill>
                <a:latin typeface="Lato"/>
                <a:ea typeface="Lato"/>
                <a:cs typeface="Lato"/>
                <a:sym typeface="Lato"/>
              </a:rPr>
              <a:t>Basically, potential problems that could arise during the development of any kind of project.</a:t>
            </a:r>
            <a:endParaRPr sz="1800">
              <a:solidFill>
                <a:srgbClr val="F3F3F3"/>
              </a:solidFill>
              <a:latin typeface="Lato"/>
              <a:ea typeface="Lato"/>
              <a:cs typeface="Lato"/>
              <a:sym typeface="Lato"/>
            </a:endParaRPr>
          </a:p>
          <a:p>
            <a:pPr marL="457200" lvl="0" indent="-342900" algn="l" rtl="0">
              <a:spcBef>
                <a:spcPts val="0"/>
              </a:spcBef>
              <a:spcAft>
                <a:spcPts val="0"/>
              </a:spcAft>
              <a:buClr>
                <a:srgbClr val="F3F3F3"/>
              </a:buClr>
              <a:buSzPts val="1800"/>
              <a:buFont typeface="Lato"/>
              <a:buChar char="●"/>
            </a:pPr>
            <a:r>
              <a:rPr lang="en-US" sz="1800">
                <a:solidFill>
                  <a:srgbClr val="F3F3F3"/>
                </a:solidFill>
                <a:latin typeface="Lato"/>
                <a:ea typeface="Lato"/>
                <a:cs typeface="Lato"/>
                <a:sym typeface="Lato"/>
              </a:rPr>
              <a:t>Depending upon type of project, risks can be of various type.</a:t>
            </a:r>
            <a:endParaRPr sz="1800">
              <a:solidFill>
                <a:srgbClr val="F3F3F3"/>
              </a:solidFill>
              <a:latin typeface="Lato"/>
              <a:ea typeface="Lato"/>
              <a:cs typeface="Lato"/>
              <a:sym typeface="Lato"/>
            </a:endParaRPr>
          </a:p>
          <a:p>
            <a:pPr marL="457200" lvl="0" indent="0" algn="l" rtl="0">
              <a:spcBef>
                <a:spcPts val="0"/>
              </a:spcBef>
              <a:spcAft>
                <a:spcPts val="0"/>
              </a:spcAft>
              <a:buNone/>
            </a:pPr>
            <a:endParaRPr sz="1800">
              <a:solidFill>
                <a:srgbClr val="F3F3F3"/>
              </a:solidFill>
              <a:latin typeface="Lato"/>
              <a:ea typeface="Lato"/>
              <a:cs typeface="Lato"/>
              <a:sym typeface="Lato"/>
            </a:endParaRPr>
          </a:p>
          <a:p>
            <a:pPr marL="457200" lvl="0" indent="0" algn="l" rtl="0">
              <a:spcBef>
                <a:spcPts val="0"/>
              </a:spcBef>
              <a:spcAft>
                <a:spcPts val="0"/>
              </a:spcAft>
              <a:buNone/>
            </a:pPr>
            <a:r>
              <a:rPr lang="en-US" sz="1800">
                <a:solidFill>
                  <a:srgbClr val="F3F3F3"/>
                </a:solidFill>
                <a:latin typeface="Lato"/>
                <a:ea typeface="Lato"/>
                <a:cs typeface="Lato"/>
                <a:sym typeface="Lato"/>
              </a:rPr>
              <a:t> </a:t>
            </a:r>
            <a:endParaRPr sz="1800">
              <a:solidFill>
                <a:srgbClr val="F3F3F3"/>
              </a:solidFill>
              <a:latin typeface="Lato"/>
              <a:ea typeface="Lato"/>
              <a:cs typeface="Lato"/>
              <a:sym typeface="Lato"/>
            </a:endParaRPr>
          </a:p>
          <a:p>
            <a:pPr marL="0" lvl="0" indent="0" algn="l" rtl="0">
              <a:spcBef>
                <a:spcPts val="0"/>
              </a:spcBef>
              <a:spcAft>
                <a:spcPts val="0"/>
              </a:spcAft>
              <a:buNone/>
            </a:pPr>
            <a:endParaRPr sz="1800">
              <a:solidFill>
                <a:srgbClr val="F3F3F3"/>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Autofit/>
          </a:bodyPr>
          <a:lstStyle/>
          <a:p>
            <a:pPr marL="0" lvl="0" indent="0" algn="l" rtl="0">
              <a:lnSpc>
                <a:spcPct val="90000"/>
              </a:lnSpc>
              <a:spcBef>
                <a:spcPts val="0"/>
              </a:spcBef>
              <a:spcAft>
                <a:spcPts val="0"/>
              </a:spcAft>
              <a:buClr>
                <a:schemeClr val="dk1"/>
              </a:buClr>
              <a:buSzPts val="4400"/>
              <a:buFont typeface="Calibri"/>
              <a:buNone/>
            </a:pPr>
            <a:r>
              <a:rPr lang="en-US" sz="3000"/>
              <a:t>Possible risks during the creation of our 2D board game:</a:t>
            </a:r>
            <a:endParaRPr sz="3000"/>
          </a:p>
          <a:p>
            <a:pPr marL="0" lvl="0" indent="0" algn="l" rtl="0">
              <a:spcBef>
                <a:spcPts val="0"/>
              </a:spcBef>
              <a:spcAft>
                <a:spcPts val="0"/>
              </a:spcAft>
              <a:buNone/>
            </a:pPr>
            <a:endParaRPr/>
          </a:p>
        </p:txBody>
      </p:sp>
      <p:sp>
        <p:nvSpPr>
          <p:cNvPr id="266" name="Google Shape;266;p27"/>
          <p:cNvSpPr txBox="1">
            <a:spLocks noGrp="1"/>
          </p:cNvSpPr>
          <p:nvPr>
            <p:ph type="subTitle" idx="1"/>
          </p:nvPr>
        </p:nvSpPr>
        <p:spPr>
          <a:xfrm>
            <a:off x="5635600" y="3534900"/>
            <a:ext cx="5320500" cy="1915200"/>
          </a:xfrm>
          <a:prstGeom prst="rect">
            <a:avLst/>
          </a:prstGeom>
        </p:spPr>
        <p:txBody>
          <a:bodyPr spcFirstLastPara="1" wrap="square" lIns="121900" tIns="121900" rIns="121900" bIns="121900" anchor="t" anchorCtr="0">
            <a:noAutofit/>
          </a:bodyPr>
          <a:lstStyle/>
          <a:p>
            <a:pPr marL="457200" lvl="0" indent="-342900" algn="l" rtl="0">
              <a:lnSpc>
                <a:spcPct val="90000"/>
              </a:lnSpc>
              <a:spcBef>
                <a:spcPts val="0"/>
              </a:spcBef>
              <a:spcAft>
                <a:spcPts val="0"/>
              </a:spcAft>
              <a:buClr>
                <a:srgbClr val="F3F3F3"/>
              </a:buClr>
              <a:buSzPts val="1800"/>
              <a:buChar char="●"/>
            </a:pPr>
            <a:r>
              <a:rPr lang="en-US" sz="1800">
                <a:solidFill>
                  <a:srgbClr val="F3F3F3"/>
                </a:solidFill>
              </a:rPr>
              <a:t>Functional and effective AI</a:t>
            </a:r>
            <a:endParaRPr sz="1800">
              <a:solidFill>
                <a:srgbClr val="F3F3F3"/>
              </a:solidFill>
            </a:endParaRPr>
          </a:p>
          <a:p>
            <a:pPr marL="457200" lvl="0" indent="-342900" algn="l" rtl="0">
              <a:lnSpc>
                <a:spcPct val="90000"/>
              </a:lnSpc>
              <a:spcBef>
                <a:spcPts val="0"/>
              </a:spcBef>
              <a:spcAft>
                <a:spcPts val="0"/>
              </a:spcAft>
              <a:buClr>
                <a:srgbClr val="F3F3F3"/>
              </a:buClr>
              <a:buSzPts val="1800"/>
              <a:buChar char="●"/>
            </a:pPr>
            <a:r>
              <a:rPr lang="en-US" sz="1800">
                <a:solidFill>
                  <a:srgbClr val="F3F3F3"/>
                </a:solidFill>
              </a:rPr>
              <a:t>Effective graphic design</a:t>
            </a:r>
            <a:endParaRPr sz="1800">
              <a:solidFill>
                <a:srgbClr val="F3F3F3"/>
              </a:solidFill>
            </a:endParaRPr>
          </a:p>
          <a:p>
            <a:pPr marL="457200" lvl="0" indent="-342900" algn="l" rtl="0">
              <a:lnSpc>
                <a:spcPct val="90000"/>
              </a:lnSpc>
              <a:spcBef>
                <a:spcPts val="0"/>
              </a:spcBef>
              <a:spcAft>
                <a:spcPts val="0"/>
              </a:spcAft>
              <a:buClr>
                <a:srgbClr val="F3F3F3"/>
              </a:buClr>
              <a:buSzPts val="1800"/>
              <a:buChar char="●"/>
            </a:pPr>
            <a:r>
              <a:rPr lang="en-US" sz="1800">
                <a:solidFill>
                  <a:srgbClr val="F3F3F3"/>
                </a:solidFill>
              </a:rPr>
              <a:t>Time management</a:t>
            </a:r>
            <a:endParaRPr sz="1800">
              <a:solidFill>
                <a:srgbClr val="F3F3F3"/>
              </a:solidFill>
            </a:endParaRPr>
          </a:p>
          <a:p>
            <a:pPr marL="0" lvl="0" indent="0" algn="l" rtl="0">
              <a:spcBef>
                <a:spcPts val="2100"/>
              </a:spcBef>
              <a:spcAft>
                <a:spcPts val="0"/>
              </a:spcAft>
              <a:buNone/>
            </a:pPr>
            <a:endParaRPr/>
          </a:p>
        </p:txBody>
      </p:sp>
      <p:sp>
        <p:nvSpPr>
          <p:cNvPr id="267" name="Google Shape;267;p2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US"/>
              <a:pPr marL="0" lvl="0" indent="0" algn="r" rtl="0">
                <a:spcBef>
                  <a:spcPts val="0"/>
                </a:spcBef>
                <a:spcAft>
                  <a:spcPts val="0"/>
                </a:spcAft>
                <a:buClr>
                  <a:srgbClr val="000000"/>
                </a:buClr>
                <a:buSzPts val="1100"/>
                <a:buFont typeface="Arial"/>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8"/>
          <p:cNvSpPr txBox="1">
            <a:spLocks noGrp="1"/>
          </p:cNvSpPr>
          <p:nvPr>
            <p:ph type="ctrTitle"/>
          </p:nvPr>
        </p:nvSpPr>
        <p:spPr>
          <a:xfrm>
            <a:off x="813275" y="222758"/>
            <a:ext cx="6690000" cy="2105100"/>
          </a:xfrm>
          <a:prstGeom prst="rect">
            <a:avLst/>
          </a:prstGeom>
        </p:spPr>
        <p:txBody>
          <a:bodyPr spcFirstLastPara="1" wrap="square" lIns="121900" tIns="121900" rIns="121900" bIns="121900" anchor="t" anchorCtr="0">
            <a:noAutofit/>
          </a:bodyPr>
          <a:lstStyle/>
          <a:p>
            <a:pPr marL="0" lvl="0" indent="0" algn="l" rtl="0">
              <a:lnSpc>
                <a:spcPct val="90000"/>
              </a:lnSpc>
              <a:spcBef>
                <a:spcPts val="0"/>
              </a:spcBef>
              <a:spcAft>
                <a:spcPts val="0"/>
              </a:spcAft>
              <a:buClr>
                <a:schemeClr val="dk1"/>
              </a:buClr>
              <a:buSzPts val="4400"/>
              <a:buFont typeface="Calibri"/>
              <a:buNone/>
            </a:pPr>
            <a:r>
              <a:rPr lang="en-US" sz="3000"/>
              <a:t>Functional and Effective AI</a:t>
            </a:r>
            <a:endParaRPr/>
          </a:p>
        </p:txBody>
      </p:sp>
      <p:sp>
        <p:nvSpPr>
          <p:cNvPr id="274" name="Google Shape;274;p28"/>
          <p:cNvSpPr txBox="1">
            <a:spLocks noGrp="1"/>
          </p:cNvSpPr>
          <p:nvPr>
            <p:ph type="subTitle" idx="1"/>
          </p:nvPr>
        </p:nvSpPr>
        <p:spPr>
          <a:xfrm>
            <a:off x="283025" y="3888975"/>
            <a:ext cx="5418000" cy="2146500"/>
          </a:xfrm>
          <a:prstGeom prst="rect">
            <a:avLst/>
          </a:prstGeom>
        </p:spPr>
        <p:txBody>
          <a:bodyPr spcFirstLastPara="1" wrap="square" lIns="121900" tIns="121900" rIns="121900" bIns="121900" anchor="t" anchorCtr="0">
            <a:noAutofit/>
          </a:bodyPr>
          <a:lstStyle/>
          <a:p>
            <a:pPr marL="457200" lvl="0" indent="-336550" algn="l" rtl="0">
              <a:lnSpc>
                <a:spcPct val="90000"/>
              </a:lnSpc>
              <a:spcBef>
                <a:spcPts val="0"/>
              </a:spcBef>
              <a:spcAft>
                <a:spcPts val="0"/>
              </a:spcAft>
              <a:buSzPts val="1700"/>
              <a:buChar char="●"/>
            </a:pPr>
            <a:r>
              <a:rPr lang="en-US"/>
              <a:t>Most of the time goes on designing effective AI in order to make game interesting .</a:t>
            </a:r>
            <a:endParaRPr/>
          </a:p>
          <a:p>
            <a:pPr marL="457200" lvl="0" indent="-336550" algn="l" rtl="0">
              <a:lnSpc>
                <a:spcPct val="90000"/>
              </a:lnSpc>
              <a:spcBef>
                <a:spcPts val="0"/>
              </a:spcBef>
              <a:spcAft>
                <a:spcPts val="0"/>
              </a:spcAft>
              <a:buSzPts val="1700"/>
              <a:buChar char="●"/>
            </a:pPr>
            <a:r>
              <a:rPr lang="en-US"/>
              <a:t>Should not be too hard or too easy to defeat.</a:t>
            </a:r>
            <a:endParaRPr/>
          </a:p>
          <a:p>
            <a:pPr marL="457200" lvl="0" indent="0" algn="l" rtl="0">
              <a:lnSpc>
                <a:spcPct val="90000"/>
              </a:lnSpc>
              <a:spcBef>
                <a:spcPts val="0"/>
              </a:spcBef>
              <a:spcAft>
                <a:spcPts val="0"/>
              </a:spcAft>
              <a:buNone/>
            </a:pPr>
            <a:endParaRPr/>
          </a:p>
          <a:p>
            <a:pPr marL="914400" lvl="0" indent="0" algn="l" rtl="0">
              <a:lnSpc>
                <a:spcPct val="90000"/>
              </a:lnSpc>
              <a:spcBef>
                <a:spcPts val="0"/>
              </a:spcBef>
              <a:spcAft>
                <a:spcPts val="0"/>
              </a:spcAft>
              <a:buNone/>
            </a:pPr>
            <a:r>
              <a:rPr lang="en-US"/>
              <a:t>Mitigation:</a:t>
            </a:r>
            <a:endParaRPr/>
          </a:p>
          <a:p>
            <a:pPr marL="457200" lvl="0" indent="-336550" algn="l" rtl="0">
              <a:lnSpc>
                <a:spcPct val="90000"/>
              </a:lnSpc>
              <a:spcBef>
                <a:spcPts val="0"/>
              </a:spcBef>
              <a:spcAft>
                <a:spcPts val="0"/>
              </a:spcAft>
              <a:buSzPts val="1700"/>
              <a:buChar char="●"/>
            </a:pPr>
            <a:r>
              <a:rPr lang="en-US"/>
              <a:t>Starting with simple functional AI, we will developed its effectiveness as we progress.</a:t>
            </a:r>
            <a:endParaRPr/>
          </a:p>
        </p:txBody>
      </p:sp>
      <p:sp>
        <p:nvSpPr>
          <p:cNvPr id="275" name="Google Shape;275;p2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US"/>
              <a:pPr marL="0" lvl="0" indent="0" algn="r" rtl="0">
                <a:spcBef>
                  <a:spcPts val="0"/>
                </a:spcBef>
                <a:spcAft>
                  <a:spcPts val="0"/>
                </a:spcAft>
                <a:buClr>
                  <a:srgbClr val="000000"/>
                </a:buClr>
                <a:buSzPts val="1100"/>
                <a:buFont typeface="Arial"/>
                <a:buNone/>
              </a:pPr>
              <a:t>15</a:t>
            </a:fld>
            <a:endParaRPr/>
          </a:p>
        </p:txBody>
      </p:sp>
      <p:pic>
        <p:nvPicPr>
          <p:cNvPr id="276" name="Google Shape;276;p28" descr="A circuit board &#10; &#10;Description automatically generated"/>
          <p:cNvPicPr preferRelativeResize="0">
            <a:picLocks noGrp="1"/>
          </p:cNvPicPr>
          <p:nvPr>
            <p:ph type="body" idx="4294967295"/>
          </p:nvPr>
        </p:nvPicPr>
        <p:blipFill rotWithShape="1">
          <a:blip r:embed="rId3">
            <a:alphaModFix/>
          </a:blip>
          <a:srcRect/>
          <a:stretch/>
        </p:blipFill>
        <p:spPr>
          <a:xfrm>
            <a:off x="6437050" y="1575125"/>
            <a:ext cx="5676000" cy="4181700"/>
          </a:xfrm>
          <a:prstGeom prst="rect">
            <a:avLst/>
          </a:prstGeom>
          <a:noFill/>
          <a:ln>
            <a:noFill/>
          </a:ln>
        </p:spPr>
      </p:pic>
      <p:sp>
        <p:nvSpPr>
          <p:cNvPr id="277" name="Google Shape;277;p28"/>
          <p:cNvSpPr txBox="1"/>
          <p:nvPr/>
        </p:nvSpPr>
        <p:spPr>
          <a:xfrm>
            <a:off x="6437050" y="5840825"/>
            <a:ext cx="5458200" cy="29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US" sz="1200">
                <a:solidFill>
                  <a:srgbClr val="FFFFFF"/>
                </a:solidFill>
                <a:latin typeface="Calibri"/>
                <a:ea typeface="Calibri"/>
                <a:cs typeface="Calibri"/>
                <a:sym typeface="Calibri"/>
              </a:rPr>
              <a:t>https://www.imperial.ac.uk/news/117709/doc-student-launches-video-game-that/</a:t>
            </a:r>
            <a:endParaRPr sz="1200">
              <a:solidFill>
                <a:srgbClr val="FFFFFF"/>
              </a:solidFill>
              <a:latin typeface="Calibri"/>
              <a:ea typeface="Calibri"/>
              <a:cs typeface="Calibri"/>
              <a:sym typeface="Calibri"/>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9"/>
          <p:cNvSpPr txBox="1">
            <a:spLocks noGrp="1"/>
          </p:cNvSpPr>
          <p:nvPr>
            <p:ph type="ctrTitle"/>
          </p:nvPr>
        </p:nvSpPr>
        <p:spPr>
          <a:xfrm>
            <a:off x="757500" y="69433"/>
            <a:ext cx="6690000" cy="2105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3000"/>
              <a:t>Effective graphic design</a:t>
            </a:r>
            <a:endParaRPr sz="3000"/>
          </a:p>
        </p:txBody>
      </p:sp>
      <p:sp>
        <p:nvSpPr>
          <p:cNvPr id="284" name="Google Shape;284;p29"/>
          <p:cNvSpPr txBox="1">
            <a:spLocks noGrp="1"/>
          </p:cNvSpPr>
          <p:nvPr>
            <p:ph type="subTitle" idx="1"/>
          </p:nvPr>
        </p:nvSpPr>
        <p:spPr>
          <a:xfrm>
            <a:off x="157550" y="3679900"/>
            <a:ext cx="5864100" cy="3470700"/>
          </a:xfrm>
          <a:prstGeom prst="rect">
            <a:avLst/>
          </a:prstGeom>
        </p:spPr>
        <p:txBody>
          <a:bodyPr spcFirstLastPara="1" wrap="square" lIns="121900" tIns="121900" rIns="121900" bIns="121900" anchor="t" anchorCtr="0">
            <a:noAutofit/>
          </a:bodyPr>
          <a:lstStyle/>
          <a:p>
            <a:pPr marL="457200" lvl="0" indent="-336550" algn="l" rtl="0">
              <a:spcBef>
                <a:spcPts val="0"/>
              </a:spcBef>
              <a:spcAft>
                <a:spcPts val="0"/>
              </a:spcAft>
              <a:buSzPts val="1700"/>
              <a:buChar char="●"/>
            </a:pPr>
            <a:r>
              <a:rPr lang="en-US"/>
              <a:t>Since it's going to be 2D , graphic will play a very important role in understanding the character.</a:t>
            </a:r>
            <a:endParaRPr/>
          </a:p>
          <a:p>
            <a:pPr marL="457200" lvl="0" indent="-336550" algn="l" rtl="0">
              <a:spcBef>
                <a:spcPts val="0"/>
              </a:spcBef>
              <a:spcAft>
                <a:spcPts val="0"/>
              </a:spcAft>
              <a:buSzPts val="1700"/>
              <a:buChar char="●"/>
            </a:pPr>
            <a:r>
              <a:rPr lang="en-US"/>
              <a:t>Color, space, alignment, balance are the main components of graphic which will be really hard to implement.</a:t>
            </a:r>
            <a:endParaRPr/>
          </a:p>
          <a:p>
            <a:pPr marL="457200" lvl="0" indent="0" algn="l" rtl="0">
              <a:spcBef>
                <a:spcPts val="0"/>
              </a:spcBef>
              <a:spcAft>
                <a:spcPts val="0"/>
              </a:spcAft>
              <a:buNone/>
            </a:pPr>
            <a:endParaRPr/>
          </a:p>
          <a:p>
            <a:pPr marL="457200" lvl="0" indent="0" algn="l" rtl="0">
              <a:spcBef>
                <a:spcPts val="0"/>
              </a:spcBef>
              <a:spcAft>
                <a:spcPts val="0"/>
              </a:spcAft>
              <a:buNone/>
            </a:pPr>
            <a:r>
              <a:rPr lang="en-US"/>
              <a:t>Mitigation:</a:t>
            </a:r>
            <a:endParaRPr/>
          </a:p>
          <a:p>
            <a:pPr marL="457200" lvl="0" indent="-336550" algn="l" rtl="0">
              <a:spcBef>
                <a:spcPts val="0"/>
              </a:spcBef>
              <a:spcAft>
                <a:spcPts val="0"/>
              </a:spcAft>
              <a:buSzPts val="1700"/>
              <a:buChar char="●"/>
            </a:pPr>
            <a:r>
              <a:rPr lang="en-US"/>
              <a:t>Planned on creating simple yet good graphic.</a:t>
            </a:r>
            <a:endParaRPr/>
          </a:p>
        </p:txBody>
      </p:sp>
      <p:sp>
        <p:nvSpPr>
          <p:cNvPr id="285" name="Google Shape;285;p2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US"/>
              <a:pPr marL="0" lvl="0" indent="0" algn="r" rtl="0">
                <a:spcBef>
                  <a:spcPts val="0"/>
                </a:spcBef>
                <a:spcAft>
                  <a:spcPts val="0"/>
                </a:spcAft>
                <a:buClr>
                  <a:srgbClr val="000000"/>
                </a:buClr>
                <a:buSzPts val="1100"/>
                <a:buFont typeface="Arial"/>
                <a:buNone/>
              </a:pPr>
              <a:t>16</a:t>
            </a:fld>
            <a:endParaRPr/>
          </a:p>
        </p:txBody>
      </p:sp>
      <p:pic>
        <p:nvPicPr>
          <p:cNvPr id="286" name="Google Shape;286;p29"/>
          <p:cNvPicPr preferRelativeResize="0"/>
          <p:nvPr/>
        </p:nvPicPr>
        <p:blipFill>
          <a:blip r:embed="rId3">
            <a:alphaModFix/>
          </a:blip>
          <a:stretch>
            <a:fillRect/>
          </a:stretch>
        </p:blipFill>
        <p:spPr>
          <a:xfrm>
            <a:off x="5919300" y="804325"/>
            <a:ext cx="5969650" cy="4404725"/>
          </a:xfrm>
          <a:prstGeom prst="rect">
            <a:avLst/>
          </a:prstGeom>
          <a:noFill/>
          <a:ln>
            <a:noFill/>
          </a:ln>
        </p:spPr>
      </p:pic>
      <p:sp>
        <p:nvSpPr>
          <p:cNvPr id="287" name="Google Shape;287;p29"/>
          <p:cNvSpPr txBox="1"/>
          <p:nvPr/>
        </p:nvSpPr>
        <p:spPr>
          <a:xfrm>
            <a:off x="6040175" y="5313900"/>
            <a:ext cx="5727900" cy="41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US">
                <a:solidFill>
                  <a:srgbClr val="FFFFFF"/>
                </a:solidFill>
                <a:latin typeface="Calibri"/>
                <a:ea typeface="Calibri"/>
                <a:cs typeface="Calibri"/>
                <a:sym typeface="Calibri"/>
              </a:rPr>
              <a:t>https://www.theartcareerproject.com/careers/graphic-design/</a:t>
            </a:r>
            <a:endParaRPr>
              <a:solidFill>
                <a:srgbClr val="FFFFFF"/>
              </a:solidFill>
              <a:latin typeface="Calibri"/>
              <a:ea typeface="Calibri"/>
              <a:cs typeface="Calibri"/>
              <a:sym typeface="Calibri"/>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0"/>
          <p:cNvSpPr txBox="1">
            <a:spLocks noGrp="1"/>
          </p:cNvSpPr>
          <p:nvPr>
            <p:ph type="ctrTitle"/>
          </p:nvPr>
        </p:nvSpPr>
        <p:spPr>
          <a:xfrm>
            <a:off x="590225" y="69433"/>
            <a:ext cx="6690000" cy="2105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3000"/>
              <a:t>Time management</a:t>
            </a:r>
            <a:endParaRPr sz="3000"/>
          </a:p>
        </p:txBody>
      </p:sp>
      <p:sp>
        <p:nvSpPr>
          <p:cNvPr id="294" name="Google Shape;294;p30"/>
          <p:cNvSpPr txBox="1">
            <a:spLocks noGrp="1"/>
          </p:cNvSpPr>
          <p:nvPr>
            <p:ph type="subTitle" idx="1"/>
          </p:nvPr>
        </p:nvSpPr>
        <p:spPr>
          <a:xfrm>
            <a:off x="129700" y="3686750"/>
            <a:ext cx="6588900" cy="2920500"/>
          </a:xfrm>
          <a:prstGeom prst="rect">
            <a:avLst/>
          </a:prstGeom>
        </p:spPr>
        <p:txBody>
          <a:bodyPr spcFirstLastPara="1" wrap="square" lIns="121900" tIns="121900" rIns="121900" bIns="121900" anchor="t" anchorCtr="0">
            <a:noAutofit/>
          </a:bodyPr>
          <a:lstStyle/>
          <a:p>
            <a:pPr marL="457200" lvl="0" indent="-336550" algn="l" rtl="0">
              <a:spcBef>
                <a:spcPts val="0"/>
              </a:spcBef>
              <a:spcAft>
                <a:spcPts val="0"/>
              </a:spcAft>
              <a:buSzPts val="1700"/>
              <a:buChar char="●"/>
            </a:pPr>
            <a:r>
              <a:rPr lang="en-US"/>
              <a:t>Since , this project need to be completed within this semester, time management can be a risk for us.</a:t>
            </a:r>
            <a:endParaRPr/>
          </a:p>
          <a:p>
            <a:pPr marL="457200" lvl="0" indent="-336550" algn="l" rtl="0">
              <a:spcBef>
                <a:spcPts val="0"/>
              </a:spcBef>
              <a:spcAft>
                <a:spcPts val="0"/>
              </a:spcAft>
              <a:buSzPts val="1700"/>
              <a:buChar char="●"/>
            </a:pPr>
            <a:r>
              <a:rPr lang="en-US"/>
              <a:t>Poor time management </a:t>
            </a:r>
            <a:r>
              <a:rPr lang="en-US" sz="1100">
                <a:solidFill>
                  <a:srgbClr val="000000"/>
                </a:solidFill>
                <a:latin typeface="Arial"/>
                <a:ea typeface="Arial"/>
                <a:cs typeface="Arial"/>
                <a:sym typeface="Arial"/>
              </a:rPr>
              <a:t> </a:t>
            </a:r>
            <a:r>
              <a:rPr lang="en-US" sz="1800">
                <a:solidFill>
                  <a:srgbClr val="F3F3F3"/>
                </a:solidFill>
                <a:latin typeface="Arial"/>
                <a:ea typeface="Arial"/>
                <a:cs typeface="Arial"/>
                <a:sym typeface="Arial"/>
              </a:rPr>
              <a:t>can result in stress and frustration among team members, as well as heighten the risk of an incomplete project</a:t>
            </a:r>
            <a:r>
              <a:rPr lang="en-US" sz="1800">
                <a:solidFill>
                  <a:srgbClr val="F3F3F3"/>
                </a:solidFill>
              </a:rPr>
              <a:t> .</a:t>
            </a:r>
            <a:endParaRPr sz="1800">
              <a:solidFill>
                <a:srgbClr val="F3F3F3"/>
              </a:solidFill>
            </a:endParaRPr>
          </a:p>
          <a:p>
            <a:pPr marL="457200" lvl="0" indent="0" algn="l" rtl="0">
              <a:spcBef>
                <a:spcPts val="0"/>
              </a:spcBef>
              <a:spcAft>
                <a:spcPts val="0"/>
              </a:spcAft>
              <a:buNone/>
            </a:pPr>
            <a:r>
              <a:rPr lang="en-US" sz="1800">
                <a:solidFill>
                  <a:srgbClr val="F3F3F3"/>
                </a:solidFill>
              </a:rPr>
              <a:t>Mitigation:</a:t>
            </a:r>
            <a:endParaRPr sz="1800">
              <a:solidFill>
                <a:srgbClr val="F3F3F3"/>
              </a:solidFill>
            </a:endParaRPr>
          </a:p>
          <a:p>
            <a:pPr marL="457200" lvl="0" indent="-342900" algn="l" rtl="0">
              <a:spcBef>
                <a:spcPts val="0"/>
              </a:spcBef>
              <a:spcAft>
                <a:spcPts val="0"/>
              </a:spcAft>
              <a:buClr>
                <a:srgbClr val="F3F3F3"/>
              </a:buClr>
              <a:buSzPts val="1800"/>
              <a:buChar char="●"/>
            </a:pPr>
            <a:r>
              <a:rPr lang="en-US" sz="1800">
                <a:solidFill>
                  <a:srgbClr val="F3F3F3"/>
                </a:solidFill>
              </a:rPr>
              <a:t>Follow agile method and use scrum to track the work progress.</a:t>
            </a:r>
            <a:endParaRPr sz="1800">
              <a:solidFill>
                <a:srgbClr val="F3F3F3"/>
              </a:solidFill>
            </a:endParaRPr>
          </a:p>
          <a:p>
            <a:pPr marL="457200" lvl="0" indent="0" algn="l" rtl="0">
              <a:spcBef>
                <a:spcPts val="0"/>
              </a:spcBef>
              <a:spcAft>
                <a:spcPts val="0"/>
              </a:spcAft>
              <a:buNone/>
            </a:pPr>
            <a:endParaRPr sz="1800">
              <a:solidFill>
                <a:srgbClr val="F3F3F3"/>
              </a:solidFill>
            </a:endParaRPr>
          </a:p>
        </p:txBody>
      </p:sp>
      <p:sp>
        <p:nvSpPr>
          <p:cNvPr id="295" name="Google Shape;295;p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US"/>
              <a:pPr marL="0" lvl="0" indent="0" algn="r" rtl="0">
                <a:spcBef>
                  <a:spcPts val="0"/>
                </a:spcBef>
                <a:spcAft>
                  <a:spcPts val="0"/>
                </a:spcAft>
                <a:buClr>
                  <a:srgbClr val="000000"/>
                </a:buClr>
                <a:buSzPts val="1100"/>
                <a:buFont typeface="Arial"/>
                <a:buNone/>
              </a:pPr>
              <a:t>17</a:t>
            </a:fld>
            <a:endParaRPr/>
          </a:p>
        </p:txBody>
      </p:sp>
      <p:pic>
        <p:nvPicPr>
          <p:cNvPr id="296" name="Google Shape;296;p30"/>
          <p:cNvPicPr preferRelativeResize="0"/>
          <p:nvPr/>
        </p:nvPicPr>
        <p:blipFill>
          <a:blip r:embed="rId3">
            <a:alphaModFix/>
          </a:blip>
          <a:stretch>
            <a:fillRect/>
          </a:stretch>
        </p:blipFill>
        <p:spPr>
          <a:xfrm>
            <a:off x="6620775" y="585450"/>
            <a:ext cx="5260225" cy="4335025"/>
          </a:xfrm>
          <a:prstGeom prst="rect">
            <a:avLst/>
          </a:prstGeom>
          <a:noFill/>
          <a:ln>
            <a:noFill/>
          </a:ln>
        </p:spPr>
      </p:pic>
      <p:sp>
        <p:nvSpPr>
          <p:cNvPr id="297" name="Google Shape;297;p30"/>
          <p:cNvSpPr txBox="1"/>
          <p:nvPr/>
        </p:nvSpPr>
        <p:spPr>
          <a:xfrm>
            <a:off x="6784275" y="5105350"/>
            <a:ext cx="4933200" cy="52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US">
                <a:solidFill>
                  <a:srgbClr val="FFFFFF"/>
                </a:solidFill>
                <a:latin typeface="Calibri"/>
                <a:ea typeface="Calibri"/>
                <a:cs typeface="Calibri"/>
                <a:sym typeface="Calibri"/>
              </a:rPr>
              <a:t>h</a:t>
            </a:r>
            <a:r>
              <a:rPr lang="en-US">
                <a:solidFill>
                  <a:srgbClr val="F3F3F3"/>
                </a:solidFill>
                <a:latin typeface="Calibri"/>
                <a:ea typeface="Calibri"/>
                <a:cs typeface="Calibri"/>
                <a:sym typeface="Calibri"/>
              </a:rPr>
              <a:t>ttps://www.marinij.com/2018/10/01/california-isnt-the-only-state-debating-daylight-saving-time-forever/</a:t>
            </a:r>
            <a:endParaRPr>
              <a:solidFill>
                <a:srgbClr val="F3F3F3"/>
              </a:solidFill>
              <a:latin typeface="Calibri"/>
              <a:ea typeface="Calibri"/>
              <a:cs typeface="Calibri"/>
              <a:sym typeface="Calibri"/>
            </a:endParaRPr>
          </a:p>
          <a:p>
            <a:pPr marL="0" lvl="0" indent="0" algn="l" rtl="0">
              <a:spcBef>
                <a:spcPts val="0"/>
              </a:spcBef>
              <a:spcAft>
                <a:spcPts val="0"/>
              </a:spcAft>
              <a:buNone/>
            </a:pPr>
            <a:endParaRPr>
              <a:solidFill>
                <a:srgbClr val="F3F3F3"/>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Any Question?</a:t>
            </a:r>
            <a:endParaRPr/>
          </a:p>
        </p:txBody>
      </p:sp>
      <p:sp>
        <p:nvSpPr>
          <p:cNvPr id="305" name="Google Shape;305;p3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US"/>
              <a:pPr marL="0" lvl="0" indent="0" algn="r" rtl="0">
                <a:spcBef>
                  <a:spcPts val="0"/>
                </a:spcBef>
                <a:spcAft>
                  <a:spcPts val="0"/>
                </a:spcAft>
                <a:buClr>
                  <a:srgbClr val="000000"/>
                </a:buClr>
                <a:buSzPts val="1100"/>
                <a:buFont typeface="Arial"/>
                <a:buNone/>
              </a:pPr>
              <a:t>18</a:t>
            </a:fld>
            <a:endParaRPr/>
          </a:p>
        </p:txBody>
      </p:sp>
      <p:sp>
        <p:nvSpPr>
          <p:cNvPr id="5" name="Google Shape;312;p32"/>
          <p:cNvSpPr txBox="1">
            <a:spLocks/>
          </p:cNvSpPr>
          <p:nvPr/>
        </p:nvSpPr>
        <p:spPr>
          <a:xfrm>
            <a:off x="4419600" y="914400"/>
            <a:ext cx="5157700" cy="674700"/>
          </a:xfrm>
          <a:prstGeom prst="rect">
            <a:avLst/>
          </a:prstGeom>
          <a:noFill/>
          <a:ln>
            <a:noFill/>
          </a:ln>
        </p:spPr>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
                <a:schemeClr val="lt1"/>
              </a:buClr>
              <a:buSzPts val="1700"/>
              <a:buFont typeface="Lato"/>
              <a:buNone/>
              <a:tabLst/>
              <a:defRPr/>
            </a:pPr>
            <a:r>
              <a:rPr kumimoji="0" lang="en-US" sz="1700" b="0" i="0" u="none" strike="noStrike" kern="0" cap="none" spc="0" normalizeH="0" baseline="0" noProof="0" dirty="0" smtClean="0">
                <a:ln>
                  <a:noFill/>
                </a:ln>
                <a:solidFill>
                  <a:schemeClr val="lt1"/>
                </a:solidFill>
                <a:effectLst/>
                <a:uLnTx/>
                <a:uFillTx/>
                <a:latin typeface="Lato"/>
                <a:ea typeface="Lato"/>
                <a:cs typeface="Lato"/>
                <a:sym typeface="Lato"/>
              </a:rPr>
              <a:t>GitHub - https://github.com/ablaze007/BoardGame</a:t>
            </a:r>
            <a:endParaRPr kumimoji="0" lang="en-US" sz="1700" b="0" i="0" u="none" strike="noStrike" kern="0" cap="none" spc="0" normalizeH="0" baseline="0" noProof="0" dirty="0">
              <a:ln>
                <a:noFill/>
              </a:ln>
              <a:solidFill>
                <a:schemeClr val="lt1"/>
              </a:solidFill>
              <a:effectLst/>
              <a:uLnTx/>
              <a:uFillTx/>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THANK YOU!</a:t>
            </a:r>
            <a:endParaRPr/>
          </a:p>
        </p:txBody>
      </p:sp>
      <p:sp>
        <p:nvSpPr>
          <p:cNvPr id="313" name="Google Shape;313;p3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US"/>
              <a:pPr marL="0" lvl="0" indent="0" algn="r" rtl="0">
                <a:spcBef>
                  <a:spcPts val="0"/>
                </a:spcBef>
                <a:spcAft>
                  <a:spcPts val="0"/>
                </a:spcAft>
                <a:buClr>
                  <a:srgbClr val="000000"/>
                </a:buClr>
                <a:buSzPts val="1100"/>
                <a:buFont typeface="Arial"/>
                <a:buNone/>
              </a:pPr>
              <a:t>19</a:t>
            </a:fld>
            <a:endParaRP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Project Vision</a:t>
            </a:r>
            <a:endParaRPr/>
          </a:p>
        </p:txBody>
      </p:sp>
      <p:sp>
        <p:nvSpPr>
          <p:cNvPr id="154" name="Google Shape;154;p15"/>
          <p:cNvSpPr txBox="1">
            <a:spLocks noGrp="1"/>
          </p:cNvSpPr>
          <p:nvPr>
            <p:ph type="body" idx="1"/>
          </p:nvPr>
        </p:nvSpPr>
        <p:spPr>
          <a:xfrm>
            <a:off x="1453825" y="2078567"/>
            <a:ext cx="9385200" cy="3881700"/>
          </a:xfrm>
          <a:prstGeom prst="rect">
            <a:avLst/>
          </a:prstGeom>
        </p:spPr>
        <p:txBody>
          <a:bodyPr spcFirstLastPara="1" wrap="square" lIns="121900" tIns="121900" rIns="121900" bIns="121900" anchor="t" anchorCtr="0">
            <a:noAutofit/>
          </a:bodyPr>
          <a:lstStyle/>
          <a:p>
            <a:pPr marL="457200" lvl="0" indent="0" algn="l" rtl="0">
              <a:spcBef>
                <a:spcPts val="0"/>
              </a:spcBef>
              <a:spcAft>
                <a:spcPts val="0"/>
              </a:spcAft>
              <a:buNone/>
            </a:pPr>
            <a:r>
              <a:rPr lang="en-US" sz="2200" dirty="0">
                <a:solidFill>
                  <a:srgbClr val="FFFFFF"/>
                </a:solidFill>
                <a:latin typeface="Times New Roman"/>
                <a:ea typeface="Times New Roman"/>
                <a:cs typeface="Times New Roman"/>
                <a:sym typeface="Times New Roman"/>
              </a:rPr>
              <a:t>Our objective is to develop a game to rekindle childhood memories of playing board games, but with a modern touch of strategic </a:t>
            </a:r>
            <a:r>
              <a:rPr lang="en-US" sz="2200" dirty="0" err="1">
                <a:solidFill>
                  <a:srgbClr val="FFFFFF"/>
                </a:solidFill>
                <a:latin typeface="Times New Roman"/>
                <a:ea typeface="Times New Roman"/>
                <a:cs typeface="Times New Roman"/>
                <a:sym typeface="Times New Roman"/>
              </a:rPr>
              <a:t>gameplay</a:t>
            </a:r>
            <a:r>
              <a:rPr lang="en-US" sz="2200" dirty="0">
                <a:solidFill>
                  <a:srgbClr val="FFFFFF"/>
                </a:solidFill>
                <a:latin typeface="Times New Roman"/>
                <a:ea typeface="Times New Roman"/>
                <a:cs typeface="Times New Roman"/>
                <a:sym typeface="Times New Roman"/>
              </a:rPr>
              <a:t>. It will be a 2D board game with various characters, </a:t>
            </a:r>
            <a:r>
              <a:rPr lang="en-US" sz="2200" dirty="0" err="1">
                <a:solidFill>
                  <a:srgbClr val="FFFFFF"/>
                </a:solidFill>
                <a:latin typeface="Times New Roman"/>
                <a:ea typeface="Times New Roman"/>
                <a:cs typeface="Times New Roman"/>
                <a:sym typeface="Times New Roman"/>
              </a:rPr>
              <a:t>powerups</a:t>
            </a:r>
            <a:r>
              <a:rPr lang="en-US" sz="2200" dirty="0">
                <a:solidFill>
                  <a:srgbClr val="FFFFFF"/>
                </a:solidFill>
                <a:latin typeface="Times New Roman"/>
                <a:ea typeface="Times New Roman"/>
                <a:cs typeface="Times New Roman"/>
                <a:sym typeface="Times New Roman"/>
              </a:rPr>
              <a:t>, and interesting graphic design. The game will not be </a:t>
            </a:r>
            <a:r>
              <a:rPr lang="en-US" sz="2200" dirty="0" smtClean="0">
                <a:solidFill>
                  <a:srgbClr val="FFFFFF"/>
                </a:solidFill>
                <a:latin typeface="Times New Roman"/>
                <a:ea typeface="Times New Roman"/>
                <a:cs typeface="Times New Roman"/>
                <a:sym typeface="Times New Roman"/>
              </a:rPr>
              <a:t>an online </a:t>
            </a:r>
            <a:r>
              <a:rPr lang="en-US" sz="2200" dirty="0">
                <a:solidFill>
                  <a:srgbClr val="FFFFFF"/>
                </a:solidFill>
                <a:latin typeface="Times New Roman"/>
                <a:ea typeface="Times New Roman"/>
                <a:cs typeface="Times New Roman"/>
                <a:sym typeface="Times New Roman"/>
              </a:rPr>
              <a:t>multiplayer game. However, you can play against AI or with your friend using the same device.</a:t>
            </a:r>
            <a:endParaRPr sz="2200" dirty="0"/>
          </a:p>
        </p:txBody>
      </p:sp>
      <p:sp>
        <p:nvSpPr>
          <p:cNvPr id="155" name="Google Shape;155;p1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US"/>
              <a:pPr marL="0" lvl="0" indent="0" algn="r" rtl="0">
                <a:spcBef>
                  <a:spcPts val="0"/>
                </a:spcBef>
                <a:spcAft>
                  <a:spcPts val="0"/>
                </a:spcAft>
                <a:buClr>
                  <a:srgbClr val="000000"/>
                </a:buClr>
                <a:buSzPts val="1100"/>
                <a:buFont typeface="Arial"/>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Features</a:t>
            </a:r>
            <a:endParaRPr/>
          </a:p>
        </p:txBody>
      </p:sp>
      <p:sp>
        <p:nvSpPr>
          <p:cNvPr id="162" name="Google Shape;162;p16"/>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rgbClr val="000000"/>
              </a:buClr>
              <a:buSzPts val="1100"/>
              <a:buFont typeface="Arial"/>
              <a:buNone/>
            </a:pPr>
            <a:r>
              <a:rPr lang="en-US" sz="2200">
                <a:solidFill>
                  <a:srgbClr val="FFFFFF"/>
                </a:solidFill>
                <a:latin typeface="Times New Roman"/>
                <a:ea typeface="Times New Roman"/>
                <a:cs typeface="Times New Roman"/>
                <a:sym typeface="Times New Roman"/>
              </a:rPr>
              <a:t>Features of a good board game:</a:t>
            </a:r>
            <a:endParaRPr sz="2200">
              <a:solidFill>
                <a:srgbClr val="FFFFFF"/>
              </a:solidFill>
              <a:latin typeface="Times New Roman"/>
              <a:ea typeface="Times New Roman"/>
              <a:cs typeface="Times New Roman"/>
              <a:sym typeface="Times New Roman"/>
            </a:endParaRPr>
          </a:p>
          <a:p>
            <a:pPr marL="457200" lvl="0" indent="-368300" algn="l" rtl="0">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Rules that are easy to understand and remember</a:t>
            </a:r>
            <a:endParaRPr sz="2200">
              <a:solidFill>
                <a:srgbClr val="FFFFFF"/>
              </a:solidFill>
              <a:latin typeface="Times New Roman"/>
              <a:ea typeface="Times New Roman"/>
              <a:cs typeface="Times New Roman"/>
              <a:sym typeface="Times New Roman"/>
            </a:endParaRPr>
          </a:p>
          <a:p>
            <a:pPr marL="457200" lvl="0" indent="-368300" algn="l" rtl="0">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Strategic decisions with an element of luck</a:t>
            </a:r>
            <a:endParaRPr sz="2200">
              <a:solidFill>
                <a:srgbClr val="FFFFFF"/>
              </a:solidFill>
              <a:latin typeface="Times New Roman"/>
              <a:ea typeface="Times New Roman"/>
              <a:cs typeface="Times New Roman"/>
              <a:sym typeface="Times New Roman"/>
            </a:endParaRPr>
          </a:p>
          <a:p>
            <a:pPr marL="457200" lvl="0" indent="-368300" algn="l" rtl="0">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Fun playing pieces</a:t>
            </a:r>
            <a:endParaRPr sz="2200">
              <a:solidFill>
                <a:srgbClr val="FFFFFF"/>
              </a:solidFill>
              <a:latin typeface="Times New Roman"/>
              <a:ea typeface="Times New Roman"/>
              <a:cs typeface="Times New Roman"/>
              <a:sym typeface="Times New Roman"/>
            </a:endParaRPr>
          </a:p>
          <a:p>
            <a:pPr marL="457200" lvl="0" indent="-368300" algn="l" rtl="0">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Can be played over and over again</a:t>
            </a:r>
            <a:endParaRPr sz="2200">
              <a:solidFill>
                <a:srgbClr val="FFFFFF"/>
              </a:solidFill>
              <a:latin typeface="Times New Roman"/>
              <a:ea typeface="Times New Roman"/>
              <a:cs typeface="Times New Roman"/>
              <a:sym typeface="Times New Roman"/>
            </a:endParaRPr>
          </a:p>
        </p:txBody>
      </p:sp>
      <p:sp>
        <p:nvSpPr>
          <p:cNvPr id="163" name="Google Shape;163;p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US"/>
              <a:pPr marL="0" lvl="0" indent="0" algn="r" rtl="0">
                <a:spcBef>
                  <a:spcPts val="0"/>
                </a:spcBef>
                <a:spcAft>
                  <a:spcPts val="0"/>
                </a:spcAft>
                <a:buClr>
                  <a:srgbClr val="000000"/>
                </a:buClr>
                <a:buSzPts val="1100"/>
                <a:buFont typeface="Arial"/>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7"/>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rgbClr val="000000"/>
              </a:buClr>
              <a:buSzPts val="1100"/>
              <a:buFont typeface="Arial"/>
              <a:buNone/>
            </a:pPr>
            <a:r>
              <a:rPr lang="en-US"/>
              <a:t>Our Features</a:t>
            </a:r>
            <a:endParaRPr/>
          </a:p>
        </p:txBody>
      </p:sp>
      <p:sp>
        <p:nvSpPr>
          <p:cNvPr id="170" name="Google Shape;170;p17"/>
          <p:cNvSpPr txBox="1">
            <a:spLocks noGrp="1"/>
          </p:cNvSpPr>
          <p:nvPr>
            <p:ph type="body" idx="1"/>
          </p:nvPr>
        </p:nvSpPr>
        <p:spPr>
          <a:xfrm>
            <a:off x="1730000" y="1940242"/>
            <a:ext cx="9385200" cy="3881700"/>
          </a:xfrm>
          <a:prstGeom prst="rect">
            <a:avLst/>
          </a:prstGeom>
        </p:spPr>
        <p:txBody>
          <a:bodyPr spcFirstLastPara="1" wrap="square" lIns="121900" tIns="121900" rIns="121900" bIns="121900" anchor="t" anchorCtr="0">
            <a:noAutofit/>
          </a:bodyPr>
          <a:lstStyle/>
          <a:p>
            <a:pPr marL="457200" lvl="0" indent="-368300" algn="l" rtl="0">
              <a:spcBef>
                <a:spcPts val="0"/>
              </a:spcBef>
              <a:spcAft>
                <a:spcPts val="0"/>
              </a:spcAft>
              <a:buClr>
                <a:srgbClr val="FFFFFF"/>
              </a:buClr>
              <a:buSzPts val="2200"/>
              <a:buFont typeface="Times New Roman"/>
              <a:buChar char="●"/>
            </a:pPr>
            <a:r>
              <a:rPr lang="en-US" sz="2200" dirty="0">
                <a:solidFill>
                  <a:srgbClr val="FFFFFF"/>
                </a:solidFill>
                <a:latin typeface="Times New Roman"/>
                <a:ea typeface="Times New Roman"/>
                <a:cs typeface="Times New Roman"/>
                <a:sym typeface="Times New Roman"/>
              </a:rPr>
              <a:t>Game characteristics </a:t>
            </a:r>
            <a:endParaRPr sz="2200" dirty="0">
              <a:solidFill>
                <a:srgbClr val="FFFFFF"/>
              </a:solidFill>
              <a:latin typeface="Times New Roman"/>
              <a:ea typeface="Times New Roman"/>
              <a:cs typeface="Times New Roman"/>
              <a:sym typeface="Times New Roman"/>
            </a:endParaRPr>
          </a:p>
          <a:p>
            <a:pPr marL="914400" lvl="1" indent="-368300" algn="l" rtl="0">
              <a:spcBef>
                <a:spcPts val="0"/>
              </a:spcBef>
              <a:spcAft>
                <a:spcPts val="0"/>
              </a:spcAft>
              <a:buClr>
                <a:srgbClr val="FFFFFF"/>
              </a:buClr>
              <a:buSzPts val="2200"/>
              <a:buFont typeface="Times New Roman"/>
              <a:buChar char="○"/>
            </a:pPr>
            <a:r>
              <a:rPr lang="en-US" sz="2200" dirty="0">
                <a:solidFill>
                  <a:srgbClr val="FFFFFF"/>
                </a:solidFill>
                <a:latin typeface="Times New Roman"/>
                <a:ea typeface="Times New Roman"/>
                <a:cs typeface="Times New Roman"/>
                <a:sym typeface="Times New Roman"/>
              </a:rPr>
              <a:t>2D</a:t>
            </a:r>
            <a:endParaRPr sz="2200" dirty="0">
              <a:solidFill>
                <a:srgbClr val="FFFFFF"/>
              </a:solidFill>
              <a:latin typeface="Times New Roman"/>
              <a:ea typeface="Times New Roman"/>
              <a:cs typeface="Times New Roman"/>
              <a:sym typeface="Times New Roman"/>
            </a:endParaRPr>
          </a:p>
          <a:p>
            <a:pPr marL="914400" lvl="1" indent="-368300" algn="l" rtl="0">
              <a:spcBef>
                <a:spcPts val="0"/>
              </a:spcBef>
              <a:spcAft>
                <a:spcPts val="0"/>
              </a:spcAft>
              <a:buClr>
                <a:srgbClr val="FFFFFF"/>
              </a:buClr>
              <a:buSzPts val="2200"/>
              <a:buFont typeface="Times New Roman"/>
              <a:buChar char="○"/>
            </a:pPr>
            <a:r>
              <a:rPr lang="en-US" sz="2200" dirty="0">
                <a:solidFill>
                  <a:srgbClr val="FFFFFF"/>
                </a:solidFill>
                <a:latin typeface="Times New Roman"/>
                <a:ea typeface="Times New Roman"/>
                <a:cs typeface="Times New Roman"/>
                <a:sym typeface="Times New Roman"/>
              </a:rPr>
              <a:t>Offline</a:t>
            </a:r>
            <a:endParaRPr sz="2200" dirty="0">
              <a:solidFill>
                <a:srgbClr val="FFFFFF"/>
              </a:solidFill>
              <a:latin typeface="Times New Roman"/>
              <a:ea typeface="Times New Roman"/>
              <a:cs typeface="Times New Roman"/>
              <a:sym typeface="Times New Roman"/>
            </a:endParaRPr>
          </a:p>
          <a:p>
            <a:pPr marL="914400" lvl="1" indent="-368300" algn="l" rtl="0">
              <a:spcBef>
                <a:spcPts val="0"/>
              </a:spcBef>
              <a:spcAft>
                <a:spcPts val="0"/>
              </a:spcAft>
              <a:buClr>
                <a:srgbClr val="FFFFFF"/>
              </a:buClr>
              <a:buSzPts val="2200"/>
              <a:buFont typeface="Times New Roman"/>
              <a:buChar char="○"/>
            </a:pPr>
            <a:r>
              <a:rPr lang="en-US" sz="2200" dirty="0">
                <a:solidFill>
                  <a:srgbClr val="FFFFFF"/>
                </a:solidFill>
                <a:latin typeface="Times New Roman"/>
                <a:ea typeface="Times New Roman"/>
                <a:cs typeface="Times New Roman"/>
                <a:sym typeface="Times New Roman"/>
              </a:rPr>
              <a:t>Single device multiplayer </a:t>
            </a:r>
            <a:r>
              <a:rPr lang="en-US" sz="2200" dirty="0" smtClean="0">
                <a:solidFill>
                  <a:srgbClr val="FFFFFF"/>
                </a:solidFill>
                <a:latin typeface="Times New Roman"/>
                <a:ea typeface="Times New Roman"/>
                <a:cs typeface="Times New Roman"/>
                <a:sym typeface="Times New Roman"/>
              </a:rPr>
              <a:t>mode</a:t>
            </a:r>
          </a:p>
          <a:p>
            <a:pPr lvl="0" indent="-368300">
              <a:buClr>
                <a:srgbClr val="FFFFFF"/>
              </a:buClr>
              <a:buSzPts val="2200"/>
              <a:buFont typeface="Times New Roman"/>
              <a:buChar char="●"/>
            </a:pPr>
            <a:r>
              <a:rPr lang="en-US" sz="2200" dirty="0" smtClean="0">
                <a:solidFill>
                  <a:srgbClr val="FFFFFF"/>
                </a:solidFill>
                <a:latin typeface="Times New Roman"/>
                <a:ea typeface="Times New Roman"/>
                <a:cs typeface="Times New Roman"/>
                <a:sym typeface="Times New Roman"/>
              </a:rPr>
              <a:t>Components</a:t>
            </a:r>
            <a:endParaRPr lang="en-US" sz="2200" dirty="0" smtClean="0">
              <a:solidFill>
                <a:srgbClr val="FFFFFF"/>
              </a:solidFill>
              <a:latin typeface="Times New Roman"/>
              <a:ea typeface="Times New Roman"/>
              <a:cs typeface="Times New Roman"/>
              <a:sym typeface="Times New Roman"/>
            </a:endParaRPr>
          </a:p>
          <a:p>
            <a:pPr lvl="1" indent="-368300">
              <a:spcBef>
                <a:spcPts val="0"/>
              </a:spcBef>
              <a:buClr>
                <a:srgbClr val="FFFFFF"/>
              </a:buClr>
              <a:buSzPts val="2200"/>
              <a:buFont typeface="Times New Roman"/>
              <a:buChar char="○"/>
            </a:pPr>
            <a:r>
              <a:rPr lang="en-US" sz="2200" dirty="0" smtClean="0">
                <a:solidFill>
                  <a:srgbClr val="FFFFFF"/>
                </a:solidFill>
                <a:latin typeface="Times New Roman"/>
                <a:ea typeface="Times New Roman"/>
                <a:cs typeface="Times New Roman"/>
                <a:sym typeface="Times New Roman"/>
              </a:rPr>
              <a:t>Tiles - road from start to finish </a:t>
            </a:r>
          </a:p>
          <a:p>
            <a:pPr lvl="1" indent="-368300">
              <a:spcBef>
                <a:spcPts val="0"/>
              </a:spcBef>
              <a:buClr>
                <a:srgbClr val="FFFFFF"/>
              </a:buClr>
              <a:buSzPts val="2200"/>
              <a:buFont typeface="Times New Roman"/>
              <a:buChar char="○"/>
            </a:pPr>
            <a:r>
              <a:rPr lang="en-US" sz="2200" dirty="0" smtClean="0">
                <a:solidFill>
                  <a:srgbClr val="FFFFFF"/>
                </a:solidFill>
                <a:latin typeface="Times New Roman"/>
                <a:ea typeface="Times New Roman"/>
                <a:cs typeface="Times New Roman"/>
                <a:sym typeface="Times New Roman"/>
              </a:rPr>
              <a:t>Characters - each player will play with 3 characters</a:t>
            </a:r>
          </a:p>
          <a:p>
            <a:pPr lvl="1" indent="-368300">
              <a:spcBef>
                <a:spcPts val="0"/>
              </a:spcBef>
              <a:buClr>
                <a:srgbClr val="FFFFFF"/>
              </a:buClr>
              <a:buSzPts val="2200"/>
              <a:buFont typeface="Times New Roman"/>
              <a:buChar char="○"/>
            </a:pPr>
            <a:r>
              <a:rPr lang="en-US" sz="2200" dirty="0" smtClean="0">
                <a:solidFill>
                  <a:srgbClr val="FFFFFF"/>
                </a:solidFill>
                <a:latin typeface="Times New Roman"/>
                <a:ea typeface="Times New Roman"/>
                <a:cs typeface="Times New Roman"/>
                <a:sym typeface="Times New Roman"/>
              </a:rPr>
              <a:t>Dice - to determine character </a:t>
            </a:r>
            <a:r>
              <a:rPr lang="en-US" sz="2200" dirty="0" smtClean="0">
                <a:solidFill>
                  <a:srgbClr val="FFFFFF"/>
                </a:solidFill>
                <a:latin typeface="Times New Roman"/>
                <a:ea typeface="Times New Roman"/>
                <a:cs typeface="Times New Roman"/>
                <a:sym typeface="Times New Roman"/>
              </a:rPr>
              <a:t>movement</a:t>
            </a:r>
            <a:endParaRPr lang="en-US" sz="2200" dirty="0" smtClean="0">
              <a:solidFill>
                <a:srgbClr val="FFFFFF"/>
              </a:solidFill>
              <a:latin typeface="Times New Roman"/>
              <a:ea typeface="Times New Roman"/>
              <a:cs typeface="Times New Roman"/>
              <a:sym typeface="Times New Roman"/>
            </a:endParaRPr>
          </a:p>
          <a:p>
            <a:pPr indent="-368300">
              <a:buClr>
                <a:srgbClr val="FFFFFF"/>
              </a:buClr>
              <a:buSzPts val="2200"/>
              <a:buFont typeface="Times New Roman"/>
              <a:buChar char="●"/>
            </a:pPr>
            <a:r>
              <a:rPr lang="en-US" sz="2200" dirty="0" smtClean="0">
                <a:solidFill>
                  <a:srgbClr val="FFFFFF"/>
                </a:solidFill>
                <a:latin typeface="Times New Roman"/>
                <a:ea typeface="Times New Roman"/>
                <a:cs typeface="Times New Roman"/>
                <a:sym typeface="Times New Roman"/>
              </a:rPr>
              <a:t>Simple </a:t>
            </a:r>
            <a:r>
              <a:rPr lang="en-US" sz="2200" dirty="0" smtClean="0">
                <a:solidFill>
                  <a:srgbClr val="FFFFFF"/>
                </a:solidFill>
                <a:latin typeface="Times New Roman"/>
                <a:ea typeface="Times New Roman"/>
                <a:cs typeface="Times New Roman"/>
                <a:sym typeface="Times New Roman"/>
              </a:rPr>
              <a:t>Objective - Get all three of your characters to the end tile to win the </a:t>
            </a:r>
            <a:r>
              <a:rPr lang="en-US" sz="2200" dirty="0" smtClean="0">
                <a:solidFill>
                  <a:srgbClr val="FFFFFF"/>
                </a:solidFill>
                <a:latin typeface="Times New Roman"/>
                <a:ea typeface="Times New Roman"/>
                <a:cs typeface="Times New Roman"/>
                <a:sym typeface="Times New Roman"/>
              </a:rPr>
              <a:t>game</a:t>
            </a:r>
            <a:endParaRPr lang="en-US" sz="2200" dirty="0" smtClean="0">
              <a:solidFill>
                <a:srgbClr val="FFFFFF"/>
              </a:solidFill>
              <a:latin typeface="Times New Roman"/>
              <a:ea typeface="Times New Roman"/>
              <a:cs typeface="Times New Roman"/>
              <a:sym typeface="Times New Roman"/>
            </a:endParaRPr>
          </a:p>
          <a:p>
            <a:pPr marL="457200" lvl="0" indent="-368300" algn="l" rtl="0">
              <a:spcBef>
                <a:spcPts val="0"/>
              </a:spcBef>
              <a:spcAft>
                <a:spcPts val="0"/>
              </a:spcAft>
              <a:buClr>
                <a:srgbClr val="FFFFFF"/>
              </a:buClr>
              <a:buSzPts val="2200"/>
              <a:buFont typeface="Times New Roman"/>
              <a:buChar char="●"/>
            </a:pPr>
            <a:endParaRPr sz="2200" dirty="0"/>
          </a:p>
        </p:txBody>
      </p:sp>
      <p:sp>
        <p:nvSpPr>
          <p:cNvPr id="171" name="Google Shape;171;p1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US"/>
              <a:pPr marL="0" lvl="0" indent="0" algn="r" rtl="0">
                <a:spcBef>
                  <a:spcPts val="0"/>
                </a:spcBef>
                <a:spcAft>
                  <a:spcPts val="0"/>
                </a:spcAft>
                <a:buClr>
                  <a:srgbClr val="000000"/>
                </a:buClr>
                <a:buSzPts val="1100"/>
                <a:buFont typeface="Arial"/>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Our Features</a:t>
            </a:r>
            <a:endParaRPr/>
          </a:p>
        </p:txBody>
      </p:sp>
      <p:sp>
        <p:nvSpPr>
          <p:cNvPr id="178" name="Google Shape;178;p18"/>
          <p:cNvSpPr txBox="1">
            <a:spLocks noGrp="1"/>
          </p:cNvSpPr>
          <p:nvPr>
            <p:ph type="body" idx="1"/>
          </p:nvPr>
        </p:nvSpPr>
        <p:spPr>
          <a:xfrm>
            <a:off x="1730000" y="1952217"/>
            <a:ext cx="9385200" cy="3881700"/>
          </a:xfrm>
          <a:prstGeom prst="rect">
            <a:avLst/>
          </a:prstGeom>
        </p:spPr>
        <p:txBody>
          <a:bodyPr spcFirstLastPara="1" wrap="square" lIns="121900" tIns="121900" rIns="121900" bIns="121900" anchor="t" anchorCtr="0">
            <a:noAutofit/>
          </a:bodyPr>
          <a:lstStyle/>
          <a:p>
            <a:pPr marL="457200" lvl="0" indent="-368300" algn="l" rtl="0">
              <a:spcBef>
                <a:spcPts val="0"/>
              </a:spcBef>
              <a:spcAft>
                <a:spcPts val="0"/>
              </a:spcAft>
              <a:buClr>
                <a:srgbClr val="F3F3F3"/>
              </a:buClr>
              <a:buSzPts val="2200"/>
              <a:buFont typeface="Times New Roman"/>
              <a:buChar char="●"/>
            </a:pPr>
            <a:r>
              <a:rPr lang="en-US" sz="2200" dirty="0">
                <a:solidFill>
                  <a:srgbClr val="F3F3F3"/>
                </a:solidFill>
                <a:latin typeface="Times New Roman"/>
                <a:ea typeface="Times New Roman"/>
                <a:cs typeface="Times New Roman"/>
                <a:sym typeface="Times New Roman"/>
              </a:rPr>
              <a:t>A mix of tactical play and luck - When a dice is rolled, the player can decide on which character to move. The strategy will be formed based on the location of the player’s characters, the location of the opponent’s characters, and the type of tiles nearby. </a:t>
            </a:r>
            <a:endParaRPr sz="2200" dirty="0">
              <a:solidFill>
                <a:srgbClr val="FFFFFF"/>
              </a:solidFill>
              <a:latin typeface="Times New Roman"/>
              <a:ea typeface="Times New Roman"/>
              <a:cs typeface="Times New Roman"/>
              <a:sym typeface="Times New Roman"/>
            </a:endParaRPr>
          </a:p>
          <a:p>
            <a:pPr marL="457200" lvl="0" indent="-368300" algn="l" rtl="0">
              <a:spcBef>
                <a:spcPts val="0"/>
              </a:spcBef>
              <a:spcAft>
                <a:spcPts val="0"/>
              </a:spcAft>
              <a:buClr>
                <a:srgbClr val="FFFFFF"/>
              </a:buClr>
              <a:buSzPts val="2200"/>
              <a:buFont typeface="Times New Roman"/>
              <a:buChar char="●"/>
            </a:pPr>
            <a:r>
              <a:rPr lang="en-US" sz="2200" dirty="0">
                <a:solidFill>
                  <a:srgbClr val="FFFFFF"/>
                </a:solidFill>
                <a:latin typeface="Times New Roman"/>
                <a:ea typeface="Times New Roman"/>
                <a:cs typeface="Times New Roman"/>
                <a:sym typeface="Times New Roman"/>
              </a:rPr>
              <a:t>Engaging </a:t>
            </a:r>
            <a:r>
              <a:rPr lang="en-US" sz="2200" dirty="0" err="1">
                <a:solidFill>
                  <a:srgbClr val="FFFFFF"/>
                </a:solidFill>
                <a:latin typeface="Times New Roman"/>
                <a:ea typeface="Times New Roman"/>
                <a:cs typeface="Times New Roman"/>
                <a:sym typeface="Times New Roman"/>
              </a:rPr>
              <a:t>gameplay</a:t>
            </a:r>
            <a:r>
              <a:rPr lang="en-US" sz="2200" dirty="0">
                <a:solidFill>
                  <a:srgbClr val="FFFFFF"/>
                </a:solidFill>
                <a:latin typeface="Times New Roman"/>
                <a:ea typeface="Times New Roman"/>
                <a:cs typeface="Times New Roman"/>
                <a:sym typeface="Times New Roman"/>
              </a:rPr>
              <a:t> - When you land on a tile, an event will occur. </a:t>
            </a:r>
            <a:endParaRPr sz="2200" dirty="0">
              <a:solidFill>
                <a:srgbClr val="FFFFFF"/>
              </a:solidFill>
              <a:latin typeface="Times New Roman"/>
              <a:ea typeface="Times New Roman"/>
              <a:cs typeface="Times New Roman"/>
              <a:sym typeface="Times New Roman"/>
            </a:endParaRPr>
          </a:p>
          <a:p>
            <a:pPr marL="914400" lvl="1" indent="-368300" algn="l" rtl="0">
              <a:spcBef>
                <a:spcPts val="0"/>
              </a:spcBef>
              <a:spcAft>
                <a:spcPts val="0"/>
              </a:spcAft>
              <a:buClr>
                <a:srgbClr val="FFFFFF"/>
              </a:buClr>
              <a:buSzPts val="2200"/>
              <a:buFont typeface="Times New Roman"/>
              <a:buChar char="○"/>
            </a:pPr>
            <a:r>
              <a:rPr lang="en-US" sz="2200" dirty="0">
                <a:solidFill>
                  <a:srgbClr val="FFFFFF"/>
                </a:solidFill>
                <a:latin typeface="Times New Roman"/>
                <a:ea typeface="Times New Roman"/>
                <a:cs typeface="Times New Roman"/>
                <a:sym typeface="Times New Roman"/>
              </a:rPr>
              <a:t>Forward or backward moves</a:t>
            </a:r>
            <a:endParaRPr sz="2200" dirty="0">
              <a:solidFill>
                <a:srgbClr val="FFFFFF"/>
              </a:solidFill>
              <a:latin typeface="Times New Roman"/>
              <a:ea typeface="Times New Roman"/>
              <a:cs typeface="Times New Roman"/>
              <a:sym typeface="Times New Roman"/>
            </a:endParaRPr>
          </a:p>
          <a:p>
            <a:pPr marL="914400" lvl="1" indent="-368300" algn="l" rtl="0">
              <a:spcBef>
                <a:spcPts val="0"/>
              </a:spcBef>
              <a:spcAft>
                <a:spcPts val="0"/>
              </a:spcAft>
              <a:buClr>
                <a:srgbClr val="FFFFFF"/>
              </a:buClr>
              <a:buSzPts val="2200"/>
              <a:buFont typeface="Times New Roman"/>
              <a:buChar char="○"/>
            </a:pPr>
            <a:r>
              <a:rPr lang="en-US" sz="2200" dirty="0">
                <a:solidFill>
                  <a:srgbClr val="FFFFFF"/>
                </a:solidFill>
                <a:latin typeface="Times New Roman"/>
                <a:ea typeface="Times New Roman"/>
                <a:cs typeface="Times New Roman"/>
                <a:sym typeface="Times New Roman"/>
              </a:rPr>
              <a:t>Health damage and regeneration</a:t>
            </a:r>
            <a:endParaRPr sz="2200" dirty="0">
              <a:solidFill>
                <a:srgbClr val="FFFFFF"/>
              </a:solidFill>
              <a:latin typeface="Times New Roman"/>
              <a:ea typeface="Times New Roman"/>
              <a:cs typeface="Times New Roman"/>
              <a:sym typeface="Times New Roman"/>
            </a:endParaRPr>
          </a:p>
          <a:p>
            <a:pPr marL="914400" lvl="1" indent="-368300" algn="l" rtl="0">
              <a:spcBef>
                <a:spcPts val="0"/>
              </a:spcBef>
              <a:spcAft>
                <a:spcPts val="0"/>
              </a:spcAft>
              <a:buClr>
                <a:srgbClr val="FFFFFF"/>
              </a:buClr>
              <a:buSzPts val="2200"/>
              <a:buFont typeface="Times New Roman"/>
              <a:buChar char="○"/>
            </a:pPr>
            <a:r>
              <a:rPr lang="en-US" sz="2200" dirty="0">
                <a:solidFill>
                  <a:srgbClr val="FFFFFF"/>
                </a:solidFill>
                <a:latin typeface="Times New Roman"/>
                <a:ea typeface="Times New Roman"/>
                <a:cs typeface="Times New Roman"/>
                <a:sym typeface="Times New Roman"/>
              </a:rPr>
              <a:t>Obtain event cards</a:t>
            </a:r>
            <a:endParaRPr sz="2200" dirty="0">
              <a:solidFill>
                <a:srgbClr val="FFFFFF"/>
              </a:solidFill>
              <a:latin typeface="Times New Roman"/>
              <a:ea typeface="Times New Roman"/>
              <a:cs typeface="Times New Roman"/>
              <a:sym typeface="Times New Roman"/>
            </a:endParaRPr>
          </a:p>
          <a:p>
            <a:pPr marL="914400" lvl="1" indent="-368300" algn="l" rtl="0">
              <a:spcBef>
                <a:spcPts val="0"/>
              </a:spcBef>
              <a:spcAft>
                <a:spcPts val="0"/>
              </a:spcAft>
              <a:buClr>
                <a:srgbClr val="FFFFFF"/>
              </a:buClr>
              <a:buSzPts val="2200"/>
              <a:buFont typeface="Times New Roman"/>
              <a:buChar char="○"/>
            </a:pPr>
            <a:r>
              <a:rPr lang="en-US" sz="2200" dirty="0">
                <a:solidFill>
                  <a:srgbClr val="FFFFFF"/>
                </a:solidFill>
                <a:latin typeface="Times New Roman"/>
                <a:ea typeface="Times New Roman"/>
                <a:cs typeface="Times New Roman"/>
                <a:sym typeface="Times New Roman"/>
              </a:rPr>
              <a:t>Portals: </a:t>
            </a:r>
            <a:r>
              <a:rPr lang="en-US" sz="2200" dirty="0" smtClean="0">
                <a:solidFill>
                  <a:srgbClr val="FFFFFF"/>
                </a:solidFill>
                <a:latin typeface="Times New Roman"/>
                <a:ea typeface="Times New Roman"/>
                <a:cs typeface="Times New Roman"/>
                <a:sym typeface="Times New Roman"/>
              </a:rPr>
              <a:t>Take </a:t>
            </a:r>
            <a:r>
              <a:rPr lang="en-US" sz="2200" dirty="0">
                <a:solidFill>
                  <a:srgbClr val="FFFFFF"/>
                </a:solidFill>
                <a:latin typeface="Times New Roman"/>
                <a:ea typeface="Times New Roman"/>
                <a:cs typeface="Times New Roman"/>
                <a:sym typeface="Times New Roman"/>
              </a:rPr>
              <a:t>the character to another tile</a:t>
            </a:r>
            <a:endParaRPr sz="2200" dirty="0">
              <a:solidFill>
                <a:srgbClr val="FFFFFF"/>
              </a:solidFill>
              <a:latin typeface="Times New Roman"/>
              <a:ea typeface="Times New Roman"/>
              <a:cs typeface="Times New Roman"/>
              <a:sym typeface="Times New Roman"/>
            </a:endParaRPr>
          </a:p>
          <a:p>
            <a:pPr marL="914400" lvl="1" indent="-368300" algn="l" rtl="0">
              <a:spcBef>
                <a:spcPts val="0"/>
              </a:spcBef>
              <a:spcAft>
                <a:spcPts val="0"/>
              </a:spcAft>
              <a:buClr>
                <a:srgbClr val="FFFFFF"/>
              </a:buClr>
              <a:buSzPts val="2200"/>
              <a:buFont typeface="Times New Roman"/>
              <a:buChar char="○"/>
            </a:pPr>
            <a:r>
              <a:rPr lang="en-US" sz="2200" dirty="0">
                <a:solidFill>
                  <a:srgbClr val="FFFFFF"/>
                </a:solidFill>
                <a:latin typeface="Times New Roman"/>
                <a:ea typeface="Times New Roman"/>
                <a:cs typeface="Times New Roman"/>
                <a:sym typeface="Times New Roman"/>
              </a:rPr>
              <a:t>Quicksand:  Capture the character until a certain dice number is rolled</a:t>
            </a:r>
            <a:endParaRPr sz="2200" dirty="0">
              <a:solidFill>
                <a:srgbClr val="FFFFFF"/>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2200" dirty="0">
              <a:solidFill>
                <a:srgbClr val="FFFFFF"/>
              </a:solidFill>
              <a:latin typeface="Times New Roman"/>
              <a:ea typeface="Times New Roman"/>
              <a:cs typeface="Times New Roman"/>
              <a:sym typeface="Times New Roman"/>
            </a:endParaRPr>
          </a:p>
          <a:p>
            <a:pPr marL="0" lvl="0" indent="0" algn="l" rtl="0">
              <a:spcBef>
                <a:spcPts val="0"/>
              </a:spcBef>
              <a:spcAft>
                <a:spcPts val="2100"/>
              </a:spcAft>
              <a:buNone/>
            </a:pPr>
            <a:endParaRPr sz="2200" dirty="0">
              <a:solidFill>
                <a:srgbClr val="FFFFFF"/>
              </a:solidFill>
              <a:latin typeface="Times New Roman"/>
              <a:ea typeface="Times New Roman"/>
              <a:cs typeface="Times New Roman"/>
              <a:sym typeface="Times New Roman"/>
            </a:endParaRPr>
          </a:p>
        </p:txBody>
      </p:sp>
      <p:sp>
        <p:nvSpPr>
          <p:cNvPr id="179" name="Google Shape;179;p1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9"/>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Our Features</a:t>
            </a:r>
            <a:endParaRPr/>
          </a:p>
        </p:txBody>
      </p:sp>
      <p:sp>
        <p:nvSpPr>
          <p:cNvPr id="186" name="Google Shape;186;p19"/>
          <p:cNvSpPr txBox="1">
            <a:spLocks noGrp="1"/>
          </p:cNvSpPr>
          <p:nvPr>
            <p:ph type="body" idx="1"/>
          </p:nvPr>
        </p:nvSpPr>
        <p:spPr>
          <a:xfrm>
            <a:off x="1730000" y="1883292"/>
            <a:ext cx="9385200" cy="3881700"/>
          </a:xfrm>
          <a:prstGeom prst="rect">
            <a:avLst/>
          </a:prstGeom>
        </p:spPr>
        <p:txBody>
          <a:bodyPr spcFirstLastPara="1" wrap="square" lIns="121900" tIns="121900" rIns="121900" bIns="121900" anchor="t" anchorCtr="0">
            <a:noAutofit/>
          </a:bodyPr>
          <a:lstStyle/>
          <a:p>
            <a:pPr marL="457200" lvl="0" indent="-368300" algn="l" rtl="0">
              <a:spcBef>
                <a:spcPts val="0"/>
              </a:spcBef>
              <a:spcAft>
                <a:spcPts val="0"/>
              </a:spcAft>
              <a:buClr>
                <a:srgbClr val="F3F3F3"/>
              </a:buClr>
              <a:buSzPts val="2200"/>
              <a:buFont typeface="Times New Roman"/>
              <a:buChar char="●"/>
            </a:pPr>
            <a:r>
              <a:rPr lang="en-US" sz="2200" dirty="0">
                <a:solidFill>
                  <a:srgbClr val="F3F3F3"/>
                </a:solidFill>
                <a:latin typeface="Times New Roman"/>
                <a:ea typeface="Times New Roman"/>
                <a:cs typeface="Times New Roman"/>
                <a:sym typeface="Times New Roman"/>
              </a:rPr>
              <a:t>Event cards - Event Cards will be a form of </a:t>
            </a:r>
            <a:r>
              <a:rPr lang="en-US" sz="2200" dirty="0" err="1">
                <a:solidFill>
                  <a:srgbClr val="F3F3F3"/>
                </a:solidFill>
                <a:latin typeface="Times New Roman"/>
                <a:ea typeface="Times New Roman"/>
                <a:cs typeface="Times New Roman"/>
                <a:sym typeface="Times New Roman"/>
              </a:rPr>
              <a:t>powerups</a:t>
            </a:r>
            <a:r>
              <a:rPr lang="en-US" sz="2200" dirty="0">
                <a:solidFill>
                  <a:srgbClr val="F3F3F3"/>
                </a:solidFill>
                <a:latin typeface="Times New Roman"/>
                <a:ea typeface="Times New Roman"/>
                <a:cs typeface="Times New Roman"/>
                <a:sym typeface="Times New Roman"/>
              </a:rPr>
              <a:t> and special events in our game. We plan to devise different types of wildcards to make the game full of fun. </a:t>
            </a:r>
            <a:r>
              <a:rPr lang="en-US" sz="2200" dirty="0" err="1">
                <a:solidFill>
                  <a:srgbClr val="F3F3F3"/>
                </a:solidFill>
                <a:latin typeface="Times New Roman"/>
                <a:ea typeface="Times New Roman"/>
                <a:cs typeface="Times New Roman"/>
                <a:sym typeface="Times New Roman"/>
              </a:rPr>
              <a:t>Powerups</a:t>
            </a:r>
            <a:r>
              <a:rPr lang="en-US" sz="2200" dirty="0">
                <a:solidFill>
                  <a:srgbClr val="F3F3F3"/>
                </a:solidFill>
                <a:latin typeface="Times New Roman"/>
                <a:ea typeface="Times New Roman"/>
                <a:cs typeface="Times New Roman"/>
                <a:sym typeface="Times New Roman"/>
              </a:rPr>
              <a:t> can affect any characters on the board. </a:t>
            </a:r>
            <a:endParaRPr sz="2200" dirty="0">
              <a:solidFill>
                <a:srgbClr val="F3F3F3"/>
              </a:solidFill>
              <a:latin typeface="Times New Roman"/>
              <a:ea typeface="Times New Roman"/>
              <a:cs typeface="Times New Roman"/>
              <a:sym typeface="Times New Roman"/>
            </a:endParaRPr>
          </a:p>
          <a:p>
            <a:pPr marL="914400" lvl="1" indent="-368300" algn="l" rtl="0">
              <a:spcBef>
                <a:spcPts val="0"/>
              </a:spcBef>
              <a:spcAft>
                <a:spcPts val="0"/>
              </a:spcAft>
              <a:buClr>
                <a:srgbClr val="F3F3F3"/>
              </a:buClr>
              <a:buSzPts val="2200"/>
              <a:buFont typeface="Times New Roman"/>
              <a:buChar char="○"/>
            </a:pPr>
            <a:r>
              <a:rPr lang="en-US" sz="2200" dirty="0">
                <a:solidFill>
                  <a:srgbClr val="F3F3F3"/>
                </a:solidFill>
                <a:latin typeface="Times New Roman"/>
                <a:ea typeface="Times New Roman"/>
                <a:cs typeface="Times New Roman"/>
                <a:sym typeface="Times New Roman"/>
              </a:rPr>
              <a:t>Freeze one of the opponent's characters</a:t>
            </a:r>
            <a:endParaRPr sz="2200" dirty="0">
              <a:solidFill>
                <a:srgbClr val="F3F3F3"/>
              </a:solidFill>
              <a:latin typeface="Times New Roman"/>
              <a:ea typeface="Times New Roman"/>
              <a:cs typeface="Times New Roman"/>
              <a:sym typeface="Times New Roman"/>
            </a:endParaRPr>
          </a:p>
          <a:p>
            <a:pPr marL="914400" lvl="1" indent="-368300" algn="l" rtl="0">
              <a:spcBef>
                <a:spcPts val="0"/>
              </a:spcBef>
              <a:spcAft>
                <a:spcPts val="0"/>
              </a:spcAft>
              <a:buClr>
                <a:srgbClr val="F3F3F3"/>
              </a:buClr>
              <a:buSzPts val="2200"/>
              <a:buFont typeface="Times New Roman"/>
              <a:buChar char="○"/>
            </a:pPr>
            <a:r>
              <a:rPr lang="en-US" sz="2200" dirty="0">
                <a:solidFill>
                  <a:srgbClr val="F3F3F3"/>
                </a:solidFill>
                <a:latin typeface="Times New Roman"/>
                <a:ea typeface="Times New Roman"/>
                <a:cs typeface="Times New Roman"/>
                <a:sym typeface="Times New Roman"/>
              </a:rPr>
              <a:t>Double your next move</a:t>
            </a:r>
            <a:endParaRPr sz="2200" dirty="0">
              <a:solidFill>
                <a:srgbClr val="F3F3F3"/>
              </a:solidFill>
              <a:latin typeface="Times New Roman"/>
              <a:ea typeface="Times New Roman"/>
              <a:cs typeface="Times New Roman"/>
              <a:sym typeface="Times New Roman"/>
            </a:endParaRPr>
          </a:p>
          <a:p>
            <a:pPr marL="914400" lvl="1" indent="-368300" algn="l" rtl="0">
              <a:spcBef>
                <a:spcPts val="0"/>
              </a:spcBef>
              <a:spcAft>
                <a:spcPts val="0"/>
              </a:spcAft>
              <a:buClr>
                <a:srgbClr val="F3F3F3"/>
              </a:buClr>
              <a:buSzPts val="2200"/>
              <a:buFont typeface="Times New Roman"/>
              <a:buChar char="○"/>
            </a:pPr>
            <a:r>
              <a:rPr lang="en-US" sz="2200" dirty="0">
                <a:solidFill>
                  <a:srgbClr val="F3F3F3"/>
                </a:solidFill>
                <a:latin typeface="Times New Roman"/>
                <a:ea typeface="Times New Roman"/>
                <a:cs typeface="Times New Roman"/>
                <a:sym typeface="Times New Roman"/>
              </a:rPr>
              <a:t>Choose your steps</a:t>
            </a:r>
            <a:endParaRPr sz="2200" dirty="0">
              <a:solidFill>
                <a:srgbClr val="F3F3F3"/>
              </a:solidFill>
              <a:latin typeface="Times New Roman"/>
              <a:ea typeface="Times New Roman"/>
              <a:cs typeface="Times New Roman"/>
              <a:sym typeface="Times New Roman"/>
            </a:endParaRPr>
          </a:p>
          <a:p>
            <a:pPr marL="914400" lvl="1" indent="-368300" algn="l" rtl="0">
              <a:spcBef>
                <a:spcPts val="0"/>
              </a:spcBef>
              <a:spcAft>
                <a:spcPts val="0"/>
              </a:spcAft>
              <a:buClr>
                <a:srgbClr val="F3F3F3"/>
              </a:buClr>
              <a:buSzPts val="2200"/>
              <a:buFont typeface="Times New Roman"/>
              <a:buChar char="○"/>
            </a:pPr>
            <a:r>
              <a:rPr lang="en-US" sz="2200" dirty="0" smtClean="0">
                <a:solidFill>
                  <a:srgbClr val="F3F3F3"/>
                </a:solidFill>
                <a:latin typeface="Times New Roman"/>
                <a:ea typeface="Times New Roman"/>
                <a:cs typeface="Times New Roman"/>
                <a:sym typeface="Times New Roman"/>
              </a:rPr>
              <a:t>Reduce opponent’s </a:t>
            </a:r>
            <a:r>
              <a:rPr lang="en-US" sz="2200" dirty="0">
                <a:solidFill>
                  <a:srgbClr val="F3F3F3"/>
                </a:solidFill>
                <a:latin typeface="Times New Roman"/>
                <a:ea typeface="Times New Roman"/>
                <a:cs typeface="Times New Roman"/>
                <a:sym typeface="Times New Roman"/>
              </a:rPr>
              <a:t>next move</a:t>
            </a:r>
            <a:endParaRPr sz="2200" dirty="0">
              <a:solidFill>
                <a:srgbClr val="F3F3F3"/>
              </a:solidFill>
              <a:latin typeface="Times New Roman"/>
              <a:ea typeface="Times New Roman"/>
              <a:cs typeface="Times New Roman"/>
              <a:sym typeface="Times New Roman"/>
            </a:endParaRPr>
          </a:p>
          <a:p>
            <a:pPr marL="914400" lvl="1" indent="-368300" algn="l" rtl="0">
              <a:spcBef>
                <a:spcPts val="0"/>
              </a:spcBef>
              <a:spcAft>
                <a:spcPts val="0"/>
              </a:spcAft>
              <a:buClr>
                <a:srgbClr val="F3F3F3"/>
              </a:buClr>
              <a:buSzPts val="2200"/>
              <a:buFont typeface="Times New Roman"/>
              <a:buChar char="○"/>
            </a:pPr>
            <a:r>
              <a:rPr lang="en-US" sz="2200" dirty="0">
                <a:solidFill>
                  <a:srgbClr val="F3F3F3"/>
                </a:solidFill>
                <a:latin typeface="Times New Roman"/>
                <a:ea typeface="Times New Roman"/>
                <a:cs typeface="Times New Roman"/>
                <a:sym typeface="Times New Roman"/>
              </a:rPr>
              <a:t>Inflict damage</a:t>
            </a:r>
            <a:endParaRPr sz="2200" dirty="0">
              <a:solidFill>
                <a:srgbClr val="F3F3F3"/>
              </a:solidFill>
              <a:latin typeface="Times New Roman"/>
              <a:ea typeface="Times New Roman"/>
              <a:cs typeface="Times New Roman"/>
              <a:sym typeface="Times New Roman"/>
            </a:endParaRPr>
          </a:p>
          <a:p>
            <a:pPr marL="914400" lvl="1" indent="-368300" algn="l" rtl="0">
              <a:spcBef>
                <a:spcPts val="0"/>
              </a:spcBef>
              <a:spcAft>
                <a:spcPts val="0"/>
              </a:spcAft>
              <a:buClr>
                <a:srgbClr val="F3F3F3"/>
              </a:buClr>
              <a:buSzPts val="2200"/>
              <a:buFont typeface="Times New Roman"/>
              <a:buChar char="○"/>
            </a:pPr>
            <a:r>
              <a:rPr lang="en-US" sz="2200" dirty="0">
                <a:solidFill>
                  <a:srgbClr val="F3F3F3"/>
                </a:solidFill>
                <a:latin typeface="Times New Roman"/>
                <a:ea typeface="Times New Roman"/>
                <a:cs typeface="Times New Roman"/>
                <a:sym typeface="Times New Roman"/>
              </a:rPr>
              <a:t>Heal </a:t>
            </a:r>
            <a:r>
              <a:rPr lang="en-US" sz="2200" dirty="0" smtClean="0">
                <a:solidFill>
                  <a:srgbClr val="F3F3F3"/>
                </a:solidFill>
                <a:latin typeface="Times New Roman"/>
                <a:ea typeface="Times New Roman"/>
                <a:cs typeface="Times New Roman"/>
                <a:sym typeface="Times New Roman"/>
              </a:rPr>
              <a:t>a character</a:t>
            </a:r>
            <a:endParaRPr sz="2200" dirty="0">
              <a:solidFill>
                <a:srgbClr val="F3F3F3"/>
              </a:solidFill>
              <a:latin typeface="Times New Roman"/>
              <a:ea typeface="Times New Roman"/>
              <a:cs typeface="Times New Roman"/>
              <a:sym typeface="Times New Roman"/>
            </a:endParaRPr>
          </a:p>
          <a:p>
            <a:pPr marL="457200" lvl="0" indent="-368300" algn="l" rtl="0">
              <a:spcBef>
                <a:spcPts val="0"/>
              </a:spcBef>
              <a:spcAft>
                <a:spcPts val="0"/>
              </a:spcAft>
              <a:buClr>
                <a:srgbClr val="F3F3F3"/>
              </a:buClr>
              <a:buSzPts val="2200"/>
              <a:buFont typeface="Times New Roman"/>
              <a:buChar char="●"/>
            </a:pPr>
            <a:r>
              <a:rPr lang="en-US" sz="2200" dirty="0">
                <a:solidFill>
                  <a:srgbClr val="F3F3F3"/>
                </a:solidFill>
                <a:latin typeface="Times New Roman"/>
                <a:ea typeface="Times New Roman"/>
                <a:cs typeface="Times New Roman"/>
                <a:sym typeface="Times New Roman"/>
              </a:rPr>
              <a:t>Characters - We will include a wide variety of fictional characters to choose from.</a:t>
            </a:r>
            <a:endParaRPr sz="2200" dirty="0">
              <a:solidFill>
                <a:srgbClr val="F3F3F3"/>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2200" dirty="0">
              <a:solidFill>
                <a:srgbClr val="F3F3F3"/>
              </a:solidFill>
              <a:latin typeface="Times New Roman"/>
              <a:ea typeface="Times New Roman"/>
              <a:cs typeface="Times New Roman"/>
              <a:sym typeface="Times New Roman"/>
            </a:endParaRPr>
          </a:p>
          <a:p>
            <a:pPr marL="0" lvl="0" indent="0" algn="l" rtl="0">
              <a:spcBef>
                <a:spcPts val="0"/>
              </a:spcBef>
              <a:spcAft>
                <a:spcPts val="2100"/>
              </a:spcAft>
              <a:buNone/>
            </a:pPr>
            <a:endParaRPr sz="2200" dirty="0">
              <a:solidFill>
                <a:srgbClr val="F3F3F3"/>
              </a:solidFill>
              <a:latin typeface="Times New Roman"/>
              <a:ea typeface="Times New Roman"/>
              <a:cs typeface="Times New Roman"/>
              <a:sym typeface="Times New Roman"/>
            </a:endParaRPr>
          </a:p>
        </p:txBody>
      </p:sp>
      <p:sp>
        <p:nvSpPr>
          <p:cNvPr id="187" name="Google Shape;187;p1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0"/>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Our Features</a:t>
            </a:r>
            <a:endParaRPr/>
          </a:p>
        </p:txBody>
      </p:sp>
      <p:sp>
        <p:nvSpPr>
          <p:cNvPr id="194" name="Google Shape;194;p20"/>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endParaRPr sz="1800">
              <a:solidFill>
                <a:srgbClr val="F3F3F3"/>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1800">
              <a:solidFill>
                <a:srgbClr val="F3F3F3"/>
              </a:solidFill>
              <a:latin typeface="Times New Roman"/>
              <a:ea typeface="Times New Roman"/>
              <a:cs typeface="Times New Roman"/>
              <a:sym typeface="Times New Roman"/>
            </a:endParaRPr>
          </a:p>
          <a:p>
            <a:pPr marL="0" lvl="0" indent="0" algn="l" rtl="0">
              <a:spcBef>
                <a:spcPts val="0"/>
              </a:spcBef>
              <a:spcAft>
                <a:spcPts val="2100"/>
              </a:spcAft>
              <a:buNone/>
            </a:pPr>
            <a:endParaRPr sz="1800">
              <a:solidFill>
                <a:srgbClr val="F3F3F3"/>
              </a:solidFill>
              <a:latin typeface="Times New Roman"/>
              <a:ea typeface="Times New Roman"/>
              <a:cs typeface="Times New Roman"/>
              <a:sym typeface="Times New Roman"/>
            </a:endParaRPr>
          </a:p>
        </p:txBody>
      </p:sp>
      <p:sp>
        <p:nvSpPr>
          <p:cNvPr id="195" name="Google Shape;195;p2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pic>
        <p:nvPicPr>
          <p:cNvPr id="196" name="Google Shape;196;p20"/>
          <p:cNvPicPr preferRelativeResize="0"/>
          <p:nvPr/>
        </p:nvPicPr>
        <p:blipFill>
          <a:blip r:embed="rId3">
            <a:alphaModFix/>
          </a:blip>
          <a:stretch>
            <a:fillRect/>
          </a:stretch>
        </p:blipFill>
        <p:spPr>
          <a:xfrm>
            <a:off x="1797900" y="1804500"/>
            <a:ext cx="4343400" cy="4038600"/>
          </a:xfrm>
          <a:prstGeom prst="rect">
            <a:avLst/>
          </a:prstGeom>
          <a:noFill/>
          <a:ln>
            <a:noFill/>
          </a:ln>
        </p:spPr>
      </p:pic>
      <p:pic>
        <p:nvPicPr>
          <p:cNvPr id="197" name="Google Shape;197;p20"/>
          <p:cNvPicPr preferRelativeResize="0"/>
          <p:nvPr/>
        </p:nvPicPr>
        <p:blipFill>
          <a:blip r:embed="rId4">
            <a:alphaModFix/>
          </a:blip>
          <a:stretch>
            <a:fillRect/>
          </a:stretch>
        </p:blipFill>
        <p:spPr>
          <a:xfrm>
            <a:off x="6410250" y="1804500"/>
            <a:ext cx="3282693" cy="4038601"/>
          </a:xfrm>
          <a:prstGeom prst="rect">
            <a:avLst/>
          </a:prstGeom>
          <a:noFill/>
          <a:ln>
            <a:noFill/>
          </a:ln>
        </p:spPr>
      </p:pic>
      <p:sp>
        <p:nvSpPr>
          <p:cNvPr id="198" name="Google Shape;198;p20"/>
          <p:cNvSpPr txBox="1"/>
          <p:nvPr/>
        </p:nvSpPr>
        <p:spPr>
          <a:xfrm>
            <a:off x="1797900" y="5903700"/>
            <a:ext cx="4343400" cy="43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Lato"/>
                <a:ea typeface="Lato"/>
                <a:cs typeface="Lato"/>
                <a:sym typeface="Lato"/>
              </a:rPr>
              <a:t>Fig: Main menu concept</a:t>
            </a:r>
            <a:endParaRPr>
              <a:solidFill>
                <a:srgbClr val="FFFFFF"/>
              </a:solidFill>
              <a:latin typeface="Lato"/>
              <a:ea typeface="Lato"/>
              <a:cs typeface="Lato"/>
              <a:sym typeface="Lato"/>
            </a:endParaRPr>
          </a:p>
        </p:txBody>
      </p:sp>
      <p:sp>
        <p:nvSpPr>
          <p:cNvPr id="199" name="Google Shape;199;p20"/>
          <p:cNvSpPr txBox="1"/>
          <p:nvPr/>
        </p:nvSpPr>
        <p:spPr>
          <a:xfrm>
            <a:off x="6410250" y="5971775"/>
            <a:ext cx="3282600" cy="43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Lato"/>
                <a:ea typeface="Lato"/>
                <a:cs typeface="Lato"/>
                <a:sym typeface="Lato"/>
              </a:rPr>
              <a:t>Fig: Board layout brainstorming</a:t>
            </a:r>
            <a:endParaRPr>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Our Features</a:t>
            </a:r>
            <a:endParaRPr/>
          </a:p>
        </p:txBody>
      </p:sp>
      <p:sp>
        <p:nvSpPr>
          <p:cNvPr id="206" name="Google Shape;206;p2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US"/>
              <a:pPr marL="0" lvl="0" indent="0" algn="r" rtl="0">
                <a:spcBef>
                  <a:spcPts val="0"/>
                </a:spcBef>
                <a:spcAft>
                  <a:spcPts val="0"/>
                </a:spcAft>
                <a:buClr>
                  <a:srgbClr val="000000"/>
                </a:buClr>
                <a:buSzPts val="1100"/>
                <a:buFont typeface="Arial"/>
                <a:buNone/>
              </a:pPr>
              <a:t>8</a:t>
            </a:fld>
            <a:endParaRPr/>
          </a:p>
        </p:txBody>
      </p:sp>
      <p:pic>
        <p:nvPicPr>
          <p:cNvPr id="207" name="Google Shape;207;p21"/>
          <p:cNvPicPr preferRelativeResize="0"/>
          <p:nvPr/>
        </p:nvPicPr>
        <p:blipFill>
          <a:blip r:embed="rId3">
            <a:alphaModFix/>
          </a:blip>
          <a:stretch>
            <a:fillRect/>
          </a:stretch>
        </p:blipFill>
        <p:spPr>
          <a:xfrm>
            <a:off x="1730000" y="1743902"/>
            <a:ext cx="4092025" cy="4092025"/>
          </a:xfrm>
          <a:prstGeom prst="rect">
            <a:avLst/>
          </a:prstGeom>
          <a:noFill/>
          <a:ln>
            <a:noFill/>
          </a:ln>
        </p:spPr>
      </p:pic>
      <p:pic>
        <p:nvPicPr>
          <p:cNvPr id="208" name="Google Shape;208;p21"/>
          <p:cNvPicPr preferRelativeResize="0"/>
          <p:nvPr/>
        </p:nvPicPr>
        <p:blipFill>
          <a:blip r:embed="rId4">
            <a:alphaModFix/>
          </a:blip>
          <a:stretch>
            <a:fillRect/>
          </a:stretch>
        </p:blipFill>
        <p:spPr>
          <a:xfrm>
            <a:off x="6347050" y="1743902"/>
            <a:ext cx="4092025" cy="4092025"/>
          </a:xfrm>
          <a:prstGeom prst="rect">
            <a:avLst/>
          </a:prstGeom>
          <a:noFill/>
          <a:ln>
            <a:noFill/>
          </a:ln>
        </p:spPr>
      </p:pic>
      <p:sp>
        <p:nvSpPr>
          <p:cNvPr id="209" name="Google Shape;209;p21"/>
          <p:cNvSpPr txBox="1"/>
          <p:nvPr/>
        </p:nvSpPr>
        <p:spPr>
          <a:xfrm>
            <a:off x="1730000" y="5916475"/>
            <a:ext cx="4092000" cy="5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Lato"/>
                <a:ea typeface="Lato"/>
                <a:cs typeface="Lato"/>
                <a:sym typeface="Lato"/>
              </a:rPr>
              <a:t>Fig: Board layout design 1</a:t>
            </a:r>
            <a:endParaRPr>
              <a:solidFill>
                <a:srgbClr val="FFFFFF"/>
              </a:solidFill>
              <a:latin typeface="Lato"/>
              <a:ea typeface="Lato"/>
              <a:cs typeface="Lato"/>
              <a:sym typeface="Lato"/>
            </a:endParaRPr>
          </a:p>
        </p:txBody>
      </p:sp>
      <p:sp>
        <p:nvSpPr>
          <p:cNvPr id="210" name="Google Shape;210;p21"/>
          <p:cNvSpPr txBox="1"/>
          <p:nvPr/>
        </p:nvSpPr>
        <p:spPr>
          <a:xfrm>
            <a:off x="6347063" y="5988325"/>
            <a:ext cx="4092000" cy="5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Lato"/>
                <a:ea typeface="Lato"/>
                <a:cs typeface="Lato"/>
                <a:sym typeface="Lato"/>
              </a:rPr>
              <a:t>Fig: Board layout design 2</a:t>
            </a:r>
            <a:endParaRPr>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2"/>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Competitors</a:t>
            </a:r>
            <a:endParaRPr/>
          </a:p>
        </p:txBody>
      </p:sp>
      <p:sp>
        <p:nvSpPr>
          <p:cNvPr id="217" name="Google Shape;217;p22"/>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p>
            <a:pPr marL="457200" lvl="0" indent="-336550" algn="l" rtl="0">
              <a:spcBef>
                <a:spcPts val="0"/>
              </a:spcBef>
              <a:spcAft>
                <a:spcPts val="0"/>
              </a:spcAft>
              <a:buSzPts val="1700"/>
              <a:buChar char="●"/>
            </a:pPr>
            <a:r>
              <a:rPr lang="en-US"/>
              <a:t>Everything has competitors, from food to tv shows to games.</a:t>
            </a:r>
            <a:endParaRPr/>
          </a:p>
          <a:p>
            <a:pPr marL="457200" lvl="0" indent="-336550" algn="l" rtl="0">
              <a:spcBef>
                <a:spcPts val="0"/>
              </a:spcBef>
              <a:spcAft>
                <a:spcPts val="0"/>
              </a:spcAft>
              <a:buSzPts val="1700"/>
              <a:buChar char="●"/>
            </a:pPr>
            <a:r>
              <a:rPr lang="en-US"/>
              <a:t>Distinguishing oneself is key to be viable in the market.</a:t>
            </a:r>
            <a:endParaRPr/>
          </a:p>
          <a:p>
            <a:pPr marL="0" lvl="0" indent="0" algn="l" rtl="0">
              <a:spcBef>
                <a:spcPts val="2100"/>
              </a:spcBef>
              <a:spcAft>
                <a:spcPts val="0"/>
              </a:spcAft>
              <a:buNone/>
            </a:pPr>
            <a:r>
              <a:rPr lang="en-US"/>
              <a:t>Advantages of digital board games over physical games </a:t>
            </a:r>
            <a:endParaRPr/>
          </a:p>
          <a:p>
            <a:pPr marL="457200" lvl="0" indent="-336550" algn="l" rtl="0">
              <a:spcBef>
                <a:spcPts val="2100"/>
              </a:spcBef>
              <a:spcAft>
                <a:spcPts val="0"/>
              </a:spcAft>
              <a:buSzPts val="1700"/>
              <a:buChar char="●"/>
            </a:pPr>
            <a:r>
              <a:rPr lang="en-US"/>
              <a:t>No losing pieces</a:t>
            </a:r>
            <a:endParaRPr/>
          </a:p>
          <a:p>
            <a:pPr marL="457200" lvl="0" indent="-336550" algn="l" rtl="0">
              <a:spcBef>
                <a:spcPts val="0"/>
              </a:spcBef>
              <a:spcAft>
                <a:spcPts val="0"/>
              </a:spcAft>
              <a:buSzPts val="1700"/>
              <a:buChar char="●"/>
            </a:pPr>
            <a:r>
              <a:rPr lang="en-US"/>
              <a:t>Play on the go</a:t>
            </a:r>
            <a:endParaRPr/>
          </a:p>
          <a:p>
            <a:pPr marL="0" lvl="0" indent="0" algn="l" rtl="0">
              <a:spcBef>
                <a:spcPts val="2100"/>
              </a:spcBef>
              <a:spcAft>
                <a:spcPts val="0"/>
              </a:spcAft>
              <a:buNone/>
            </a:pPr>
            <a:r>
              <a:rPr lang="en-US"/>
              <a:t>Foremost differences: </a:t>
            </a:r>
            <a:endParaRPr/>
          </a:p>
          <a:p>
            <a:pPr marL="457200" lvl="0" indent="-336550" algn="l" rtl="0">
              <a:spcBef>
                <a:spcPts val="2100"/>
              </a:spcBef>
              <a:spcAft>
                <a:spcPts val="0"/>
              </a:spcAft>
              <a:buSzPts val="1700"/>
              <a:buChar char="●"/>
            </a:pPr>
            <a:r>
              <a:rPr lang="en-US"/>
              <a:t>Our game is free</a:t>
            </a:r>
            <a:endParaRPr/>
          </a:p>
          <a:p>
            <a:pPr marL="457200" lvl="0" indent="-336550" algn="l" rtl="0">
              <a:spcBef>
                <a:spcPts val="0"/>
              </a:spcBef>
              <a:spcAft>
                <a:spcPts val="0"/>
              </a:spcAft>
              <a:buSzPts val="1700"/>
              <a:buChar char="●"/>
            </a:pPr>
            <a:r>
              <a:rPr lang="en-US"/>
              <a:t>Event Cards</a:t>
            </a:r>
            <a:endParaRPr/>
          </a:p>
        </p:txBody>
      </p:sp>
      <p:sp>
        <p:nvSpPr>
          <p:cNvPr id="218" name="Google Shape;218;p2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US"/>
              <a:pPr marL="0" lvl="0" indent="0" algn="r" rtl="0">
                <a:spcBef>
                  <a:spcPts val="0"/>
                </a:spcBef>
                <a:spcAft>
                  <a:spcPts val="0"/>
                </a:spcAft>
                <a:buClr>
                  <a:srgbClr val="000000"/>
                </a:buClr>
                <a:buSzPts val="1100"/>
                <a:buFont typeface="Arial"/>
                <a:buNone/>
              </a:pPr>
              <a:t>9</a:t>
            </a:fld>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814</Words>
  <Application>Microsoft Office PowerPoint</Application>
  <PresentationFormat>Custom</PresentationFormat>
  <Paragraphs>148</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Montserrat</vt:lpstr>
      <vt:lpstr>Lato</vt:lpstr>
      <vt:lpstr>Times New Roman</vt:lpstr>
      <vt:lpstr>Calibri</vt:lpstr>
      <vt:lpstr>Focus</vt:lpstr>
      <vt:lpstr>INCEPTION</vt:lpstr>
      <vt:lpstr>Project Vision</vt:lpstr>
      <vt:lpstr>Features</vt:lpstr>
      <vt:lpstr>Our Features</vt:lpstr>
      <vt:lpstr>Our Features</vt:lpstr>
      <vt:lpstr>Our Features</vt:lpstr>
      <vt:lpstr>Our Features</vt:lpstr>
      <vt:lpstr>Our Features</vt:lpstr>
      <vt:lpstr>Competitors</vt:lpstr>
      <vt:lpstr>Snakes and Ladders</vt:lpstr>
      <vt:lpstr>The Game of Life</vt:lpstr>
      <vt:lpstr>Trouble</vt:lpstr>
      <vt:lpstr>Slide 13</vt:lpstr>
      <vt:lpstr>Possible risks during the creation of our 2D board game: </vt:lpstr>
      <vt:lpstr>Functional and Effective AI</vt:lpstr>
      <vt:lpstr>Effective graphic design</vt:lpstr>
      <vt:lpstr>Time management</vt:lpstr>
      <vt:lpstr>Any Question?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INCEPTION</dc:title>
  <dc:creator>Puntu Maicha</dc:creator>
  <cp:lastModifiedBy>Dell</cp:lastModifiedBy>
  <cp:revision>4</cp:revision>
  <dcterms:modified xsi:type="dcterms:W3CDTF">2019-02-04T17:12:28Z</dcterms:modified>
</cp:coreProperties>
</file>