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eb019025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eb019025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4eb019025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eb0190259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eb0190259_1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4eb0190259_1_1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eb0190259_1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eb0190259_1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4eb0190259_1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b2a2447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b2a24474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4b2a24474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e1db4cdcc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e1db4cdcc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4e1db4cdcc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e1db4cdc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e1db4cdcc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4e1db4cdcc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e1db4cdcc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e1db4cdcc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4e1db4cdcc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e1db4cdcc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e1db4cdcc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4e1db4cdcc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e1db4cdc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e1db4cdcc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4e1db4cdcc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e1db4cdcc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e1db4cdcc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4e1db4cdcc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eb019025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eb019025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4eb019025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eb019025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eb019025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4eb0190259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eb0190259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eb0190259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4eb0190259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eb0190259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eb0190259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4eb0190259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eb0190259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eb0190259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4eb0190259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eb0190259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eb0190259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4eb0190259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eb0190259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eb0190259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4eb0190259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eb0190259_1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eb0190259_1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4eb0190259_1_1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2"/>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2"/>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4716200" y="2104533"/>
            <a:ext cx="6690000" cy="2105100"/>
          </a:xfrm>
          <a:prstGeom prst="rect">
            <a:avLst/>
          </a:prstGeom>
        </p:spPr>
        <p:txBody>
          <a:bodyPr anchorCtr="0" anchor="t" bIns="121900" lIns="121900" spcFirstLastPara="1" rIns="121900" wrap="square" tIns="12190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21" name="Google Shape;21;p2"/>
          <p:cNvSpPr txBox="1"/>
          <p:nvPr>
            <p:ph idx="1" type="subTitle"/>
          </p:nvPr>
        </p:nvSpPr>
        <p:spPr>
          <a:xfrm>
            <a:off x="6778600" y="5233233"/>
            <a:ext cx="4627500" cy="674700"/>
          </a:xfrm>
          <a:prstGeom prst="rect">
            <a:avLst/>
          </a:prstGeom>
        </p:spPr>
        <p:txBody>
          <a:bodyPr anchorCtr="0" anchor="t" bIns="121900" lIns="121900" spcFirstLastPara="1" rIns="121900" wrap="square" tIns="12190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22" name="Google Shape;2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9"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9" name="Google Shape;129;p11"/>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p:nvPr>
            <p:ph idx="1" type="body"/>
          </p:nvPr>
        </p:nvSpPr>
        <p:spPr>
          <a:xfrm>
            <a:off x="1098467" y="3524166"/>
            <a:ext cx="6368100" cy="16251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31" name="Google Shape;13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2" name="Shape 132"/>
        <p:cNvGrpSpPr/>
        <p:nvPr/>
      </p:nvGrpSpPr>
      <p:grpSpPr>
        <a:xfrm>
          <a:off x="0" y="0"/>
          <a:ext cx="0" cy="0"/>
          <a:chOff x="0" y="0"/>
          <a:chExt cx="0" cy="0"/>
        </a:xfrm>
      </p:grpSpPr>
      <p:sp>
        <p:nvSpPr>
          <p:cNvPr id="133" name="Google Shape;13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4" name="Shape 134"/>
        <p:cNvGrpSpPr/>
        <p:nvPr/>
      </p:nvGrpSpPr>
      <p:grpSpPr>
        <a:xfrm>
          <a:off x="0" y="0"/>
          <a:ext cx="0" cy="0"/>
          <a:chOff x="0" y="0"/>
          <a:chExt cx="0" cy="0"/>
        </a:xfrm>
      </p:grpSpPr>
      <p:sp>
        <p:nvSpPr>
          <p:cNvPr id="135" name="Google Shape;13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6" name="Google Shape;13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37" name="Google Shape;13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 name="Google Shape;43;p3"/>
          <p:cNvSpPr txBox="1"/>
          <p:nvPr>
            <p:ph type="title"/>
          </p:nvPr>
        </p:nvSpPr>
        <p:spPr>
          <a:xfrm>
            <a:off x="1098467" y="2737333"/>
            <a:ext cx="6116100" cy="1531500"/>
          </a:xfrm>
          <a:prstGeom prst="rect">
            <a:avLst/>
          </a:prstGeom>
        </p:spPr>
        <p:txBody>
          <a:bodyPr anchorCtr="0" anchor="ctr"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4" name="Google Shape;44;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5"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4"/>
          <p:cNvSpPr txBox="1"/>
          <p:nvPr>
            <p:ph type="title"/>
          </p:nvPr>
        </p:nvSpPr>
        <p:spPr>
          <a:xfrm>
            <a:off x="1730000" y="525000"/>
            <a:ext cx="9385200" cy="12189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0" name="Google Shape;50;p4"/>
          <p:cNvSpPr txBox="1"/>
          <p:nvPr>
            <p:ph idx="1" type="body"/>
          </p:nvPr>
        </p:nvSpPr>
        <p:spPr>
          <a:xfrm>
            <a:off x="1730000" y="2090067"/>
            <a:ext cx="9385200" cy="3881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1" name="Google Shape;51;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730000" y="525000"/>
            <a:ext cx="9385200" cy="12189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7" name="Google Shape;57;p5"/>
          <p:cNvSpPr txBox="1"/>
          <p:nvPr>
            <p:ph idx="1" type="body"/>
          </p:nvPr>
        </p:nvSpPr>
        <p:spPr>
          <a:xfrm>
            <a:off x="1730000" y="2090067"/>
            <a:ext cx="4537500" cy="3881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p5"/>
          <p:cNvSpPr txBox="1"/>
          <p:nvPr>
            <p:ph idx="2" type="body"/>
          </p:nvPr>
        </p:nvSpPr>
        <p:spPr>
          <a:xfrm>
            <a:off x="6577628" y="2090067"/>
            <a:ext cx="4537500" cy="38817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9" name="Google Shape;59;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730000" y="525000"/>
            <a:ext cx="9385200" cy="12189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5" name="Google Shape;65;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7"/>
          <p:cNvSpPr txBox="1"/>
          <p:nvPr>
            <p:ph type="title"/>
          </p:nvPr>
        </p:nvSpPr>
        <p:spPr>
          <a:xfrm>
            <a:off x="1730000" y="525000"/>
            <a:ext cx="5065200" cy="19908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71" name="Google Shape;71;p7"/>
          <p:cNvSpPr txBox="1"/>
          <p:nvPr>
            <p:ph idx="1" type="body"/>
          </p:nvPr>
        </p:nvSpPr>
        <p:spPr>
          <a:xfrm>
            <a:off x="1730000" y="2630067"/>
            <a:ext cx="5065200" cy="32211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2" name="Google Shape;72;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3"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098467" y="1155700"/>
            <a:ext cx="6116100" cy="4694700"/>
          </a:xfrm>
          <a:prstGeom prst="rect">
            <a:avLst/>
          </a:prstGeom>
        </p:spPr>
        <p:txBody>
          <a:bodyPr anchorCtr="0" anchor="ctr"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4" name="Google Shape;9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9"/>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p9"/>
          <p:cNvSpPr txBox="1"/>
          <p:nvPr>
            <p:ph type="title"/>
          </p:nvPr>
        </p:nvSpPr>
        <p:spPr>
          <a:xfrm>
            <a:off x="1730000" y="2211100"/>
            <a:ext cx="4048500" cy="2335500"/>
          </a:xfrm>
          <a:prstGeom prst="rect">
            <a:avLst/>
          </a:prstGeom>
        </p:spPr>
        <p:txBody>
          <a:bodyPr anchorCtr="0" anchor="t"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0" name="Google Shape;100;p9"/>
          <p:cNvSpPr txBox="1"/>
          <p:nvPr>
            <p:ph idx="1" type="subTitle"/>
          </p:nvPr>
        </p:nvSpPr>
        <p:spPr>
          <a:xfrm>
            <a:off x="1730000" y="4717333"/>
            <a:ext cx="4048500" cy="674700"/>
          </a:xfrm>
          <a:prstGeom prst="rect">
            <a:avLst/>
          </a:prstGeom>
        </p:spPr>
        <p:txBody>
          <a:bodyPr anchorCtr="0" anchor="t" bIns="121900" lIns="121900" spcFirstLastPara="1" rIns="121900" wrap="square" tIns="12190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01" name="Google Shape;101;p9"/>
          <p:cNvSpPr txBox="1"/>
          <p:nvPr>
            <p:ph idx="2" type="body"/>
          </p:nvPr>
        </p:nvSpPr>
        <p:spPr>
          <a:xfrm>
            <a:off x="6197600" y="2262133"/>
            <a:ext cx="4902300" cy="31299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02" name="Google Shape;102;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p10"/>
          <p:cNvSpPr txBox="1"/>
          <p:nvPr>
            <p:ph idx="1" type="body"/>
          </p:nvPr>
        </p:nvSpPr>
        <p:spPr>
          <a:xfrm>
            <a:off x="1083633" y="5740500"/>
            <a:ext cx="9248100" cy="6984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1700"/>
              <a:buNone/>
              <a:defRPr/>
            </a:lvl1pPr>
          </a:lstStyle>
          <a:p/>
        </p:txBody>
      </p:sp>
      <p:sp>
        <p:nvSpPr>
          <p:cNvPr id="108" name="Google Shape;10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4"/>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INCEPTION</a:t>
            </a:r>
            <a:endParaRPr/>
          </a:p>
        </p:txBody>
      </p:sp>
      <p:sp>
        <p:nvSpPr>
          <p:cNvPr id="146" name="Google Shape;146;p14"/>
          <p:cNvSpPr txBox="1"/>
          <p:nvPr>
            <p:ph idx="1" type="subTitle"/>
          </p:nvPr>
        </p:nvSpPr>
        <p:spPr>
          <a:xfrm>
            <a:off x="6309125" y="3173533"/>
            <a:ext cx="4627500" cy="674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A Board Game - Team 7</a:t>
            </a:r>
            <a:endParaRPr/>
          </a:p>
        </p:txBody>
      </p:sp>
      <p:sp>
        <p:nvSpPr>
          <p:cNvPr id="147" name="Google Shape;147;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Snakes and Ladders</a:t>
            </a:r>
            <a:endParaRPr/>
          </a:p>
        </p:txBody>
      </p:sp>
      <p:sp>
        <p:nvSpPr>
          <p:cNvPr id="225" name="Google Shape;225;p23"/>
          <p:cNvSpPr txBox="1"/>
          <p:nvPr>
            <p:ph idx="1" type="body"/>
          </p:nvPr>
        </p:nvSpPr>
        <p:spPr>
          <a:xfrm>
            <a:off x="1730000" y="2090075"/>
            <a:ext cx="6497700" cy="388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Similarities</a:t>
            </a:r>
            <a:r>
              <a:rPr lang="en-US"/>
              <a:t>: </a:t>
            </a:r>
            <a:endParaRPr/>
          </a:p>
          <a:p>
            <a:pPr indent="-336550" lvl="0" marL="457200" rtl="0" algn="l">
              <a:spcBef>
                <a:spcPts val="2100"/>
              </a:spcBef>
              <a:spcAft>
                <a:spcPts val="0"/>
              </a:spcAft>
              <a:buSzPts val="1700"/>
              <a:buChar char="●"/>
            </a:pPr>
            <a:r>
              <a:rPr lang="en-US"/>
              <a:t>Roll-to-move</a:t>
            </a:r>
            <a:endParaRPr/>
          </a:p>
          <a:p>
            <a:pPr indent="-336550" lvl="0" marL="457200" rtl="0" algn="l">
              <a:spcBef>
                <a:spcPts val="0"/>
              </a:spcBef>
              <a:spcAft>
                <a:spcPts val="0"/>
              </a:spcAft>
              <a:buSzPts val="1700"/>
              <a:buChar char="●"/>
            </a:pPr>
            <a:r>
              <a:rPr lang="en-US"/>
              <a:t>Move further up and down board if you land on certain spaces</a:t>
            </a:r>
            <a:endParaRPr/>
          </a:p>
        </p:txBody>
      </p:sp>
      <p:sp>
        <p:nvSpPr>
          <p:cNvPr id="226" name="Google Shape;226;p23"/>
          <p:cNvSpPr txBox="1"/>
          <p:nvPr>
            <p:ph idx="2" type="body"/>
          </p:nvPr>
        </p:nvSpPr>
        <p:spPr>
          <a:xfrm>
            <a:off x="1793625" y="4031075"/>
            <a:ext cx="6717600" cy="1940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How ours is different: </a:t>
            </a:r>
            <a:endParaRPr/>
          </a:p>
          <a:p>
            <a:pPr indent="-336550" lvl="0" marL="457200" rtl="0" algn="l">
              <a:spcBef>
                <a:spcPts val="2100"/>
              </a:spcBef>
              <a:spcAft>
                <a:spcPts val="0"/>
              </a:spcAft>
              <a:buSzPts val="1700"/>
              <a:buChar char="●"/>
            </a:pPr>
            <a:r>
              <a:rPr lang="en-US"/>
              <a:t>Choice of multiple characters to move after any given roll</a:t>
            </a:r>
            <a:endParaRPr/>
          </a:p>
        </p:txBody>
      </p:sp>
      <p:sp>
        <p:nvSpPr>
          <p:cNvPr id="227" name="Google Shape;227;p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The Game of Life</a:t>
            </a:r>
            <a:endParaRPr/>
          </a:p>
        </p:txBody>
      </p:sp>
      <p:sp>
        <p:nvSpPr>
          <p:cNvPr id="234" name="Google Shape;234;p24"/>
          <p:cNvSpPr txBox="1"/>
          <p:nvPr>
            <p:ph idx="1" type="body"/>
          </p:nvPr>
        </p:nvSpPr>
        <p:spPr>
          <a:xfrm>
            <a:off x="1730000" y="2090077"/>
            <a:ext cx="4537500" cy="176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Similarities</a:t>
            </a:r>
            <a:r>
              <a:rPr lang="en-US"/>
              <a:t>: </a:t>
            </a:r>
            <a:endParaRPr/>
          </a:p>
          <a:p>
            <a:pPr indent="-336550" lvl="0" marL="457200" rtl="0" algn="l">
              <a:spcBef>
                <a:spcPts val="2100"/>
              </a:spcBef>
              <a:spcAft>
                <a:spcPts val="0"/>
              </a:spcAft>
              <a:buSzPts val="1700"/>
              <a:buChar char="●"/>
            </a:pPr>
            <a:r>
              <a:rPr lang="en-US"/>
              <a:t>Different route options</a:t>
            </a:r>
            <a:endParaRPr/>
          </a:p>
          <a:p>
            <a:pPr indent="-336550" lvl="0" marL="457200" rtl="0" algn="l">
              <a:spcBef>
                <a:spcPts val="0"/>
              </a:spcBef>
              <a:spcAft>
                <a:spcPts val="0"/>
              </a:spcAft>
              <a:buSzPts val="1700"/>
              <a:buChar char="●"/>
            </a:pPr>
            <a:r>
              <a:rPr lang="en-US"/>
              <a:t>Randomized movement</a:t>
            </a:r>
            <a:endParaRPr/>
          </a:p>
          <a:p>
            <a:pPr indent="-336550" lvl="0" marL="457200" rtl="0" algn="l">
              <a:spcBef>
                <a:spcPts val="0"/>
              </a:spcBef>
              <a:spcAft>
                <a:spcPts val="0"/>
              </a:spcAft>
              <a:buSzPts val="1700"/>
              <a:buChar char="●"/>
            </a:pPr>
            <a:r>
              <a:rPr lang="en-US"/>
              <a:t>Events on </a:t>
            </a:r>
            <a:r>
              <a:rPr lang="en-US"/>
              <a:t>predetermined</a:t>
            </a:r>
            <a:r>
              <a:rPr lang="en-US"/>
              <a:t> spaces</a:t>
            </a:r>
            <a:endParaRPr/>
          </a:p>
        </p:txBody>
      </p:sp>
      <p:sp>
        <p:nvSpPr>
          <p:cNvPr id="235" name="Google Shape;235;p24"/>
          <p:cNvSpPr txBox="1"/>
          <p:nvPr>
            <p:ph idx="2" type="body"/>
          </p:nvPr>
        </p:nvSpPr>
        <p:spPr>
          <a:xfrm>
            <a:off x="1730000" y="4017346"/>
            <a:ext cx="4537500" cy="1819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How ours is different: </a:t>
            </a:r>
            <a:endParaRPr/>
          </a:p>
          <a:p>
            <a:pPr indent="-336550" lvl="0" marL="457200" rtl="0" algn="l">
              <a:spcBef>
                <a:spcPts val="2100"/>
              </a:spcBef>
              <a:spcAft>
                <a:spcPts val="0"/>
              </a:spcAft>
              <a:buSzPts val="1700"/>
              <a:buChar char="●"/>
            </a:pPr>
            <a:r>
              <a:rPr lang="en-US"/>
              <a:t>Again, multiple characters to choose routes for</a:t>
            </a:r>
            <a:endParaRPr/>
          </a:p>
          <a:p>
            <a:pPr indent="-336550" lvl="0" marL="457200" rtl="0" algn="l">
              <a:spcBef>
                <a:spcPts val="0"/>
              </a:spcBef>
              <a:spcAft>
                <a:spcPts val="0"/>
              </a:spcAft>
              <a:buSzPts val="1700"/>
              <a:buChar char="●"/>
            </a:pPr>
            <a:r>
              <a:rPr lang="en-US"/>
              <a:t>Character death and checkpoint system</a:t>
            </a:r>
            <a:endParaRPr/>
          </a:p>
        </p:txBody>
      </p:sp>
      <p:sp>
        <p:nvSpPr>
          <p:cNvPr id="236" name="Google Shape;236;p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
        <p:nvSpPr>
          <p:cNvPr id="237" name="Google Shape;237;p24"/>
          <p:cNvSpPr txBox="1"/>
          <p:nvPr/>
        </p:nvSpPr>
        <p:spPr>
          <a:xfrm>
            <a:off x="6980475" y="5004525"/>
            <a:ext cx="35757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FFFFFF"/>
                </a:solidFill>
                <a:latin typeface="Lato"/>
                <a:ea typeface="Lato"/>
                <a:cs typeface="Lato"/>
                <a:sym typeface="Lato"/>
              </a:rPr>
              <a:t>https://www.flipkart.com/funskool-game-life-board/p/itmda5vynhbmkanh</a:t>
            </a:r>
            <a:endParaRPr sz="1200">
              <a:solidFill>
                <a:srgbClr val="FFFFFF"/>
              </a:solidFill>
              <a:latin typeface="Lato"/>
              <a:ea typeface="Lato"/>
              <a:cs typeface="Lato"/>
              <a:sym typeface="Lato"/>
            </a:endParaRPr>
          </a:p>
        </p:txBody>
      </p:sp>
      <p:pic>
        <p:nvPicPr>
          <p:cNvPr id="238" name="Google Shape;238;p24"/>
          <p:cNvPicPr preferRelativeResize="0"/>
          <p:nvPr/>
        </p:nvPicPr>
        <p:blipFill>
          <a:blip r:embed="rId3">
            <a:alphaModFix/>
          </a:blip>
          <a:stretch>
            <a:fillRect/>
          </a:stretch>
        </p:blipFill>
        <p:spPr>
          <a:xfrm>
            <a:off x="7121575" y="2289570"/>
            <a:ext cx="3123168" cy="26085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Trouble</a:t>
            </a:r>
            <a:endParaRPr/>
          </a:p>
        </p:txBody>
      </p:sp>
      <p:sp>
        <p:nvSpPr>
          <p:cNvPr id="245" name="Google Shape;245;p25"/>
          <p:cNvSpPr txBox="1"/>
          <p:nvPr>
            <p:ph idx="1" type="body"/>
          </p:nvPr>
        </p:nvSpPr>
        <p:spPr>
          <a:xfrm>
            <a:off x="1730000" y="2090071"/>
            <a:ext cx="4537500" cy="1899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Similarities: </a:t>
            </a:r>
            <a:endParaRPr/>
          </a:p>
          <a:p>
            <a:pPr indent="-336550" lvl="0" marL="457200" rtl="0" algn="l">
              <a:spcBef>
                <a:spcPts val="2100"/>
              </a:spcBef>
              <a:spcAft>
                <a:spcPts val="0"/>
              </a:spcAft>
              <a:buSzPts val="1700"/>
              <a:buChar char="●"/>
            </a:pPr>
            <a:r>
              <a:rPr lang="en-US"/>
              <a:t>Roll-to-move</a:t>
            </a:r>
            <a:endParaRPr/>
          </a:p>
          <a:p>
            <a:pPr indent="-336550" lvl="0" marL="457200" rtl="0" algn="l">
              <a:spcBef>
                <a:spcPts val="0"/>
              </a:spcBef>
              <a:spcAft>
                <a:spcPts val="0"/>
              </a:spcAft>
              <a:buSzPts val="1700"/>
              <a:buChar char="●"/>
            </a:pPr>
            <a:r>
              <a:rPr lang="en-US"/>
              <a:t>Multiple characters</a:t>
            </a:r>
            <a:endParaRPr/>
          </a:p>
          <a:p>
            <a:pPr indent="-336550" lvl="0" marL="457200" rtl="0" algn="l">
              <a:spcBef>
                <a:spcPts val="0"/>
              </a:spcBef>
              <a:spcAft>
                <a:spcPts val="0"/>
              </a:spcAft>
              <a:buSzPts val="1700"/>
              <a:buChar char="●"/>
            </a:pPr>
            <a:r>
              <a:rPr lang="en-US"/>
              <a:t>Goal is to reach the end with every character</a:t>
            </a:r>
            <a:endParaRPr/>
          </a:p>
        </p:txBody>
      </p:sp>
      <p:sp>
        <p:nvSpPr>
          <p:cNvPr id="246" name="Google Shape;246;p25"/>
          <p:cNvSpPr txBox="1"/>
          <p:nvPr>
            <p:ph idx="2" type="body"/>
          </p:nvPr>
        </p:nvSpPr>
        <p:spPr>
          <a:xfrm>
            <a:off x="1730000" y="4077421"/>
            <a:ext cx="4537500" cy="2082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How ours is different: </a:t>
            </a:r>
            <a:endParaRPr/>
          </a:p>
          <a:p>
            <a:pPr indent="-336550" lvl="0" marL="457200" rtl="0" algn="l">
              <a:spcBef>
                <a:spcPts val="2100"/>
              </a:spcBef>
              <a:spcAft>
                <a:spcPts val="0"/>
              </a:spcAft>
              <a:buSzPts val="1700"/>
              <a:buChar char="●"/>
            </a:pPr>
            <a:r>
              <a:rPr lang="en-US"/>
              <a:t>Characters are sent back to a checkpoint instead of the start if they are defeated.</a:t>
            </a:r>
            <a:endParaRPr/>
          </a:p>
          <a:p>
            <a:pPr indent="-336550" lvl="0" marL="457200" rtl="0" algn="l">
              <a:spcBef>
                <a:spcPts val="0"/>
              </a:spcBef>
              <a:spcAft>
                <a:spcPts val="0"/>
              </a:spcAft>
              <a:buSzPts val="1700"/>
              <a:buChar char="●"/>
            </a:pPr>
            <a:r>
              <a:rPr lang="en-US"/>
              <a:t>Characters have hit points that determine when they are defeated. </a:t>
            </a:r>
            <a:endParaRPr/>
          </a:p>
        </p:txBody>
      </p:sp>
      <p:sp>
        <p:nvSpPr>
          <p:cNvPr id="247" name="Google Shape;247;p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248" name="Google Shape;248;p25"/>
          <p:cNvPicPr preferRelativeResize="0"/>
          <p:nvPr/>
        </p:nvPicPr>
        <p:blipFill>
          <a:blip r:embed="rId3">
            <a:alphaModFix/>
          </a:blip>
          <a:stretch>
            <a:fillRect/>
          </a:stretch>
        </p:blipFill>
        <p:spPr>
          <a:xfrm>
            <a:off x="7265950" y="2090071"/>
            <a:ext cx="3418439" cy="2563829"/>
          </a:xfrm>
          <a:prstGeom prst="rect">
            <a:avLst/>
          </a:prstGeom>
          <a:noFill/>
          <a:ln>
            <a:noFill/>
          </a:ln>
        </p:spPr>
      </p:pic>
      <p:sp>
        <p:nvSpPr>
          <p:cNvPr id="249" name="Google Shape;249;p25"/>
          <p:cNvSpPr txBox="1"/>
          <p:nvPr/>
        </p:nvSpPr>
        <p:spPr>
          <a:xfrm>
            <a:off x="6988575" y="4735925"/>
            <a:ext cx="3973200" cy="6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FFFFFF"/>
                </a:solidFill>
                <a:latin typeface="Lato"/>
                <a:ea typeface="Lato"/>
                <a:cs typeface="Lato"/>
                <a:sym typeface="Lato"/>
              </a:rPr>
              <a:t>https://lifestyle.allwomenstalk.com/of-the-greatest-classic-board-games-to-play-adult-style/7/</a:t>
            </a:r>
            <a:endParaRPr sz="12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26"/>
          <p:cNvPicPr preferRelativeResize="0"/>
          <p:nvPr/>
        </p:nvPicPr>
        <p:blipFill rotWithShape="1">
          <a:blip r:embed="rId3">
            <a:alphaModFix/>
          </a:blip>
          <a:srcRect b="0" l="0" r="0" t="0"/>
          <a:stretch/>
        </p:blipFill>
        <p:spPr>
          <a:xfrm>
            <a:off x="7202100" y="1764388"/>
            <a:ext cx="4438575" cy="3661800"/>
          </a:xfrm>
          <a:prstGeom prst="rect">
            <a:avLst/>
          </a:prstGeom>
          <a:noFill/>
          <a:ln>
            <a:noFill/>
          </a:ln>
        </p:spPr>
      </p:pic>
      <p:sp>
        <p:nvSpPr>
          <p:cNvPr id="255" name="Google Shape;255;p26"/>
          <p:cNvSpPr txBox="1"/>
          <p:nvPr/>
        </p:nvSpPr>
        <p:spPr>
          <a:xfrm>
            <a:off x="8558784" y="1548384"/>
            <a:ext cx="31699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p:txBody>
      </p:sp>
      <p:sp>
        <p:nvSpPr>
          <p:cNvPr id="256" name="Google Shape;256;p2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sz="1300">
                <a:solidFill>
                  <a:schemeClr val="lt1"/>
                </a:solidFill>
                <a:latin typeface="Lato"/>
                <a:ea typeface="Lato"/>
                <a:cs typeface="Lato"/>
                <a:sym typeface="Lato"/>
              </a:rPr>
              <a:t>‹#›</a:t>
            </a:fld>
            <a:endParaRPr sz="1300">
              <a:solidFill>
                <a:schemeClr val="lt1"/>
              </a:solidFill>
              <a:latin typeface="Lato"/>
              <a:ea typeface="Lato"/>
              <a:cs typeface="Lato"/>
              <a:sym typeface="Lato"/>
            </a:endParaRPr>
          </a:p>
        </p:txBody>
      </p:sp>
      <p:sp>
        <p:nvSpPr>
          <p:cNvPr id="257" name="Google Shape;257;p26"/>
          <p:cNvSpPr txBox="1"/>
          <p:nvPr/>
        </p:nvSpPr>
        <p:spPr>
          <a:xfrm>
            <a:off x="7202100" y="5660425"/>
            <a:ext cx="44385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FFFFFF"/>
                </a:solidFill>
                <a:latin typeface="Lato"/>
                <a:ea typeface="Lato"/>
                <a:cs typeface="Lato"/>
                <a:sym typeface="Lato"/>
              </a:rPr>
              <a:t>https://www.rowanprepschool.co.uk/News/Rowan-News/year-6-life-skills-risk-assessment-presentation-4672</a:t>
            </a:r>
            <a:endParaRPr sz="1200">
              <a:solidFill>
                <a:srgbClr val="FFFFFF"/>
              </a:solidFill>
              <a:latin typeface="Lato"/>
              <a:ea typeface="Lato"/>
              <a:cs typeface="Lato"/>
              <a:sym typeface="Lato"/>
            </a:endParaRPr>
          </a:p>
        </p:txBody>
      </p:sp>
      <p:sp>
        <p:nvSpPr>
          <p:cNvPr id="258" name="Google Shape;258;p26"/>
          <p:cNvSpPr txBox="1"/>
          <p:nvPr/>
        </p:nvSpPr>
        <p:spPr>
          <a:xfrm>
            <a:off x="3373250" y="376350"/>
            <a:ext cx="80289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latin typeface="Lato"/>
                <a:ea typeface="Lato"/>
                <a:cs typeface="Lato"/>
                <a:sym typeface="Lato"/>
              </a:rPr>
              <a:t>Risks</a:t>
            </a:r>
            <a:endParaRPr sz="3000">
              <a:solidFill>
                <a:srgbClr val="FFFFFF"/>
              </a:solidFill>
              <a:latin typeface="Lato"/>
              <a:ea typeface="Lato"/>
              <a:cs typeface="Lato"/>
              <a:sym typeface="Lato"/>
            </a:endParaRPr>
          </a:p>
        </p:txBody>
      </p:sp>
      <p:sp>
        <p:nvSpPr>
          <p:cNvPr id="259" name="Google Shape;259;p26"/>
          <p:cNvSpPr txBox="1"/>
          <p:nvPr/>
        </p:nvSpPr>
        <p:spPr>
          <a:xfrm>
            <a:off x="529675" y="3790700"/>
            <a:ext cx="6830100" cy="211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Font typeface="Lato"/>
              <a:buChar char="●"/>
            </a:pPr>
            <a:r>
              <a:rPr lang="en-US" sz="1800">
                <a:solidFill>
                  <a:srgbClr val="F3F3F3"/>
                </a:solidFill>
                <a:latin typeface="Lato"/>
                <a:ea typeface="Lato"/>
                <a:cs typeface="Lato"/>
                <a:sym typeface="Lato"/>
              </a:rPr>
              <a:t>Basically, potential problems that could arise during the development of any kind of project.</a:t>
            </a:r>
            <a:endParaRPr sz="1800">
              <a:solidFill>
                <a:srgbClr val="F3F3F3"/>
              </a:solidFill>
              <a:latin typeface="Lato"/>
              <a:ea typeface="Lato"/>
              <a:cs typeface="Lato"/>
              <a:sym typeface="Lato"/>
            </a:endParaRPr>
          </a:p>
          <a:p>
            <a:pPr indent="-342900" lvl="0" marL="457200" rtl="0" algn="l">
              <a:spcBef>
                <a:spcPts val="0"/>
              </a:spcBef>
              <a:spcAft>
                <a:spcPts val="0"/>
              </a:spcAft>
              <a:buClr>
                <a:srgbClr val="F3F3F3"/>
              </a:buClr>
              <a:buSzPts val="1800"/>
              <a:buFont typeface="Lato"/>
              <a:buChar char="●"/>
            </a:pPr>
            <a:r>
              <a:rPr lang="en-US" sz="1800">
                <a:solidFill>
                  <a:srgbClr val="F3F3F3"/>
                </a:solidFill>
                <a:latin typeface="Lato"/>
                <a:ea typeface="Lato"/>
                <a:cs typeface="Lato"/>
                <a:sym typeface="Lato"/>
              </a:rPr>
              <a:t>Depending upon type of project, risks can be of various type.</a:t>
            </a:r>
            <a:endParaRPr sz="1800">
              <a:solidFill>
                <a:srgbClr val="F3F3F3"/>
              </a:solidFill>
              <a:latin typeface="Lato"/>
              <a:ea typeface="Lato"/>
              <a:cs typeface="Lato"/>
              <a:sym typeface="Lato"/>
            </a:endParaRPr>
          </a:p>
          <a:p>
            <a:pPr indent="0" lvl="0" marL="457200" rtl="0" algn="l">
              <a:spcBef>
                <a:spcPts val="0"/>
              </a:spcBef>
              <a:spcAft>
                <a:spcPts val="0"/>
              </a:spcAft>
              <a:buNone/>
            </a:pPr>
            <a:r>
              <a:t/>
            </a:r>
            <a:endParaRPr sz="1800">
              <a:solidFill>
                <a:srgbClr val="F3F3F3"/>
              </a:solidFill>
              <a:latin typeface="Lato"/>
              <a:ea typeface="Lato"/>
              <a:cs typeface="Lato"/>
              <a:sym typeface="Lato"/>
            </a:endParaRPr>
          </a:p>
          <a:p>
            <a:pPr indent="0" lvl="0" marL="457200" rtl="0" algn="l">
              <a:spcBef>
                <a:spcPts val="0"/>
              </a:spcBef>
              <a:spcAft>
                <a:spcPts val="0"/>
              </a:spcAft>
              <a:buNone/>
            </a:pPr>
            <a:r>
              <a:rPr lang="en-US" sz="1800">
                <a:solidFill>
                  <a:srgbClr val="F3F3F3"/>
                </a:solidFill>
                <a:latin typeface="Lato"/>
                <a:ea typeface="Lato"/>
                <a:cs typeface="Lato"/>
                <a:sym typeface="Lato"/>
              </a:rPr>
              <a:t> </a:t>
            </a:r>
            <a:endParaRPr sz="1800">
              <a:solidFill>
                <a:srgbClr val="F3F3F3"/>
              </a:solidFill>
              <a:latin typeface="Lato"/>
              <a:ea typeface="Lato"/>
              <a:cs typeface="Lato"/>
              <a:sym typeface="Lato"/>
            </a:endParaRPr>
          </a:p>
          <a:p>
            <a:pPr indent="0" lvl="0" marL="0" rtl="0" algn="l">
              <a:spcBef>
                <a:spcPts val="0"/>
              </a:spcBef>
              <a:spcAft>
                <a:spcPts val="0"/>
              </a:spcAft>
              <a:buNone/>
            </a:pPr>
            <a:r>
              <a:t/>
            </a:r>
            <a:endParaRPr sz="1800">
              <a:solidFill>
                <a:srgbClr val="F3F3F3"/>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7"/>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400"/>
              <a:buFont typeface="Calibri"/>
              <a:buNone/>
            </a:pPr>
            <a:r>
              <a:rPr lang="en-US" sz="3000"/>
              <a:t>Possible risks during the creation of our 2D board game:</a:t>
            </a:r>
            <a:endParaRPr sz="3000"/>
          </a:p>
          <a:p>
            <a:pPr indent="0" lvl="0" marL="0" rtl="0" algn="l">
              <a:spcBef>
                <a:spcPts val="0"/>
              </a:spcBef>
              <a:spcAft>
                <a:spcPts val="0"/>
              </a:spcAft>
              <a:buNone/>
            </a:pPr>
            <a:r>
              <a:t/>
            </a:r>
            <a:endParaRPr/>
          </a:p>
        </p:txBody>
      </p:sp>
      <p:sp>
        <p:nvSpPr>
          <p:cNvPr id="266" name="Google Shape;266;p27"/>
          <p:cNvSpPr txBox="1"/>
          <p:nvPr>
            <p:ph idx="1" type="subTitle"/>
          </p:nvPr>
        </p:nvSpPr>
        <p:spPr>
          <a:xfrm>
            <a:off x="5635600" y="3534900"/>
            <a:ext cx="5320500" cy="1915200"/>
          </a:xfrm>
          <a:prstGeom prst="rect">
            <a:avLst/>
          </a:prstGeom>
        </p:spPr>
        <p:txBody>
          <a:bodyPr anchorCtr="0" anchor="t" bIns="121900" lIns="121900" spcFirstLastPara="1" rIns="121900" wrap="square" tIns="121900">
            <a:noAutofit/>
          </a:bodyPr>
          <a:lstStyle/>
          <a:p>
            <a:pPr indent="-342900" lvl="0" marL="457200" rtl="0" algn="l">
              <a:lnSpc>
                <a:spcPct val="90000"/>
              </a:lnSpc>
              <a:spcBef>
                <a:spcPts val="0"/>
              </a:spcBef>
              <a:spcAft>
                <a:spcPts val="0"/>
              </a:spcAft>
              <a:buClr>
                <a:srgbClr val="F3F3F3"/>
              </a:buClr>
              <a:buSzPts val="1800"/>
              <a:buChar char="●"/>
            </a:pPr>
            <a:r>
              <a:rPr lang="en-US" sz="1800">
                <a:solidFill>
                  <a:srgbClr val="F3F3F3"/>
                </a:solidFill>
              </a:rPr>
              <a:t>Functional and effective AI</a:t>
            </a:r>
            <a:endParaRPr sz="1800">
              <a:solidFill>
                <a:srgbClr val="F3F3F3"/>
              </a:solidFill>
            </a:endParaRPr>
          </a:p>
          <a:p>
            <a:pPr indent="-342900" lvl="0" marL="457200" rtl="0" algn="l">
              <a:lnSpc>
                <a:spcPct val="90000"/>
              </a:lnSpc>
              <a:spcBef>
                <a:spcPts val="0"/>
              </a:spcBef>
              <a:spcAft>
                <a:spcPts val="0"/>
              </a:spcAft>
              <a:buClr>
                <a:srgbClr val="F3F3F3"/>
              </a:buClr>
              <a:buSzPts val="1800"/>
              <a:buChar char="●"/>
            </a:pPr>
            <a:r>
              <a:rPr lang="en-US" sz="1800">
                <a:solidFill>
                  <a:srgbClr val="F3F3F3"/>
                </a:solidFill>
              </a:rPr>
              <a:t>Effective graphic design</a:t>
            </a:r>
            <a:endParaRPr sz="1800">
              <a:solidFill>
                <a:srgbClr val="F3F3F3"/>
              </a:solidFill>
            </a:endParaRPr>
          </a:p>
          <a:p>
            <a:pPr indent="-342900" lvl="0" marL="457200" rtl="0" algn="l">
              <a:lnSpc>
                <a:spcPct val="90000"/>
              </a:lnSpc>
              <a:spcBef>
                <a:spcPts val="0"/>
              </a:spcBef>
              <a:spcAft>
                <a:spcPts val="0"/>
              </a:spcAft>
              <a:buClr>
                <a:srgbClr val="F3F3F3"/>
              </a:buClr>
              <a:buSzPts val="1800"/>
              <a:buChar char="●"/>
            </a:pPr>
            <a:r>
              <a:rPr lang="en-US" sz="1800">
                <a:solidFill>
                  <a:srgbClr val="F3F3F3"/>
                </a:solidFill>
              </a:rPr>
              <a:t>Time management</a:t>
            </a:r>
            <a:endParaRPr sz="1800">
              <a:solidFill>
                <a:srgbClr val="F3F3F3"/>
              </a:solidFill>
            </a:endParaRPr>
          </a:p>
          <a:p>
            <a:pPr indent="0" lvl="0" marL="0" rtl="0" algn="l">
              <a:spcBef>
                <a:spcPts val="2100"/>
              </a:spcBef>
              <a:spcAft>
                <a:spcPts val="0"/>
              </a:spcAft>
              <a:buNone/>
            </a:pPr>
            <a:r>
              <a:t/>
            </a:r>
            <a:endParaRPr/>
          </a:p>
        </p:txBody>
      </p:sp>
      <p:sp>
        <p:nvSpPr>
          <p:cNvPr id="267" name="Google Shape;267;p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8"/>
          <p:cNvSpPr txBox="1"/>
          <p:nvPr>
            <p:ph type="ctrTitle"/>
          </p:nvPr>
        </p:nvSpPr>
        <p:spPr>
          <a:xfrm>
            <a:off x="813275" y="222758"/>
            <a:ext cx="6690000" cy="21051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400"/>
              <a:buFont typeface="Calibri"/>
              <a:buNone/>
            </a:pPr>
            <a:r>
              <a:rPr lang="en-US" sz="3000"/>
              <a:t>Functional and Effective AI</a:t>
            </a:r>
            <a:endParaRPr/>
          </a:p>
        </p:txBody>
      </p:sp>
      <p:sp>
        <p:nvSpPr>
          <p:cNvPr id="274" name="Google Shape;274;p28"/>
          <p:cNvSpPr txBox="1"/>
          <p:nvPr>
            <p:ph idx="1" type="subTitle"/>
          </p:nvPr>
        </p:nvSpPr>
        <p:spPr>
          <a:xfrm>
            <a:off x="283025" y="3888975"/>
            <a:ext cx="5418000" cy="2146500"/>
          </a:xfrm>
          <a:prstGeom prst="rect">
            <a:avLst/>
          </a:prstGeom>
        </p:spPr>
        <p:txBody>
          <a:bodyPr anchorCtr="0" anchor="t" bIns="121900" lIns="121900" spcFirstLastPara="1" rIns="121900" wrap="square" tIns="121900">
            <a:noAutofit/>
          </a:bodyPr>
          <a:lstStyle/>
          <a:p>
            <a:pPr indent="-336550" lvl="0" marL="457200" rtl="0" algn="l">
              <a:lnSpc>
                <a:spcPct val="90000"/>
              </a:lnSpc>
              <a:spcBef>
                <a:spcPts val="0"/>
              </a:spcBef>
              <a:spcAft>
                <a:spcPts val="0"/>
              </a:spcAft>
              <a:buSzPts val="1700"/>
              <a:buChar char="●"/>
            </a:pPr>
            <a:r>
              <a:rPr lang="en-US"/>
              <a:t>Most of the time goes on designing effective AI in order to make game interesting .</a:t>
            </a:r>
            <a:endParaRPr/>
          </a:p>
          <a:p>
            <a:pPr indent="-336550" lvl="0" marL="457200" rtl="0" algn="l">
              <a:lnSpc>
                <a:spcPct val="90000"/>
              </a:lnSpc>
              <a:spcBef>
                <a:spcPts val="0"/>
              </a:spcBef>
              <a:spcAft>
                <a:spcPts val="0"/>
              </a:spcAft>
              <a:buSzPts val="1700"/>
              <a:buChar char="●"/>
            </a:pPr>
            <a:r>
              <a:rPr lang="en-US"/>
              <a:t>Should not be too hard or too easy to defeat.</a:t>
            </a:r>
            <a:endParaRPr/>
          </a:p>
          <a:p>
            <a:pPr indent="0" lvl="0" marL="457200" rtl="0" algn="l">
              <a:lnSpc>
                <a:spcPct val="90000"/>
              </a:lnSpc>
              <a:spcBef>
                <a:spcPts val="0"/>
              </a:spcBef>
              <a:spcAft>
                <a:spcPts val="0"/>
              </a:spcAft>
              <a:buNone/>
            </a:pPr>
            <a:r>
              <a:t/>
            </a:r>
            <a:endParaRPr/>
          </a:p>
          <a:p>
            <a:pPr indent="0" lvl="0" marL="914400" rtl="0" algn="l">
              <a:lnSpc>
                <a:spcPct val="90000"/>
              </a:lnSpc>
              <a:spcBef>
                <a:spcPts val="0"/>
              </a:spcBef>
              <a:spcAft>
                <a:spcPts val="0"/>
              </a:spcAft>
              <a:buNone/>
            </a:pPr>
            <a:r>
              <a:rPr lang="en-US"/>
              <a:t>Mitigation:</a:t>
            </a:r>
            <a:endParaRPr/>
          </a:p>
          <a:p>
            <a:pPr indent="-336550" lvl="0" marL="457200" rtl="0" algn="l">
              <a:lnSpc>
                <a:spcPct val="90000"/>
              </a:lnSpc>
              <a:spcBef>
                <a:spcPts val="0"/>
              </a:spcBef>
              <a:spcAft>
                <a:spcPts val="0"/>
              </a:spcAft>
              <a:buSzPts val="1700"/>
              <a:buChar char="●"/>
            </a:pPr>
            <a:r>
              <a:rPr lang="en-US"/>
              <a:t>Starting with simple functional AI, we will developed its effectiveness as we progress.</a:t>
            </a:r>
            <a:endParaRPr/>
          </a:p>
        </p:txBody>
      </p:sp>
      <p:sp>
        <p:nvSpPr>
          <p:cNvPr id="275" name="Google Shape;275;p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descr="A circuit board &#10; &#10;Description automatically generated" id="276" name="Google Shape;276;p28"/>
          <p:cNvPicPr preferRelativeResize="0"/>
          <p:nvPr>
            <p:ph idx="4294967295" type="body"/>
          </p:nvPr>
        </p:nvPicPr>
        <p:blipFill rotWithShape="1">
          <a:blip r:embed="rId3">
            <a:alphaModFix/>
          </a:blip>
          <a:srcRect b="0" l="0" r="0" t="0"/>
          <a:stretch/>
        </p:blipFill>
        <p:spPr>
          <a:xfrm>
            <a:off x="6437050" y="1575125"/>
            <a:ext cx="5676000" cy="4181700"/>
          </a:xfrm>
          <a:prstGeom prst="rect">
            <a:avLst/>
          </a:prstGeom>
          <a:noFill/>
          <a:ln>
            <a:noFill/>
          </a:ln>
        </p:spPr>
      </p:pic>
      <p:sp>
        <p:nvSpPr>
          <p:cNvPr id="277" name="Google Shape;277;p28"/>
          <p:cNvSpPr txBox="1"/>
          <p:nvPr/>
        </p:nvSpPr>
        <p:spPr>
          <a:xfrm>
            <a:off x="6437050" y="5840825"/>
            <a:ext cx="5458200" cy="29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US" sz="1200">
                <a:solidFill>
                  <a:srgbClr val="FFFFFF"/>
                </a:solidFill>
                <a:latin typeface="Calibri"/>
                <a:ea typeface="Calibri"/>
                <a:cs typeface="Calibri"/>
                <a:sym typeface="Calibri"/>
              </a:rPr>
              <a:t>https://www.imperial.ac.uk/news/117709/doc-student-launches-video-game-that/</a:t>
            </a:r>
            <a:endParaRPr sz="12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9"/>
          <p:cNvSpPr txBox="1"/>
          <p:nvPr>
            <p:ph type="ctrTitle"/>
          </p:nvPr>
        </p:nvSpPr>
        <p:spPr>
          <a:xfrm>
            <a:off x="757500" y="69433"/>
            <a:ext cx="6690000" cy="2105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000"/>
              <a:t>Effective graphic design</a:t>
            </a:r>
            <a:endParaRPr sz="3000"/>
          </a:p>
        </p:txBody>
      </p:sp>
      <p:sp>
        <p:nvSpPr>
          <p:cNvPr id="284" name="Google Shape;284;p29"/>
          <p:cNvSpPr txBox="1"/>
          <p:nvPr>
            <p:ph idx="1" type="subTitle"/>
          </p:nvPr>
        </p:nvSpPr>
        <p:spPr>
          <a:xfrm>
            <a:off x="157550" y="3679900"/>
            <a:ext cx="5864100" cy="3470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Since </a:t>
            </a:r>
            <a:r>
              <a:rPr lang="en-US"/>
              <a:t>it's</a:t>
            </a:r>
            <a:r>
              <a:rPr lang="en-US"/>
              <a:t> going to be 2D , graphic will play a very important role in understanding the character.</a:t>
            </a:r>
            <a:endParaRPr/>
          </a:p>
          <a:p>
            <a:pPr indent="-336550" lvl="0" marL="457200" rtl="0" algn="l">
              <a:spcBef>
                <a:spcPts val="0"/>
              </a:spcBef>
              <a:spcAft>
                <a:spcPts val="0"/>
              </a:spcAft>
              <a:buSzPts val="1700"/>
              <a:buChar char="●"/>
            </a:pPr>
            <a:r>
              <a:rPr lang="en-US"/>
              <a:t>Color, space, alignment, balance are the main components of graphic which will be really hard to implement.</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US"/>
              <a:t>Mitigation:</a:t>
            </a:r>
            <a:endParaRPr/>
          </a:p>
          <a:p>
            <a:pPr indent="-336550" lvl="0" marL="457200" rtl="0" algn="l">
              <a:spcBef>
                <a:spcPts val="0"/>
              </a:spcBef>
              <a:spcAft>
                <a:spcPts val="0"/>
              </a:spcAft>
              <a:buSzPts val="1700"/>
              <a:buChar char="●"/>
            </a:pPr>
            <a:r>
              <a:rPr lang="en-US"/>
              <a:t>Planned on creating simple yet good graphic.</a:t>
            </a:r>
            <a:endParaRPr/>
          </a:p>
        </p:txBody>
      </p:sp>
      <p:sp>
        <p:nvSpPr>
          <p:cNvPr id="285" name="Google Shape;285;p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286" name="Google Shape;286;p29"/>
          <p:cNvPicPr preferRelativeResize="0"/>
          <p:nvPr/>
        </p:nvPicPr>
        <p:blipFill>
          <a:blip r:embed="rId3">
            <a:alphaModFix/>
          </a:blip>
          <a:stretch>
            <a:fillRect/>
          </a:stretch>
        </p:blipFill>
        <p:spPr>
          <a:xfrm>
            <a:off x="5919300" y="804325"/>
            <a:ext cx="5969650" cy="4404725"/>
          </a:xfrm>
          <a:prstGeom prst="rect">
            <a:avLst/>
          </a:prstGeom>
          <a:noFill/>
          <a:ln>
            <a:noFill/>
          </a:ln>
        </p:spPr>
      </p:pic>
      <p:sp>
        <p:nvSpPr>
          <p:cNvPr id="287" name="Google Shape;287;p29"/>
          <p:cNvSpPr txBox="1"/>
          <p:nvPr/>
        </p:nvSpPr>
        <p:spPr>
          <a:xfrm>
            <a:off x="6040175" y="5313900"/>
            <a:ext cx="5727900" cy="4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US">
                <a:solidFill>
                  <a:srgbClr val="FFFFFF"/>
                </a:solidFill>
                <a:latin typeface="Calibri"/>
                <a:ea typeface="Calibri"/>
                <a:cs typeface="Calibri"/>
                <a:sym typeface="Calibri"/>
              </a:rPr>
              <a:t>https://www.theartcareerproject.com/careers/graphic-design/</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0"/>
          <p:cNvSpPr txBox="1"/>
          <p:nvPr>
            <p:ph type="ctrTitle"/>
          </p:nvPr>
        </p:nvSpPr>
        <p:spPr>
          <a:xfrm>
            <a:off x="590225" y="69433"/>
            <a:ext cx="6690000" cy="2105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000"/>
              <a:t>Time management</a:t>
            </a:r>
            <a:endParaRPr sz="3000"/>
          </a:p>
        </p:txBody>
      </p:sp>
      <p:sp>
        <p:nvSpPr>
          <p:cNvPr id="294" name="Google Shape;294;p30"/>
          <p:cNvSpPr txBox="1"/>
          <p:nvPr>
            <p:ph idx="1" type="subTitle"/>
          </p:nvPr>
        </p:nvSpPr>
        <p:spPr>
          <a:xfrm>
            <a:off x="129700" y="3686750"/>
            <a:ext cx="6588900" cy="29205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Since , this project need to be completed within this semester, time management can be a risk for us.</a:t>
            </a:r>
            <a:endParaRPr/>
          </a:p>
          <a:p>
            <a:pPr indent="-336550" lvl="0" marL="457200" rtl="0" algn="l">
              <a:spcBef>
                <a:spcPts val="0"/>
              </a:spcBef>
              <a:spcAft>
                <a:spcPts val="0"/>
              </a:spcAft>
              <a:buSzPts val="1700"/>
              <a:buChar char="●"/>
            </a:pPr>
            <a:r>
              <a:rPr lang="en-US"/>
              <a:t>Poor time management </a:t>
            </a:r>
            <a:r>
              <a:rPr lang="en-US" sz="1100">
                <a:solidFill>
                  <a:srgbClr val="000000"/>
                </a:solidFill>
                <a:latin typeface="Arial"/>
                <a:ea typeface="Arial"/>
                <a:cs typeface="Arial"/>
                <a:sym typeface="Arial"/>
              </a:rPr>
              <a:t> </a:t>
            </a:r>
            <a:r>
              <a:rPr lang="en-US" sz="1800">
                <a:solidFill>
                  <a:srgbClr val="F3F3F3"/>
                </a:solidFill>
                <a:latin typeface="Arial"/>
                <a:ea typeface="Arial"/>
                <a:cs typeface="Arial"/>
                <a:sym typeface="Arial"/>
              </a:rPr>
              <a:t>can result in stress and frustration among team members, as well as heighten the risk of an incomplete project</a:t>
            </a:r>
            <a:r>
              <a:rPr lang="en-US" sz="1800">
                <a:solidFill>
                  <a:srgbClr val="F3F3F3"/>
                </a:solidFill>
              </a:rPr>
              <a:t> .</a:t>
            </a:r>
            <a:endParaRPr sz="1800">
              <a:solidFill>
                <a:srgbClr val="F3F3F3"/>
              </a:solidFill>
            </a:endParaRPr>
          </a:p>
          <a:p>
            <a:pPr indent="0" lvl="0" marL="457200" rtl="0" algn="l">
              <a:spcBef>
                <a:spcPts val="0"/>
              </a:spcBef>
              <a:spcAft>
                <a:spcPts val="0"/>
              </a:spcAft>
              <a:buNone/>
            </a:pPr>
            <a:r>
              <a:rPr lang="en-US" sz="1800">
                <a:solidFill>
                  <a:srgbClr val="F3F3F3"/>
                </a:solidFill>
              </a:rPr>
              <a:t>Mitigation:</a:t>
            </a:r>
            <a:endParaRPr sz="1800">
              <a:solidFill>
                <a:srgbClr val="F3F3F3"/>
              </a:solidFill>
            </a:endParaRPr>
          </a:p>
          <a:p>
            <a:pPr indent="-342900" lvl="0" marL="457200" rtl="0" algn="l">
              <a:spcBef>
                <a:spcPts val="0"/>
              </a:spcBef>
              <a:spcAft>
                <a:spcPts val="0"/>
              </a:spcAft>
              <a:buClr>
                <a:srgbClr val="F3F3F3"/>
              </a:buClr>
              <a:buSzPts val="1800"/>
              <a:buChar char="●"/>
            </a:pPr>
            <a:r>
              <a:rPr lang="en-US" sz="1800">
                <a:solidFill>
                  <a:srgbClr val="F3F3F3"/>
                </a:solidFill>
              </a:rPr>
              <a:t>Follow agile method and use scrum to track the work progress.</a:t>
            </a:r>
            <a:endParaRPr sz="1800">
              <a:solidFill>
                <a:srgbClr val="F3F3F3"/>
              </a:solidFill>
            </a:endParaRPr>
          </a:p>
          <a:p>
            <a:pPr indent="0" lvl="0" marL="457200" rtl="0" algn="l">
              <a:spcBef>
                <a:spcPts val="0"/>
              </a:spcBef>
              <a:spcAft>
                <a:spcPts val="0"/>
              </a:spcAft>
              <a:buNone/>
            </a:pPr>
            <a:r>
              <a:t/>
            </a:r>
            <a:endParaRPr sz="1800">
              <a:solidFill>
                <a:srgbClr val="F3F3F3"/>
              </a:solidFill>
            </a:endParaRPr>
          </a:p>
        </p:txBody>
      </p:sp>
      <p:sp>
        <p:nvSpPr>
          <p:cNvPr id="295" name="Google Shape;295;p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296" name="Google Shape;296;p30"/>
          <p:cNvPicPr preferRelativeResize="0"/>
          <p:nvPr/>
        </p:nvPicPr>
        <p:blipFill>
          <a:blip r:embed="rId3">
            <a:alphaModFix/>
          </a:blip>
          <a:stretch>
            <a:fillRect/>
          </a:stretch>
        </p:blipFill>
        <p:spPr>
          <a:xfrm>
            <a:off x="6620775" y="585450"/>
            <a:ext cx="5260225" cy="4335025"/>
          </a:xfrm>
          <a:prstGeom prst="rect">
            <a:avLst/>
          </a:prstGeom>
          <a:noFill/>
          <a:ln>
            <a:noFill/>
          </a:ln>
        </p:spPr>
      </p:pic>
      <p:sp>
        <p:nvSpPr>
          <p:cNvPr id="297" name="Google Shape;297;p30"/>
          <p:cNvSpPr txBox="1"/>
          <p:nvPr/>
        </p:nvSpPr>
        <p:spPr>
          <a:xfrm>
            <a:off x="6784275" y="5105350"/>
            <a:ext cx="4933200" cy="5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US">
                <a:solidFill>
                  <a:srgbClr val="FFFFFF"/>
                </a:solidFill>
                <a:latin typeface="Calibri"/>
                <a:ea typeface="Calibri"/>
                <a:cs typeface="Calibri"/>
                <a:sym typeface="Calibri"/>
              </a:rPr>
              <a:t>h</a:t>
            </a:r>
            <a:r>
              <a:rPr lang="en-US">
                <a:solidFill>
                  <a:srgbClr val="F3F3F3"/>
                </a:solidFill>
                <a:latin typeface="Calibri"/>
                <a:ea typeface="Calibri"/>
                <a:cs typeface="Calibri"/>
                <a:sym typeface="Calibri"/>
              </a:rPr>
              <a:t>ttps://www.marinij.com/2018/10/01/california-isnt-the-only-state-debating-daylight-saving-time-forever/</a:t>
            </a:r>
            <a:endParaRPr>
              <a:solidFill>
                <a:srgbClr val="F3F3F3"/>
              </a:solidFill>
              <a:latin typeface="Calibri"/>
              <a:ea typeface="Calibri"/>
              <a:cs typeface="Calibri"/>
              <a:sym typeface="Calibri"/>
            </a:endParaRPr>
          </a:p>
          <a:p>
            <a:pPr indent="0" lvl="0" marL="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1"/>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Any Question?</a:t>
            </a:r>
            <a:endParaRPr/>
          </a:p>
        </p:txBody>
      </p:sp>
      <p:sp>
        <p:nvSpPr>
          <p:cNvPr id="304" name="Google Shape;304;p31"/>
          <p:cNvSpPr txBox="1"/>
          <p:nvPr>
            <p:ph idx="1" type="subTitle"/>
          </p:nvPr>
        </p:nvSpPr>
        <p:spPr>
          <a:xfrm>
            <a:off x="6778600" y="5233233"/>
            <a:ext cx="4627500" cy="674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
        <p:nvSpPr>
          <p:cNvPr id="305" name="Google Shape;305;p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2"/>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THANK YOU!</a:t>
            </a:r>
            <a:endParaRPr/>
          </a:p>
        </p:txBody>
      </p:sp>
      <p:sp>
        <p:nvSpPr>
          <p:cNvPr id="312" name="Google Shape;312;p32"/>
          <p:cNvSpPr txBox="1"/>
          <p:nvPr>
            <p:ph idx="1" type="subTitle"/>
          </p:nvPr>
        </p:nvSpPr>
        <p:spPr>
          <a:xfrm>
            <a:off x="6778600" y="5233233"/>
            <a:ext cx="4627500" cy="674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p:txBody>
      </p:sp>
      <p:sp>
        <p:nvSpPr>
          <p:cNvPr id="313" name="Google Shape;313;p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Project Vision</a:t>
            </a:r>
            <a:endParaRPr/>
          </a:p>
        </p:txBody>
      </p:sp>
      <p:sp>
        <p:nvSpPr>
          <p:cNvPr id="154" name="Google Shape;154;p15"/>
          <p:cNvSpPr txBox="1"/>
          <p:nvPr>
            <p:ph idx="1" type="body"/>
          </p:nvPr>
        </p:nvSpPr>
        <p:spPr>
          <a:xfrm>
            <a:off x="1453825" y="2078567"/>
            <a:ext cx="9385200" cy="38817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rPr lang="en-US" sz="2200">
                <a:solidFill>
                  <a:srgbClr val="FFFFFF"/>
                </a:solidFill>
                <a:latin typeface="Times New Roman"/>
                <a:ea typeface="Times New Roman"/>
                <a:cs typeface="Times New Roman"/>
                <a:sym typeface="Times New Roman"/>
              </a:rPr>
              <a:t>Our objective is to develop a game to rekindle childhood memories of playing board games, but with a modern touch of strategic gameplay. It will be a 2D board game with various characters, powerups, and interesting graphic design. The game will not be a multiplayer game. However, you can play against AI or with your friend using the same device.</a:t>
            </a:r>
            <a:endParaRPr sz="2200"/>
          </a:p>
        </p:txBody>
      </p:sp>
      <p:sp>
        <p:nvSpPr>
          <p:cNvPr id="155" name="Google Shape;155;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Features</a:t>
            </a:r>
            <a:endParaRPr/>
          </a:p>
        </p:txBody>
      </p:sp>
      <p:sp>
        <p:nvSpPr>
          <p:cNvPr id="162" name="Google Shape;162;p16"/>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US" sz="2200">
                <a:solidFill>
                  <a:srgbClr val="FFFFFF"/>
                </a:solidFill>
                <a:latin typeface="Times New Roman"/>
                <a:ea typeface="Times New Roman"/>
                <a:cs typeface="Times New Roman"/>
                <a:sym typeface="Times New Roman"/>
              </a:rPr>
              <a:t>Features of a good board game:</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Rules that are easy to understand and remember</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Strategic decisions with an element of luck</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Fun playing pieces</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Can be played over and over again</a:t>
            </a:r>
            <a:endParaRPr sz="2200">
              <a:solidFill>
                <a:srgbClr val="FFFFFF"/>
              </a:solidFill>
              <a:latin typeface="Times New Roman"/>
              <a:ea typeface="Times New Roman"/>
              <a:cs typeface="Times New Roman"/>
              <a:sym typeface="Times New Roman"/>
            </a:endParaRPr>
          </a:p>
        </p:txBody>
      </p:sp>
      <p:sp>
        <p:nvSpPr>
          <p:cNvPr id="163" name="Google Shape;163;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rgbClr val="000000"/>
              </a:buClr>
              <a:buSzPts val="1100"/>
              <a:buFont typeface="Arial"/>
              <a:buNone/>
            </a:pPr>
            <a:r>
              <a:rPr lang="en-US"/>
              <a:t>Our </a:t>
            </a:r>
            <a:r>
              <a:rPr lang="en-US"/>
              <a:t>Features</a:t>
            </a:r>
            <a:endParaRPr/>
          </a:p>
        </p:txBody>
      </p:sp>
      <p:sp>
        <p:nvSpPr>
          <p:cNvPr id="170" name="Google Shape;170;p17"/>
          <p:cNvSpPr txBox="1"/>
          <p:nvPr>
            <p:ph idx="1" type="body"/>
          </p:nvPr>
        </p:nvSpPr>
        <p:spPr>
          <a:xfrm>
            <a:off x="1730000" y="1940242"/>
            <a:ext cx="9385200" cy="38817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Game characteristics </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2D</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Offline</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Single device multiplayer mode</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Simple Objective - Get all three of your characters to the end tile to win the game.</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Components</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Tiles - road from start to finish </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Characters - each player will play with 3 characters</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Dice - to determine character movement</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2100"/>
              </a:spcAft>
              <a:buNone/>
            </a:pPr>
            <a:r>
              <a:t/>
            </a:r>
            <a:endParaRPr sz="2200"/>
          </a:p>
        </p:txBody>
      </p:sp>
      <p:sp>
        <p:nvSpPr>
          <p:cNvPr id="171" name="Google Shape;171;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Our Features</a:t>
            </a:r>
            <a:endParaRPr/>
          </a:p>
        </p:txBody>
      </p:sp>
      <p:sp>
        <p:nvSpPr>
          <p:cNvPr id="178" name="Google Shape;178;p18"/>
          <p:cNvSpPr txBox="1"/>
          <p:nvPr>
            <p:ph idx="1" type="body"/>
          </p:nvPr>
        </p:nvSpPr>
        <p:spPr>
          <a:xfrm>
            <a:off x="1730000" y="1952217"/>
            <a:ext cx="9385200" cy="38817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Clr>
                <a:srgbClr val="F3F3F3"/>
              </a:buClr>
              <a:buSzPts val="2200"/>
              <a:buFont typeface="Times New Roman"/>
              <a:buChar char="●"/>
            </a:pPr>
            <a:r>
              <a:rPr lang="en-US" sz="2200">
                <a:solidFill>
                  <a:srgbClr val="F3F3F3"/>
                </a:solidFill>
                <a:latin typeface="Times New Roman"/>
                <a:ea typeface="Times New Roman"/>
                <a:cs typeface="Times New Roman"/>
                <a:sym typeface="Times New Roman"/>
              </a:rPr>
              <a:t>A mix of tactical play and luck - When a dice is rolled, the player can decide on which character to move. The strategy will be formed based on the location of the player’s characters, the location of the opponent’s characters, and the type of tiles nearby. </a:t>
            </a:r>
            <a:endParaRPr sz="2200">
              <a:solidFill>
                <a:srgbClr val="FFFFFF"/>
              </a:solidFill>
              <a:latin typeface="Times New Roman"/>
              <a:ea typeface="Times New Roman"/>
              <a:cs typeface="Times New Roman"/>
              <a:sym typeface="Times New Roman"/>
            </a:endParaRPr>
          </a:p>
          <a:p>
            <a:pPr indent="-368300" lvl="0" marL="4572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Engaging gameplay - When you land on a tile, an event will occur. </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Forward or backward moves</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Health damage and regeneration</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Obtain event cards</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Portals: Takes the character to another tile</a:t>
            </a:r>
            <a:endParaRPr sz="2200">
              <a:solidFill>
                <a:srgbClr val="FFFFFF"/>
              </a:solidFill>
              <a:latin typeface="Times New Roman"/>
              <a:ea typeface="Times New Roman"/>
              <a:cs typeface="Times New Roman"/>
              <a:sym typeface="Times New Roman"/>
            </a:endParaRPr>
          </a:p>
          <a:p>
            <a:pPr indent="-368300" lvl="1" marL="914400" rtl="0" algn="l">
              <a:spcBef>
                <a:spcPts val="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Quicksand:  Capture the character until a certain dice number is rolled</a:t>
            </a:r>
            <a:endParaRPr sz="2200">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2100"/>
              </a:spcAft>
              <a:buNone/>
            </a:pPr>
            <a:r>
              <a:t/>
            </a:r>
            <a:endParaRPr sz="2200">
              <a:solidFill>
                <a:srgbClr val="FFFFFF"/>
              </a:solidFill>
              <a:latin typeface="Times New Roman"/>
              <a:ea typeface="Times New Roman"/>
              <a:cs typeface="Times New Roman"/>
              <a:sym typeface="Times New Roman"/>
            </a:endParaRPr>
          </a:p>
        </p:txBody>
      </p:sp>
      <p:sp>
        <p:nvSpPr>
          <p:cNvPr id="179" name="Google Shape;179;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Our Features</a:t>
            </a:r>
            <a:endParaRPr/>
          </a:p>
        </p:txBody>
      </p:sp>
      <p:sp>
        <p:nvSpPr>
          <p:cNvPr id="186" name="Google Shape;186;p19"/>
          <p:cNvSpPr txBox="1"/>
          <p:nvPr>
            <p:ph idx="1" type="body"/>
          </p:nvPr>
        </p:nvSpPr>
        <p:spPr>
          <a:xfrm>
            <a:off x="1730000" y="1883292"/>
            <a:ext cx="9385200" cy="38817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Clr>
                <a:srgbClr val="F3F3F3"/>
              </a:buClr>
              <a:buSzPts val="2200"/>
              <a:buFont typeface="Times New Roman"/>
              <a:buChar char="●"/>
            </a:pPr>
            <a:r>
              <a:rPr lang="en-US" sz="2200">
                <a:solidFill>
                  <a:srgbClr val="F3F3F3"/>
                </a:solidFill>
                <a:latin typeface="Times New Roman"/>
                <a:ea typeface="Times New Roman"/>
                <a:cs typeface="Times New Roman"/>
                <a:sym typeface="Times New Roman"/>
              </a:rPr>
              <a:t>Event cards - Event Cards will be a form of powerups and special events in our game. We plan to devise different types of wildcards to make the game full of fun. Powerups can affect any characters on the board. </a:t>
            </a:r>
            <a:endParaRPr sz="2200">
              <a:solidFill>
                <a:srgbClr val="F3F3F3"/>
              </a:solidFill>
              <a:latin typeface="Times New Roman"/>
              <a:ea typeface="Times New Roman"/>
              <a:cs typeface="Times New Roman"/>
              <a:sym typeface="Times New Roman"/>
            </a:endParaRPr>
          </a:p>
          <a:p>
            <a:pPr indent="-368300" lvl="1" marL="914400" rtl="0" algn="l">
              <a:spcBef>
                <a:spcPts val="0"/>
              </a:spcBef>
              <a:spcAft>
                <a:spcPts val="0"/>
              </a:spcAft>
              <a:buClr>
                <a:srgbClr val="F3F3F3"/>
              </a:buClr>
              <a:buSzPts val="2200"/>
              <a:buFont typeface="Times New Roman"/>
              <a:buChar char="○"/>
            </a:pPr>
            <a:r>
              <a:rPr lang="en-US" sz="2200">
                <a:solidFill>
                  <a:srgbClr val="F3F3F3"/>
                </a:solidFill>
                <a:latin typeface="Times New Roman"/>
                <a:ea typeface="Times New Roman"/>
                <a:cs typeface="Times New Roman"/>
                <a:sym typeface="Times New Roman"/>
              </a:rPr>
              <a:t>Freeze one of the opponent's characters</a:t>
            </a:r>
            <a:endParaRPr sz="2200">
              <a:solidFill>
                <a:srgbClr val="F3F3F3"/>
              </a:solidFill>
              <a:latin typeface="Times New Roman"/>
              <a:ea typeface="Times New Roman"/>
              <a:cs typeface="Times New Roman"/>
              <a:sym typeface="Times New Roman"/>
            </a:endParaRPr>
          </a:p>
          <a:p>
            <a:pPr indent="-368300" lvl="1" marL="914400" rtl="0" algn="l">
              <a:spcBef>
                <a:spcPts val="0"/>
              </a:spcBef>
              <a:spcAft>
                <a:spcPts val="0"/>
              </a:spcAft>
              <a:buClr>
                <a:srgbClr val="F3F3F3"/>
              </a:buClr>
              <a:buSzPts val="2200"/>
              <a:buFont typeface="Times New Roman"/>
              <a:buChar char="○"/>
            </a:pPr>
            <a:r>
              <a:rPr lang="en-US" sz="2200">
                <a:solidFill>
                  <a:srgbClr val="F3F3F3"/>
                </a:solidFill>
                <a:latin typeface="Times New Roman"/>
                <a:ea typeface="Times New Roman"/>
                <a:cs typeface="Times New Roman"/>
                <a:sym typeface="Times New Roman"/>
              </a:rPr>
              <a:t>Double your next move</a:t>
            </a:r>
            <a:endParaRPr sz="2200">
              <a:solidFill>
                <a:srgbClr val="F3F3F3"/>
              </a:solidFill>
              <a:latin typeface="Times New Roman"/>
              <a:ea typeface="Times New Roman"/>
              <a:cs typeface="Times New Roman"/>
              <a:sym typeface="Times New Roman"/>
            </a:endParaRPr>
          </a:p>
          <a:p>
            <a:pPr indent="-368300" lvl="1" marL="914400" rtl="0" algn="l">
              <a:spcBef>
                <a:spcPts val="0"/>
              </a:spcBef>
              <a:spcAft>
                <a:spcPts val="0"/>
              </a:spcAft>
              <a:buClr>
                <a:srgbClr val="F3F3F3"/>
              </a:buClr>
              <a:buSzPts val="2200"/>
              <a:buFont typeface="Times New Roman"/>
              <a:buChar char="○"/>
            </a:pPr>
            <a:r>
              <a:rPr lang="en-US" sz="2200">
                <a:solidFill>
                  <a:srgbClr val="F3F3F3"/>
                </a:solidFill>
                <a:latin typeface="Times New Roman"/>
                <a:ea typeface="Times New Roman"/>
                <a:cs typeface="Times New Roman"/>
                <a:sym typeface="Times New Roman"/>
              </a:rPr>
              <a:t>Choose your steps</a:t>
            </a:r>
            <a:endParaRPr sz="2200">
              <a:solidFill>
                <a:srgbClr val="F3F3F3"/>
              </a:solidFill>
              <a:latin typeface="Times New Roman"/>
              <a:ea typeface="Times New Roman"/>
              <a:cs typeface="Times New Roman"/>
              <a:sym typeface="Times New Roman"/>
            </a:endParaRPr>
          </a:p>
          <a:p>
            <a:pPr indent="-368300" lvl="1" marL="914400" rtl="0" algn="l">
              <a:spcBef>
                <a:spcPts val="0"/>
              </a:spcBef>
              <a:spcAft>
                <a:spcPts val="0"/>
              </a:spcAft>
              <a:buClr>
                <a:srgbClr val="F3F3F3"/>
              </a:buClr>
              <a:buSzPts val="2200"/>
              <a:buFont typeface="Times New Roman"/>
              <a:buChar char="○"/>
            </a:pPr>
            <a:r>
              <a:rPr lang="en-US" sz="2200">
                <a:solidFill>
                  <a:srgbClr val="F3F3F3"/>
                </a:solidFill>
                <a:latin typeface="Times New Roman"/>
                <a:ea typeface="Times New Roman"/>
                <a:cs typeface="Times New Roman"/>
                <a:sym typeface="Times New Roman"/>
              </a:rPr>
              <a:t>Deduct opponent’s next move</a:t>
            </a:r>
            <a:endParaRPr sz="2200">
              <a:solidFill>
                <a:srgbClr val="F3F3F3"/>
              </a:solidFill>
              <a:latin typeface="Times New Roman"/>
              <a:ea typeface="Times New Roman"/>
              <a:cs typeface="Times New Roman"/>
              <a:sym typeface="Times New Roman"/>
            </a:endParaRPr>
          </a:p>
          <a:p>
            <a:pPr indent="-368300" lvl="1" marL="914400" rtl="0" algn="l">
              <a:spcBef>
                <a:spcPts val="0"/>
              </a:spcBef>
              <a:spcAft>
                <a:spcPts val="0"/>
              </a:spcAft>
              <a:buClr>
                <a:srgbClr val="F3F3F3"/>
              </a:buClr>
              <a:buSzPts val="2200"/>
              <a:buFont typeface="Times New Roman"/>
              <a:buChar char="○"/>
            </a:pPr>
            <a:r>
              <a:rPr lang="en-US" sz="2200">
                <a:solidFill>
                  <a:srgbClr val="F3F3F3"/>
                </a:solidFill>
                <a:latin typeface="Times New Roman"/>
                <a:ea typeface="Times New Roman"/>
                <a:cs typeface="Times New Roman"/>
                <a:sym typeface="Times New Roman"/>
              </a:rPr>
              <a:t>Inflict damage</a:t>
            </a:r>
            <a:endParaRPr sz="2200">
              <a:solidFill>
                <a:srgbClr val="F3F3F3"/>
              </a:solidFill>
              <a:latin typeface="Times New Roman"/>
              <a:ea typeface="Times New Roman"/>
              <a:cs typeface="Times New Roman"/>
              <a:sym typeface="Times New Roman"/>
            </a:endParaRPr>
          </a:p>
          <a:p>
            <a:pPr indent="-368300" lvl="1" marL="914400" rtl="0" algn="l">
              <a:spcBef>
                <a:spcPts val="0"/>
              </a:spcBef>
              <a:spcAft>
                <a:spcPts val="0"/>
              </a:spcAft>
              <a:buClr>
                <a:srgbClr val="F3F3F3"/>
              </a:buClr>
              <a:buSzPts val="2200"/>
              <a:buFont typeface="Times New Roman"/>
              <a:buChar char="○"/>
            </a:pPr>
            <a:r>
              <a:rPr lang="en-US" sz="2200">
                <a:solidFill>
                  <a:srgbClr val="F3F3F3"/>
                </a:solidFill>
                <a:latin typeface="Times New Roman"/>
                <a:ea typeface="Times New Roman"/>
                <a:cs typeface="Times New Roman"/>
                <a:sym typeface="Times New Roman"/>
              </a:rPr>
              <a:t>Heal damage</a:t>
            </a:r>
            <a:endParaRPr sz="2200">
              <a:solidFill>
                <a:srgbClr val="F3F3F3"/>
              </a:solidFill>
              <a:latin typeface="Times New Roman"/>
              <a:ea typeface="Times New Roman"/>
              <a:cs typeface="Times New Roman"/>
              <a:sym typeface="Times New Roman"/>
            </a:endParaRPr>
          </a:p>
          <a:p>
            <a:pPr indent="-368300" lvl="0" marL="457200" rtl="0" algn="l">
              <a:spcBef>
                <a:spcPts val="0"/>
              </a:spcBef>
              <a:spcAft>
                <a:spcPts val="0"/>
              </a:spcAft>
              <a:buClr>
                <a:srgbClr val="F3F3F3"/>
              </a:buClr>
              <a:buSzPts val="2200"/>
              <a:buFont typeface="Times New Roman"/>
              <a:buChar char="●"/>
            </a:pPr>
            <a:r>
              <a:rPr lang="en-US" sz="2200">
                <a:solidFill>
                  <a:srgbClr val="F3F3F3"/>
                </a:solidFill>
                <a:latin typeface="Times New Roman"/>
                <a:ea typeface="Times New Roman"/>
                <a:cs typeface="Times New Roman"/>
                <a:sym typeface="Times New Roman"/>
              </a:rPr>
              <a:t>Characters - We will include a wide variety of fictional characters to choose from.</a:t>
            </a:r>
            <a:endParaRPr sz="2200">
              <a:solidFill>
                <a:srgbClr val="F3F3F3"/>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200">
              <a:solidFill>
                <a:srgbClr val="F3F3F3"/>
              </a:solidFill>
              <a:latin typeface="Times New Roman"/>
              <a:ea typeface="Times New Roman"/>
              <a:cs typeface="Times New Roman"/>
              <a:sym typeface="Times New Roman"/>
            </a:endParaRPr>
          </a:p>
          <a:p>
            <a:pPr indent="0" lvl="0" marL="0" rtl="0" algn="l">
              <a:spcBef>
                <a:spcPts val="0"/>
              </a:spcBef>
              <a:spcAft>
                <a:spcPts val="2100"/>
              </a:spcAft>
              <a:buNone/>
            </a:pPr>
            <a:r>
              <a:t/>
            </a:r>
            <a:endParaRPr sz="2200">
              <a:solidFill>
                <a:srgbClr val="F3F3F3"/>
              </a:solidFill>
              <a:latin typeface="Times New Roman"/>
              <a:ea typeface="Times New Roman"/>
              <a:cs typeface="Times New Roman"/>
              <a:sym typeface="Times New Roman"/>
            </a:endParaRPr>
          </a:p>
        </p:txBody>
      </p:sp>
      <p:sp>
        <p:nvSpPr>
          <p:cNvPr id="187" name="Google Shape;187;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Our Features</a:t>
            </a:r>
            <a:endParaRPr/>
          </a:p>
        </p:txBody>
      </p:sp>
      <p:sp>
        <p:nvSpPr>
          <p:cNvPr id="194" name="Google Shape;194;p20"/>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sz="1800">
              <a:solidFill>
                <a:srgbClr val="F3F3F3"/>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rgbClr val="F3F3F3"/>
              </a:solidFill>
              <a:latin typeface="Times New Roman"/>
              <a:ea typeface="Times New Roman"/>
              <a:cs typeface="Times New Roman"/>
              <a:sym typeface="Times New Roman"/>
            </a:endParaRPr>
          </a:p>
          <a:p>
            <a:pPr indent="0" lvl="0" marL="0" rtl="0" algn="l">
              <a:spcBef>
                <a:spcPts val="0"/>
              </a:spcBef>
              <a:spcAft>
                <a:spcPts val="2100"/>
              </a:spcAft>
              <a:buNone/>
            </a:pPr>
            <a:r>
              <a:t/>
            </a:r>
            <a:endParaRPr sz="1800">
              <a:solidFill>
                <a:srgbClr val="F3F3F3"/>
              </a:solidFill>
              <a:latin typeface="Times New Roman"/>
              <a:ea typeface="Times New Roman"/>
              <a:cs typeface="Times New Roman"/>
              <a:sym typeface="Times New Roman"/>
            </a:endParaRPr>
          </a:p>
        </p:txBody>
      </p:sp>
      <p:sp>
        <p:nvSpPr>
          <p:cNvPr id="195" name="Google Shape;195;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pic>
        <p:nvPicPr>
          <p:cNvPr id="196" name="Google Shape;196;p20"/>
          <p:cNvPicPr preferRelativeResize="0"/>
          <p:nvPr/>
        </p:nvPicPr>
        <p:blipFill>
          <a:blip r:embed="rId3">
            <a:alphaModFix/>
          </a:blip>
          <a:stretch>
            <a:fillRect/>
          </a:stretch>
        </p:blipFill>
        <p:spPr>
          <a:xfrm>
            <a:off x="1797900" y="1804500"/>
            <a:ext cx="4343400" cy="4038600"/>
          </a:xfrm>
          <a:prstGeom prst="rect">
            <a:avLst/>
          </a:prstGeom>
          <a:noFill/>
          <a:ln>
            <a:noFill/>
          </a:ln>
        </p:spPr>
      </p:pic>
      <p:pic>
        <p:nvPicPr>
          <p:cNvPr id="197" name="Google Shape;197;p20"/>
          <p:cNvPicPr preferRelativeResize="0"/>
          <p:nvPr/>
        </p:nvPicPr>
        <p:blipFill>
          <a:blip r:embed="rId4">
            <a:alphaModFix/>
          </a:blip>
          <a:stretch>
            <a:fillRect/>
          </a:stretch>
        </p:blipFill>
        <p:spPr>
          <a:xfrm>
            <a:off x="6410250" y="1804500"/>
            <a:ext cx="3282693" cy="4038601"/>
          </a:xfrm>
          <a:prstGeom prst="rect">
            <a:avLst/>
          </a:prstGeom>
          <a:noFill/>
          <a:ln>
            <a:noFill/>
          </a:ln>
        </p:spPr>
      </p:pic>
      <p:sp>
        <p:nvSpPr>
          <p:cNvPr id="198" name="Google Shape;198;p20"/>
          <p:cNvSpPr txBox="1"/>
          <p:nvPr/>
        </p:nvSpPr>
        <p:spPr>
          <a:xfrm>
            <a:off x="1797900" y="5903700"/>
            <a:ext cx="43434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Lato"/>
                <a:ea typeface="Lato"/>
                <a:cs typeface="Lato"/>
                <a:sym typeface="Lato"/>
              </a:rPr>
              <a:t>Fig: Main menu concept</a:t>
            </a:r>
            <a:endParaRPr>
              <a:solidFill>
                <a:srgbClr val="FFFFFF"/>
              </a:solidFill>
              <a:latin typeface="Lato"/>
              <a:ea typeface="Lato"/>
              <a:cs typeface="Lato"/>
              <a:sym typeface="Lato"/>
            </a:endParaRPr>
          </a:p>
        </p:txBody>
      </p:sp>
      <p:sp>
        <p:nvSpPr>
          <p:cNvPr id="199" name="Google Shape;199;p20"/>
          <p:cNvSpPr txBox="1"/>
          <p:nvPr/>
        </p:nvSpPr>
        <p:spPr>
          <a:xfrm>
            <a:off x="6410250" y="5971775"/>
            <a:ext cx="32826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Lato"/>
                <a:ea typeface="Lato"/>
                <a:cs typeface="Lato"/>
                <a:sym typeface="Lato"/>
              </a:rPr>
              <a:t>Fig: Board layout brainstorming</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Our Features</a:t>
            </a:r>
            <a:endParaRPr/>
          </a:p>
        </p:txBody>
      </p:sp>
      <p:sp>
        <p:nvSpPr>
          <p:cNvPr id="206" name="Google Shape;206;p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207" name="Google Shape;207;p21"/>
          <p:cNvPicPr preferRelativeResize="0"/>
          <p:nvPr/>
        </p:nvPicPr>
        <p:blipFill>
          <a:blip r:embed="rId3">
            <a:alphaModFix/>
          </a:blip>
          <a:stretch>
            <a:fillRect/>
          </a:stretch>
        </p:blipFill>
        <p:spPr>
          <a:xfrm>
            <a:off x="1730000" y="1743902"/>
            <a:ext cx="4092025" cy="4092025"/>
          </a:xfrm>
          <a:prstGeom prst="rect">
            <a:avLst/>
          </a:prstGeom>
          <a:noFill/>
          <a:ln>
            <a:noFill/>
          </a:ln>
        </p:spPr>
      </p:pic>
      <p:pic>
        <p:nvPicPr>
          <p:cNvPr id="208" name="Google Shape;208;p21"/>
          <p:cNvPicPr preferRelativeResize="0"/>
          <p:nvPr/>
        </p:nvPicPr>
        <p:blipFill>
          <a:blip r:embed="rId4">
            <a:alphaModFix/>
          </a:blip>
          <a:stretch>
            <a:fillRect/>
          </a:stretch>
        </p:blipFill>
        <p:spPr>
          <a:xfrm>
            <a:off x="6347050" y="1743902"/>
            <a:ext cx="4092025" cy="4092025"/>
          </a:xfrm>
          <a:prstGeom prst="rect">
            <a:avLst/>
          </a:prstGeom>
          <a:noFill/>
          <a:ln>
            <a:noFill/>
          </a:ln>
        </p:spPr>
      </p:pic>
      <p:sp>
        <p:nvSpPr>
          <p:cNvPr id="209" name="Google Shape;209;p21"/>
          <p:cNvSpPr txBox="1"/>
          <p:nvPr/>
        </p:nvSpPr>
        <p:spPr>
          <a:xfrm>
            <a:off x="1730000" y="5916475"/>
            <a:ext cx="40920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Lato"/>
                <a:ea typeface="Lato"/>
                <a:cs typeface="Lato"/>
                <a:sym typeface="Lato"/>
              </a:rPr>
              <a:t>Fig: Board layout design 1</a:t>
            </a:r>
            <a:endParaRPr>
              <a:solidFill>
                <a:srgbClr val="FFFFFF"/>
              </a:solidFill>
              <a:latin typeface="Lato"/>
              <a:ea typeface="Lato"/>
              <a:cs typeface="Lato"/>
              <a:sym typeface="Lato"/>
            </a:endParaRPr>
          </a:p>
        </p:txBody>
      </p:sp>
      <p:sp>
        <p:nvSpPr>
          <p:cNvPr id="210" name="Google Shape;210;p21"/>
          <p:cNvSpPr txBox="1"/>
          <p:nvPr/>
        </p:nvSpPr>
        <p:spPr>
          <a:xfrm>
            <a:off x="6347063" y="5988325"/>
            <a:ext cx="40920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Lato"/>
                <a:ea typeface="Lato"/>
                <a:cs typeface="Lato"/>
                <a:sym typeface="Lato"/>
              </a:rPr>
              <a:t>Fig: Board layout design 2</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Competitors</a:t>
            </a:r>
            <a:endParaRPr/>
          </a:p>
        </p:txBody>
      </p:sp>
      <p:sp>
        <p:nvSpPr>
          <p:cNvPr id="217" name="Google Shape;217;p22"/>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p>
            <a:pPr indent="-336550" lvl="0" marL="457200" rtl="0" algn="l">
              <a:spcBef>
                <a:spcPts val="0"/>
              </a:spcBef>
              <a:spcAft>
                <a:spcPts val="0"/>
              </a:spcAft>
              <a:buSzPts val="1700"/>
              <a:buChar char="●"/>
            </a:pPr>
            <a:r>
              <a:rPr lang="en-US"/>
              <a:t>Everything has competitors, from food to tv shows to games.</a:t>
            </a:r>
            <a:endParaRPr/>
          </a:p>
          <a:p>
            <a:pPr indent="-336550" lvl="0" marL="457200" rtl="0" algn="l">
              <a:spcBef>
                <a:spcPts val="0"/>
              </a:spcBef>
              <a:spcAft>
                <a:spcPts val="0"/>
              </a:spcAft>
              <a:buSzPts val="1700"/>
              <a:buChar char="●"/>
            </a:pPr>
            <a:r>
              <a:rPr lang="en-US"/>
              <a:t>Distinguishing oneself is key to be viable in the market.</a:t>
            </a:r>
            <a:endParaRPr/>
          </a:p>
          <a:p>
            <a:pPr indent="0" lvl="0" marL="0" rtl="0" algn="l">
              <a:spcBef>
                <a:spcPts val="2100"/>
              </a:spcBef>
              <a:spcAft>
                <a:spcPts val="0"/>
              </a:spcAft>
              <a:buNone/>
            </a:pPr>
            <a:r>
              <a:rPr lang="en-US"/>
              <a:t>Advantages of digital board games over physical games </a:t>
            </a:r>
            <a:endParaRPr/>
          </a:p>
          <a:p>
            <a:pPr indent="-336550" lvl="0" marL="457200" rtl="0" algn="l">
              <a:spcBef>
                <a:spcPts val="2100"/>
              </a:spcBef>
              <a:spcAft>
                <a:spcPts val="0"/>
              </a:spcAft>
              <a:buSzPts val="1700"/>
              <a:buChar char="●"/>
            </a:pPr>
            <a:r>
              <a:rPr lang="en-US"/>
              <a:t>No losing pieces</a:t>
            </a:r>
            <a:endParaRPr/>
          </a:p>
          <a:p>
            <a:pPr indent="-336550" lvl="0" marL="457200" rtl="0" algn="l">
              <a:spcBef>
                <a:spcPts val="0"/>
              </a:spcBef>
              <a:spcAft>
                <a:spcPts val="0"/>
              </a:spcAft>
              <a:buSzPts val="1700"/>
              <a:buChar char="●"/>
            </a:pPr>
            <a:r>
              <a:rPr lang="en-US"/>
              <a:t>Play on the go</a:t>
            </a:r>
            <a:endParaRPr/>
          </a:p>
          <a:p>
            <a:pPr indent="0" lvl="0" marL="0" rtl="0" algn="l">
              <a:spcBef>
                <a:spcPts val="2100"/>
              </a:spcBef>
              <a:spcAft>
                <a:spcPts val="0"/>
              </a:spcAft>
              <a:buNone/>
            </a:pPr>
            <a:r>
              <a:rPr lang="en-US"/>
              <a:t>Foremost d</a:t>
            </a:r>
            <a:r>
              <a:rPr lang="en-US"/>
              <a:t>ifferences: </a:t>
            </a:r>
            <a:endParaRPr/>
          </a:p>
          <a:p>
            <a:pPr indent="-336550" lvl="0" marL="457200" rtl="0" algn="l">
              <a:spcBef>
                <a:spcPts val="2100"/>
              </a:spcBef>
              <a:spcAft>
                <a:spcPts val="0"/>
              </a:spcAft>
              <a:buSzPts val="1700"/>
              <a:buChar char="●"/>
            </a:pPr>
            <a:r>
              <a:rPr lang="en-US"/>
              <a:t>Our game is free</a:t>
            </a:r>
            <a:endParaRPr/>
          </a:p>
          <a:p>
            <a:pPr indent="-336550" lvl="0" marL="457200" rtl="0" algn="l">
              <a:spcBef>
                <a:spcPts val="0"/>
              </a:spcBef>
              <a:spcAft>
                <a:spcPts val="0"/>
              </a:spcAft>
              <a:buSzPts val="1700"/>
              <a:buChar char="●"/>
            </a:pPr>
            <a:r>
              <a:rPr lang="en-US"/>
              <a:t>Event Cards</a:t>
            </a:r>
            <a:endParaRPr/>
          </a:p>
        </p:txBody>
      </p:sp>
      <p:sp>
        <p:nvSpPr>
          <p:cNvPr id="218" name="Google Shape;218;p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