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8"/>
  </p:notesMasterIdLst>
  <p:sldIdLst>
    <p:sldId id="2292" r:id="rId3"/>
    <p:sldId id="2306" r:id="rId4"/>
    <p:sldId id="2224" r:id="rId5"/>
    <p:sldId id="2307" r:id="rId6"/>
    <p:sldId id="2327" r:id="rId7"/>
    <p:sldId id="2283" r:id="rId8"/>
    <p:sldId id="2422" r:id="rId9"/>
    <p:sldId id="2364" r:id="rId10"/>
    <p:sldId id="2363" r:id="rId11"/>
    <p:sldId id="2232" r:id="rId12"/>
    <p:sldId id="2367" r:id="rId13"/>
    <p:sldId id="2368" r:id="rId14"/>
    <p:sldId id="2369" r:id="rId15"/>
    <p:sldId id="2370" r:id="rId16"/>
    <p:sldId id="2371" r:id="rId17"/>
    <p:sldId id="2373" r:id="rId18"/>
    <p:sldId id="2374" r:id="rId19"/>
    <p:sldId id="2328" r:id="rId20"/>
    <p:sldId id="2421" r:id="rId21"/>
    <p:sldId id="2228" r:id="rId22"/>
    <p:sldId id="2375" r:id="rId23"/>
    <p:sldId id="2377" r:id="rId24"/>
    <p:sldId id="2378" r:id="rId25"/>
    <p:sldId id="2380" r:id="rId26"/>
    <p:sldId id="2423" r:id="rId27"/>
  </p:sldIdLst>
  <p:sldSz cx="24377650" cy="13716000"/>
  <p:notesSz cx="6858000" cy="9144000"/>
  <p:defaultText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88">
          <p15:clr>
            <a:srgbClr val="A4A3A4"/>
          </p15:clr>
        </p15:guide>
        <p15:guide id="2" pos="14278">
          <p15:clr>
            <a:srgbClr val="A4A3A4"/>
          </p15:clr>
        </p15:guide>
        <p15:guide id="3" pos="1043">
          <p15:clr>
            <a:srgbClr val="A4A3A4"/>
          </p15:clr>
        </p15:guide>
        <p15:guide id="4" orient="horz" pos="504">
          <p15:clr>
            <a:srgbClr val="A4A3A4"/>
          </p15:clr>
        </p15:guide>
        <p15:guide id="5" pos="769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882B"/>
    <a:srgbClr val="FA484D"/>
    <a:srgbClr val="000000"/>
    <a:srgbClr val="817E9A"/>
    <a:srgbClr val="583F52"/>
    <a:srgbClr val="000E36"/>
    <a:srgbClr val="4AEDDE"/>
    <a:srgbClr val="3B1F4D"/>
    <a:srgbClr val="FDEA57"/>
    <a:srgbClr val="74FB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3785" autoAdjust="0"/>
  </p:normalViewPr>
  <p:slideViewPr>
    <p:cSldViewPr snapToGrid="0" snapToObjects="1">
      <p:cViewPr varScale="1">
        <p:scale>
          <a:sx n="32" d="100"/>
          <a:sy n="32" d="100"/>
        </p:scale>
        <p:origin x="744" y="20"/>
      </p:cViewPr>
      <p:guideLst>
        <p:guide orient="horz" pos="8088"/>
        <p:guide pos="14278"/>
        <p:guide pos="1043"/>
        <p:guide orient="horz" pos="504"/>
        <p:guide pos="769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panose="020F0302020204030204"/>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panose="020F0302020204030204"/>
              </a:defRPr>
            </a:lvl1pPr>
          </a:lstStyle>
          <a:p>
            <a:fld id="{EFC10EE1-B198-C942-8235-326C972CBB30}" type="datetimeFigureOut">
              <a:rPr lang="en-US" smtClean="0"/>
              <a:t>10/19/2021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panose="020F0302020204030204"/>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panose="020F0302020204030204"/>
              </a:defRPr>
            </a:lvl1pPr>
          </a:lstStyle>
          <a:p>
            <a:fld id="{006BE02D-20C0-F840-AFAC-BEA99C74FDC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Calibri Light" panose="020F0302020204030204"/>
        <a:ea typeface="+mn-ea"/>
        <a:cs typeface="+mn-cs"/>
      </a:defRPr>
    </a:lvl1pPr>
    <a:lvl2pPr marL="914400" algn="l" defTabSz="914400" rtl="0" eaLnBrk="1" latinLnBrk="0" hangingPunct="1">
      <a:defRPr sz="2400" kern="1200">
        <a:solidFill>
          <a:schemeClr val="tx1"/>
        </a:solidFill>
        <a:latin typeface="Calibri Light" panose="020F0302020204030204"/>
        <a:ea typeface="+mn-ea"/>
        <a:cs typeface="+mn-cs"/>
      </a:defRPr>
    </a:lvl2pPr>
    <a:lvl3pPr marL="1828165" algn="l" defTabSz="914400" rtl="0" eaLnBrk="1" latinLnBrk="0" hangingPunct="1">
      <a:defRPr sz="2400" kern="1200">
        <a:solidFill>
          <a:schemeClr val="tx1"/>
        </a:solidFill>
        <a:latin typeface="Calibri Light" panose="020F0302020204030204"/>
        <a:ea typeface="+mn-ea"/>
        <a:cs typeface="+mn-cs"/>
      </a:defRPr>
    </a:lvl3pPr>
    <a:lvl4pPr marL="2742565" algn="l" defTabSz="914400" rtl="0" eaLnBrk="1" latinLnBrk="0" hangingPunct="1">
      <a:defRPr sz="2400" kern="1200">
        <a:solidFill>
          <a:schemeClr val="tx1"/>
        </a:solidFill>
        <a:latin typeface="Calibri Light" panose="020F0302020204030204"/>
        <a:ea typeface="+mn-ea"/>
        <a:cs typeface="+mn-cs"/>
      </a:defRPr>
    </a:lvl4pPr>
    <a:lvl5pPr marL="3656965" algn="l" defTabSz="914400" rtl="0" eaLnBrk="1" latinLnBrk="0" hangingPunct="1">
      <a:defRPr sz="2400" kern="1200">
        <a:solidFill>
          <a:schemeClr val="tx1"/>
        </a:solidFill>
        <a:latin typeface="Calibri Light" panose="020F0302020204030204"/>
        <a:ea typeface="+mn-ea"/>
        <a:cs typeface="+mn-cs"/>
      </a:defRPr>
    </a:lvl5pPr>
    <a:lvl6pPr marL="4571365" algn="l" defTabSz="914400" rtl="0" eaLnBrk="1" latinLnBrk="0" hangingPunct="1">
      <a:defRPr sz="2400" kern="1200">
        <a:solidFill>
          <a:schemeClr val="tx1"/>
        </a:solidFill>
        <a:latin typeface="+mn-lt"/>
        <a:ea typeface="+mn-ea"/>
        <a:cs typeface="+mn-cs"/>
      </a:defRPr>
    </a:lvl6pPr>
    <a:lvl7pPr marL="5485130" algn="l" defTabSz="914400" rtl="0" eaLnBrk="1" latinLnBrk="0" hangingPunct="1">
      <a:defRPr sz="2400" kern="1200">
        <a:solidFill>
          <a:schemeClr val="tx1"/>
        </a:solidFill>
        <a:latin typeface="+mn-lt"/>
        <a:ea typeface="+mn-ea"/>
        <a:cs typeface="+mn-cs"/>
      </a:defRPr>
    </a:lvl7pPr>
    <a:lvl8pPr marL="6399530" algn="l" defTabSz="914400" rtl="0" eaLnBrk="1" latinLnBrk="0" hangingPunct="1">
      <a:defRPr sz="2400" kern="1200">
        <a:solidFill>
          <a:schemeClr val="tx1"/>
        </a:solidFill>
        <a:latin typeface="+mn-lt"/>
        <a:ea typeface="+mn-ea"/>
        <a:cs typeface="+mn-cs"/>
      </a:defRPr>
    </a:lvl8pPr>
    <a:lvl9pPr marL="731393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11</a:t>
            </a:fld>
            <a:endParaRPr lang="en-US" dirty="0"/>
          </a:p>
        </p:txBody>
      </p:sp>
    </p:spTree>
    <p:extLst>
      <p:ext uri="{BB962C8B-B14F-4D97-AF65-F5344CB8AC3E}">
        <p14:creationId xmlns:p14="http://schemas.microsoft.com/office/powerpoint/2010/main" val="3225664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18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19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20</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t>23</a:t>
            </a:fld>
            <a:endParaRPr lang="en-US" dirty="0"/>
          </a:p>
        </p:txBody>
      </p:sp>
    </p:spTree>
    <p:extLst>
      <p:ext uri="{BB962C8B-B14F-4D97-AF65-F5344CB8AC3E}">
        <p14:creationId xmlns:p14="http://schemas.microsoft.com/office/powerpoint/2010/main" val="238504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t>8</a:t>
            </a:fld>
            <a:endParaRPr lang="en-US" dirty="0"/>
          </a:p>
        </p:txBody>
      </p:sp>
    </p:spTree>
    <p:extLst>
      <p:ext uri="{BB962C8B-B14F-4D97-AF65-F5344CB8AC3E}">
        <p14:creationId xmlns:p14="http://schemas.microsoft.com/office/powerpoint/2010/main" val="280085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9</a:t>
            </a:fld>
            <a:endParaRPr lang="en-US" dirty="0"/>
          </a:p>
        </p:txBody>
      </p:sp>
    </p:spTree>
    <p:extLst>
      <p:ext uri="{BB962C8B-B14F-4D97-AF65-F5344CB8AC3E}">
        <p14:creationId xmlns:p14="http://schemas.microsoft.com/office/powerpoint/2010/main" val="375647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Welcome">
    <p:spTree>
      <p:nvGrpSpPr>
        <p:cNvPr id="1" name=""/>
        <p:cNvGrpSpPr/>
        <p:nvPr/>
      </p:nvGrpSpPr>
      <p:grpSpPr>
        <a:xfrm>
          <a:off x="0" y="0"/>
          <a:ext cx="0" cy="0"/>
          <a:chOff x="0" y="0"/>
          <a:chExt cx="0" cy="0"/>
        </a:xfrm>
      </p:grpSpPr>
      <p:sp>
        <p:nvSpPr>
          <p:cNvPr id="15" name="Picture Placeholder 14"/>
          <p:cNvSpPr>
            <a:spLocks noGrp="1"/>
          </p:cNvSpPr>
          <p:nvPr>
            <p:ph type="pic" sz="quarter" idx="57"/>
          </p:nvPr>
        </p:nvSpPr>
        <p:spPr>
          <a:xfrm>
            <a:off x="2523535" y="2868684"/>
            <a:ext cx="7777913" cy="7777912"/>
          </a:xfrm>
          <a:custGeom>
            <a:avLst/>
            <a:gdLst>
              <a:gd name="connsiteX0" fmla="*/ 3905371 w 7777913"/>
              <a:gd name="connsiteY0" fmla="*/ 6 h 7777912"/>
              <a:gd name="connsiteX1" fmla="*/ 4358804 w 7777913"/>
              <a:gd name="connsiteY1" fmla="*/ 190070 h 7777912"/>
              <a:gd name="connsiteX2" fmla="*/ 7591677 w 7777913"/>
              <a:gd name="connsiteY2" fmla="*/ 3450348 h 7777912"/>
              <a:gd name="connsiteX3" fmla="*/ 7587843 w 7777913"/>
              <a:gd name="connsiteY3" fmla="*/ 4358803 h 7777912"/>
              <a:gd name="connsiteX4" fmla="*/ 4327566 w 7777913"/>
              <a:gd name="connsiteY4" fmla="*/ 7591676 h 7777912"/>
              <a:gd name="connsiteX5" fmla="*/ 3419110 w 7777913"/>
              <a:gd name="connsiteY5" fmla="*/ 7587842 h 7777912"/>
              <a:gd name="connsiteX6" fmla="*/ 186237 w 7777913"/>
              <a:gd name="connsiteY6" fmla="*/ 4327565 h 7777912"/>
              <a:gd name="connsiteX7" fmla="*/ 190071 w 7777913"/>
              <a:gd name="connsiteY7" fmla="*/ 3419109 h 7777912"/>
              <a:gd name="connsiteX8" fmla="*/ 3450349 w 7777913"/>
              <a:gd name="connsiteY8" fmla="*/ 186236 h 7777912"/>
              <a:gd name="connsiteX9" fmla="*/ 3905371 w 7777913"/>
              <a:gd name="connsiteY9" fmla="*/ 6 h 777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7913" h="7777912">
                <a:moveTo>
                  <a:pt x="3905371" y="6"/>
                </a:moveTo>
                <a:cubicBezTo>
                  <a:pt x="4069769" y="700"/>
                  <a:pt x="4233902" y="64109"/>
                  <a:pt x="4358804" y="190070"/>
                </a:cubicBezTo>
                <a:lnTo>
                  <a:pt x="7591677" y="3450348"/>
                </a:lnTo>
                <a:cubicBezTo>
                  <a:pt x="7841482" y="3702269"/>
                  <a:pt x="7839765" y="4108999"/>
                  <a:pt x="7587843" y="4358803"/>
                </a:cubicBezTo>
                <a:lnTo>
                  <a:pt x="4327566" y="7591676"/>
                </a:lnTo>
                <a:cubicBezTo>
                  <a:pt x="4075644" y="7841481"/>
                  <a:pt x="3668914" y="7839764"/>
                  <a:pt x="3419110" y="7587842"/>
                </a:cubicBezTo>
                <a:lnTo>
                  <a:pt x="186237" y="4327565"/>
                </a:lnTo>
                <a:cubicBezTo>
                  <a:pt x="-63568" y="4075643"/>
                  <a:pt x="-61851" y="3668913"/>
                  <a:pt x="190071" y="3419109"/>
                </a:cubicBezTo>
                <a:lnTo>
                  <a:pt x="3450349" y="186236"/>
                </a:lnTo>
                <a:cubicBezTo>
                  <a:pt x="3576310" y="61334"/>
                  <a:pt x="3740972" y="-688"/>
                  <a:pt x="3905371" y="6"/>
                </a:cubicBez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rtners 2">
    <p:spTree>
      <p:nvGrpSpPr>
        <p:cNvPr id="1" name=""/>
        <p:cNvGrpSpPr/>
        <p:nvPr/>
      </p:nvGrpSpPr>
      <p:grpSpPr>
        <a:xfrm>
          <a:off x="0" y="0"/>
          <a:ext cx="0" cy="0"/>
          <a:chOff x="0" y="0"/>
          <a:chExt cx="0" cy="0"/>
        </a:xfrm>
      </p:grpSpPr>
      <p:sp>
        <p:nvSpPr>
          <p:cNvPr id="4" name="Picture Placeholder 13"/>
          <p:cNvSpPr>
            <a:spLocks noGrp="1"/>
          </p:cNvSpPr>
          <p:nvPr>
            <p:ph type="pic" sz="quarter" idx="57"/>
          </p:nvPr>
        </p:nvSpPr>
        <p:spPr>
          <a:xfrm>
            <a:off x="19723354" y="9144000"/>
            <a:ext cx="4654296" cy="4572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58"/>
          </p:nvPr>
        </p:nvSpPr>
        <p:spPr>
          <a:xfrm>
            <a:off x="15066249" y="9144000"/>
            <a:ext cx="4654296" cy="4572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8" name="Picture Placeholder 13"/>
          <p:cNvSpPr>
            <a:spLocks noGrp="1"/>
          </p:cNvSpPr>
          <p:nvPr>
            <p:ph type="pic" sz="quarter" idx="59"/>
          </p:nvPr>
        </p:nvSpPr>
        <p:spPr>
          <a:xfrm>
            <a:off x="19723354" y="0"/>
            <a:ext cx="4654296" cy="4572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9" name="Picture Placeholder 13"/>
          <p:cNvSpPr>
            <a:spLocks noGrp="1"/>
          </p:cNvSpPr>
          <p:nvPr>
            <p:ph type="pic" sz="quarter" idx="60"/>
          </p:nvPr>
        </p:nvSpPr>
        <p:spPr>
          <a:xfrm>
            <a:off x="15066249" y="0"/>
            <a:ext cx="4654296" cy="4572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2" name="Picture Placeholder 13"/>
          <p:cNvSpPr>
            <a:spLocks noGrp="1"/>
          </p:cNvSpPr>
          <p:nvPr>
            <p:ph type="pic" sz="quarter" idx="61"/>
          </p:nvPr>
        </p:nvSpPr>
        <p:spPr>
          <a:xfrm>
            <a:off x="19723354" y="4572000"/>
            <a:ext cx="4654296" cy="4572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3" name="Picture Placeholder 13"/>
          <p:cNvSpPr>
            <a:spLocks noGrp="1"/>
          </p:cNvSpPr>
          <p:nvPr>
            <p:ph type="pic" sz="quarter" idx="62"/>
          </p:nvPr>
        </p:nvSpPr>
        <p:spPr>
          <a:xfrm>
            <a:off x="15066249" y="4572000"/>
            <a:ext cx="4654296" cy="4572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5" name="Picture Placeholder 13"/>
          <p:cNvSpPr>
            <a:spLocks noGrp="1"/>
          </p:cNvSpPr>
          <p:nvPr>
            <p:ph type="pic" sz="quarter" idx="63"/>
          </p:nvPr>
        </p:nvSpPr>
        <p:spPr>
          <a:xfrm>
            <a:off x="0" y="0"/>
            <a:ext cx="15063440"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Welcome">
    <p:spTree>
      <p:nvGrpSpPr>
        <p:cNvPr id="1" name=""/>
        <p:cNvGrpSpPr/>
        <p:nvPr/>
      </p:nvGrpSpPr>
      <p:grpSpPr>
        <a:xfrm>
          <a:off x="0" y="0"/>
          <a:ext cx="0" cy="0"/>
          <a:chOff x="0" y="0"/>
          <a:chExt cx="0" cy="0"/>
        </a:xfrm>
      </p:grpSpPr>
      <p:sp>
        <p:nvSpPr>
          <p:cNvPr id="104" name="Picture Placeholder 13"/>
          <p:cNvSpPr>
            <a:spLocks noGrp="1"/>
          </p:cNvSpPr>
          <p:nvPr>
            <p:ph type="pic" sz="quarter" idx="59"/>
          </p:nvPr>
        </p:nvSpPr>
        <p:spPr>
          <a:xfrm>
            <a:off x="4483964" y="8075918"/>
            <a:ext cx="2447460" cy="306094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45" name="Picture Placeholder 13"/>
          <p:cNvSpPr>
            <a:spLocks noGrp="1"/>
          </p:cNvSpPr>
          <p:nvPr>
            <p:ph type="pic" sz="quarter" idx="60"/>
          </p:nvPr>
        </p:nvSpPr>
        <p:spPr>
          <a:xfrm>
            <a:off x="8277068" y="6244683"/>
            <a:ext cx="6420239"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46" name="Picture Placeholder 13"/>
          <p:cNvSpPr>
            <a:spLocks noGrp="1"/>
          </p:cNvSpPr>
          <p:nvPr>
            <p:ph type="pic" sz="quarter" idx="61"/>
          </p:nvPr>
        </p:nvSpPr>
        <p:spPr>
          <a:xfrm>
            <a:off x="14186098" y="7517454"/>
            <a:ext cx="5632134" cy="353023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47" name="Picture Placeholder 13"/>
          <p:cNvSpPr>
            <a:spLocks noGrp="1"/>
          </p:cNvSpPr>
          <p:nvPr>
            <p:ph type="pic" sz="quarter" idx="62"/>
          </p:nvPr>
        </p:nvSpPr>
        <p:spPr>
          <a:xfrm>
            <a:off x="7443825" y="8740490"/>
            <a:ext cx="1338104" cy="2387569"/>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General Slide">
    <p:spTree>
      <p:nvGrpSpPr>
        <p:cNvPr id="1" name=""/>
        <p:cNvGrpSpPr/>
        <p:nvPr/>
      </p:nvGrpSpPr>
      <p:grpSpPr>
        <a:xfrm>
          <a:off x="0" y="0"/>
          <a:ext cx="0" cy="0"/>
          <a:chOff x="0" y="0"/>
          <a:chExt cx="0" cy="0"/>
        </a:xfrm>
      </p:grpSpPr>
      <p:sp>
        <p:nvSpPr>
          <p:cNvPr id="3" name="Picture Placeholder 13"/>
          <p:cNvSpPr>
            <a:spLocks noGrp="1"/>
          </p:cNvSpPr>
          <p:nvPr>
            <p:ph type="pic" sz="quarter" idx="51"/>
          </p:nvPr>
        </p:nvSpPr>
        <p:spPr>
          <a:xfrm>
            <a:off x="0" y="0"/>
            <a:ext cx="6690732" cy="903248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Picture Placeholder 13"/>
          <p:cNvSpPr>
            <a:spLocks noGrp="1"/>
          </p:cNvSpPr>
          <p:nvPr>
            <p:ph type="pic" sz="quarter" idx="52"/>
          </p:nvPr>
        </p:nvSpPr>
        <p:spPr>
          <a:xfrm>
            <a:off x="6976946" y="-2"/>
            <a:ext cx="17400703" cy="434897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6" name="Picture Placeholder 13"/>
          <p:cNvSpPr>
            <a:spLocks noGrp="1"/>
          </p:cNvSpPr>
          <p:nvPr>
            <p:ph type="pic" sz="quarter" idx="54"/>
          </p:nvPr>
        </p:nvSpPr>
        <p:spPr>
          <a:xfrm>
            <a:off x="13972478" y="9367023"/>
            <a:ext cx="10405172" cy="434897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8" name="Picture Placeholder 13"/>
          <p:cNvSpPr>
            <a:spLocks noGrp="1"/>
          </p:cNvSpPr>
          <p:nvPr>
            <p:ph type="pic" sz="quarter" idx="56"/>
          </p:nvPr>
        </p:nvSpPr>
        <p:spPr>
          <a:xfrm>
            <a:off x="9318703" y="9367023"/>
            <a:ext cx="4348976" cy="434897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9" name="Picture Placeholder 13"/>
          <p:cNvSpPr>
            <a:spLocks noGrp="1"/>
          </p:cNvSpPr>
          <p:nvPr>
            <p:ph type="pic" sz="quarter" idx="57"/>
          </p:nvPr>
        </p:nvSpPr>
        <p:spPr>
          <a:xfrm>
            <a:off x="0" y="9367023"/>
            <a:ext cx="4348976" cy="434897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0" name="Picture Placeholder 13"/>
          <p:cNvSpPr>
            <a:spLocks noGrp="1"/>
          </p:cNvSpPr>
          <p:nvPr>
            <p:ph type="pic" sz="quarter" idx="58"/>
          </p:nvPr>
        </p:nvSpPr>
        <p:spPr>
          <a:xfrm>
            <a:off x="4668647" y="9367023"/>
            <a:ext cx="4348976" cy="434897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Picture Placeholder 13"/>
          <p:cNvSpPr>
            <a:spLocks noGrp="1"/>
          </p:cNvSpPr>
          <p:nvPr>
            <p:ph type="pic" sz="quarter" idx="50"/>
          </p:nvPr>
        </p:nvSpPr>
        <p:spPr>
          <a:xfrm>
            <a:off x="16059924"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51"/>
          </p:nvPr>
        </p:nvSpPr>
        <p:spPr>
          <a:xfrm>
            <a:off x="9643409"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About Us">
    <p:spTree>
      <p:nvGrpSpPr>
        <p:cNvPr id="1" name=""/>
        <p:cNvGrpSpPr/>
        <p:nvPr/>
      </p:nvGrpSpPr>
      <p:grpSpPr>
        <a:xfrm>
          <a:off x="0" y="0"/>
          <a:ext cx="0" cy="0"/>
          <a:chOff x="0" y="0"/>
          <a:chExt cx="0" cy="0"/>
        </a:xfrm>
      </p:grpSpPr>
      <p:sp>
        <p:nvSpPr>
          <p:cNvPr id="8" name="Picture Placeholder 13"/>
          <p:cNvSpPr>
            <a:spLocks noGrp="1"/>
          </p:cNvSpPr>
          <p:nvPr>
            <p:ph type="pic" sz="quarter" idx="51"/>
          </p:nvPr>
        </p:nvSpPr>
        <p:spPr>
          <a:xfrm>
            <a:off x="1" y="7337502"/>
            <a:ext cx="24377650" cy="637849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Picture Placeholder 13"/>
          <p:cNvSpPr>
            <a:spLocks noGrp="1"/>
          </p:cNvSpPr>
          <p:nvPr>
            <p:ph type="pic" sz="quarter" idx="51"/>
          </p:nvPr>
        </p:nvSpPr>
        <p:spPr>
          <a:xfrm>
            <a:off x="1" y="-957"/>
            <a:ext cx="24377650" cy="60414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hat we do">
    <p:spTree>
      <p:nvGrpSpPr>
        <p:cNvPr id="1" name=""/>
        <p:cNvGrpSpPr/>
        <p:nvPr/>
      </p:nvGrpSpPr>
      <p:grpSpPr>
        <a:xfrm>
          <a:off x="0" y="0"/>
          <a:ext cx="0" cy="0"/>
          <a:chOff x="0" y="0"/>
          <a:chExt cx="0" cy="0"/>
        </a:xfrm>
      </p:grpSpPr>
      <p:sp>
        <p:nvSpPr>
          <p:cNvPr id="4" name="Picture Placeholder 13"/>
          <p:cNvSpPr>
            <a:spLocks noGrp="1"/>
          </p:cNvSpPr>
          <p:nvPr>
            <p:ph type="pic" sz="quarter" idx="51"/>
          </p:nvPr>
        </p:nvSpPr>
        <p:spPr>
          <a:xfrm>
            <a:off x="16102357" y="6759592"/>
            <a:ext cx="6168156" cy="4805312"/>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5" name="Picture Placeholder 13"/>
          <p:cNvSpPr>
            <a:spLocks noGrp="1"/>
          </p:cNvSpPr>
          <p:nvPr>
            <p:ph type="pic" sz="quarter" idx="53"/>
          </p:nvPr>
        </p:nvSpPr>
        <p:spPr>
          <a:xfrm>
            <a:off x="9585339" y="6759592"/>
            <a:ext cx="6168156" cy="4805312"/>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a image">
    <p:spTree>
      <p:nvGrpSpPr>
        <p:cNvPr id="1" name=""/>
        <p:cNvGrpSpPr/>
        <p:nvPr/>
      </p:nvGrpSpPr>
      <p:grpSpPr>
        <a:xfrm>
          <a:off x="0" y="0"/>
          <a:ext cx="0" cy="0"/>
          <a:chOff x="0" y="0"/>
          <a:chExt cx="0" cy="0"/>
        </a:xfrm>
      </p:grpSpPr>
      <p:sp>
        <p:nvSpPr>
          <p:cNvPr id="7" name="Picture Placeholder 6"/>
          <p:cNvSpPr>
            <a:spLocks noGrp="1"/>
          </p:cNvSpPr>
          <p:nvPr>
            <p:ph type="pic" sz="quarter" idx="42"/>
          </p:nvPr>
        </p:nvSpPr>
        <p:spPr>
          <a:xfrm>
            <a:off x="2087972" y="2507208"/>
            <a:ext cx="4294779" cy="4981947"/>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8" name="Picture Placeholder 7"/>
          <p:cNvSpPr>
            <a:spLocks noGrp="1"/>
          </p:cNvSpPr>
          <p:nvPr>
            <p:ph type="pic" sz="quarter" idx="41"/>
          </p:nvPr>
        </p:nvSpPr>
        <p:spPr>
          <a:xfrm>
            <a:off x="4425474" y="6650870"/>
            <a:ext cx="4294779" cy="4981947"/>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Exa image">
    <p:spTree>
      <p:nvGrpSpPr>
        <p:cNvPr id="1" name=""/>
        <p:cNvGrpSpPr/>
        <p:nvPr/>
      </p:nvGrpSpPr>
      <p:grpSpPr>
        <a:xfrm>
          <a:off x="0" y="0"/>
          <a:ext cx="0" cy="0"/>
          <a:chOff x="0" y="0"/>
          <a:chExt cx="0" cy="0"/>
        </a:xfrm>
      </p:grpSpPr>
      <p:sp>
        <p:nvSpPr>
          <p:cNvPr id="10" name="Picture Placeholder 6"/>
          <p:cNvSpPr>
            <a:spLocks noGrp="1"/>
          </p:cNvSpPr>
          <p:nvPr>
            <p:ph type="pic" sz="quarter" idx="42"/>
          </p:nvPr>
        </p:nvSpPr>
        <p:spPr>
          <a:xfrm>
            <a:off x="8595946" y="2507208"/>
            <a:ext cx="4294779" cy="4981947"/>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1" name="Picture Placeholder 7"/>
          <p:cNvSpPr>
            <a:spLocks noGrp="1"/>
          </p:cNvSpPr>
          <p:nvPr>
            <p:ph type="pic" sz="quarter" idx="41"/>
          </p:nvPr>
        </p:nvSpPr>
        <p:spPr>
          <a:xfrm>
            <a:off x="10933448" y="6650870"/>
            <a:ext cx="4294779" cy="4981947"/>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Default">
    <p:spTree>
      <p:nvGrpSpPr>
        <p:cNvPr id="1" name=""/>
        <p:cNvGrpSpPr/>
        <p:nvPr/>
      </p:nvGrpSpPr>
      <p:grpSpPr>
        <a:xfrm>
          <a:off x="0" y="0"/>
          <a:ext cx="0" cy="0"/>
          <a:chOff x="0" y="0"/>
          <a:chExt cx="0" cy="0"/>
        </a:xfrm>
      </p:grpSpPr>
      <p:sp>
        <p:nvSpPr>
          <p:cNvPr id="2" name="Picture Placeholder 13"/>
          <p:cNvSpPr>
            <a:spLocks noGrp="1"/>
          </p:cNvSpPr>
          <p:nvPr>
            <p:ph type="pic" sz="quarter" idx="60"/>
          </p:nvPr>
        </p:nvSpPr>
        <p:spPr>
          <a:xfrm>
            <a:off x="17590859" y="5620216"/>
            <a:ext cx="4823092" cy="292161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3" name="Picture Placeholder 13"/>
          <p:cNvSpPr>
            <a:spLocks noGrp="1"/>
          </p:cNvSpPr>
          <p:nvPr>
            <p:ph type="pic" sz="quarter" idx="61"/>
          </p:nvPr>
        </p:nvSpPr>
        <p:spPr>
          <a:xfrm>
            <a:off x="12260576" y="5620216"/>
            <a:ext cx="4823092" cy="292161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Picture Placeholder 13"/>
          <p:cNvSpPr>
            <a:spLocks noGrp="1"/>
          </p:cNvSpPr>
          <p:nvPr>
            <p:ph type="pic" sz="quarter" idx="62"/>
          </p:nvPr>
        </p:nvSpPr>
        <p:spPr>
          <a:xfrm>
            <a:off x="6930293" y="5620216"/>
            <a:ext cx="4823092" cy="292161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5" name="Picture Placeholder 13"/>
          <p:cNvSpPr>
            <a:spLocks noGrp="1"/>
          </p:cNvSpPr>
          <p:nvPr>
            <p:ph type="pic" sz="quarter" idx="63"/>
          </p:nvPr>
        </p:nvSpPr>
        <p:spPr>
          <a:xfrm>
            <a:off x="1600010" y="5620216"/>
            <a:ext cx="4823092" cy="292161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oneycomb">
    <p:spTree>
      <p:nvGrpSpPr>
        <p:cNvPr id="1" name=""/>
        <p:cNvGrpSpPr/>
        <p:nvPr/>
      </p:nvGrpSpPr>
      <p:grpSpPr>
        <a:xfrm>
          <a:off x="0" y="0"/>
          <a:ext cx="0" cy="0"/>
          <a:chOff x="0" y="0"/>
          <a:chExt cx="0" cy="0"/>
        </a:xfrm>
      </p:grpSpPr>
      <p:sp>
        <p:nvSpPr>
          <p:cNvPr id="15" name="Picture Placeholder 28"/>
          <p:cNvSpPr>
            <a:spLocks noGrp="1"/>
          </p:cNvSpPr>
          <p:nvPr>
            <p:ph type="pic" sz="quarter" idx="46"/>
          </p:nvPr>
        </p:nvSpPr>
        <p:spPr>
          <a:xfrm>
            <a:off x="17358343" y="247021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6" name="Picture Placeholder 28"/>
          <p:cNvSpPr>
            <a:spLocks noGrp="1"/>
          </p:cNvSpPr>
          <p:nvPr>
            <p:ph type="pic" sz="quarter" idx="47"/>
          </p:nvPr>
        </p:nvSpPr>
        <p:spPr>
          <a:xfrm>
            <a:off x="12329144" y="247021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7" name="Picture Placeholder 28"/>
          <p:cNvSpPr>
            <a:spLocks noGrp="1"/>
          </p:cNvSpPr>
          <p:nvPr>
            <p:ph type="pic" sz="quarter" idx="48"/>
          </p:nvPr>
        </p:nvSpPr>
        <p:spPr>
          <a:xfrm>
            <a:off x="14843745" y="6791092"/>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General Slide">
    <p:spTree>
      <p:nvGrpSpPr>
        <p:cNvPr id="1" name=""/>
        <p:cNvGrpSpPr/>
        <p:nvPr/>
      </p:nvGrpSpPr>
      <p:grpSpPr>
        <a:xfrm>
          <a:off x="0" y="0"/>
          <a:ext cx="0" cy="0"/>
          <a:chOff x="0" y="0"/>
          <a:chExt cx="0" cy="0"/>
        </a:xfrm>
      </p:grpSpPr>
      <p:sp>
        <p:nvSpPr>
          <p:cNvPr id="3" name="Picture Placeholder 13"/>
          <p:cNvSpPr>
            <a:spLocks noGrp="1"/>
          </p:cNvSpPr>
          <p:nvPr>
            <p:ph type="pic" sz="quarter" idx="41"/>
          </p:nvPr>
        </p:nvSpPr>
        <p:spPr>
          <a:xfrm>
            <a:off x="0" y="0"/>
            <a:ext cx="12154829"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Rectangle 3"/>
          <p:cNvSpPr/>
          <p:nvPr userDrawn="1"/>
        </p:nvSpPr>
        <p:spPr>
          <a:xfrm>
            <a:off x="7850459" y="12578576"/>
            <a:ext cx="8207297"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General Slide">
    <p:spTree>
      <p:nvGrpSpPr>
        <p:cNvPr id="1" name=""/>
        <p:cNvGrpSpPr/>
        <p:nvPr/>
      </p:nvGrpSpPr>
      <p:grpSpPr>
        <a:xfrm>
          <a:off x="0" y="0"/>
          <a:ext cx="0" cy="0"/>
          <a:chOff x="0" y="0"/>
          <a:chExt cx="0" cy="0"/>
        </a:xfrm>
      </p:grpSpPr>
      <p:sp>
        <p:nvSpPr>
          <p:cNvPr id="37" name="Picture Placeholder 13"/>
          <p:cNvSpPr>
            <a:spLocks noGrp="1"/>
          </p:cNvSpPr>
          <p:nvPr>
            <p:ph type="pic" sz="quarter" idx="50"/>
          </p:nvPr>
        </p:nvSpPr>
        <p:spPr>
          <a:xfrm>
            <a:off x="0" y="0"/>
            <a:ext cx="8541834"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5_General Slide">
    <p:spTree>
      <p:nvGrpSpPr>
        <p:cNvPr id="1" name=""/>
        <p:cNvGrpSpPr/>
        <p:nvPr/>
      </p:nvGrpSpPr>
      <p:grpSpPr>
        <a:xfrm>
          <a:off x="0" y="0"/>
          <a:ext cx="0" cy="0"/>
          <a:chOff x="0" y="0"/>
          <a:chExt cx="0" cy="0"/>
        </a:xfrm>
      </p:grpSpPr>
      <p:sp>
        <p:nvSpPr>
          <p:cNvPr id="37" name="Picture Placeholder 13"/>
          <p:cNvSpPr>
            <a:spLocks noGrp="1"/>
          </p:cNvSpPr>
          <p:nvPr>
            <p:ph type="pic" sz="quarter" idx="50"/>
          </p:nvPr>
        </p:nvSpPr>
        <p:spPr>
          <a:xfrm>
            <a:off x="16239744" y="0"/>
            <a:ext cx="8119872"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3" name="Picture Placeholder 13"/>
          <p:cNvSpPr>
            <a:spLocks noGrp="1"/>
          </p:cNvSpPr>
          <p:nvPr>
            <p:ph type="pic" sz="quarter" idx="51"/>
          </p:nvPr>
        </p:nvSpPr>
        <p:spPr>
          <a:xfrm>
            <a:off x="0" y="0"/>
            <a:ext cx="8119872"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Picture Placeholder 13"/>
          <p:cNvSpPr>
            <a:spLocks noGrp="1"/>
          </p:cNvSpPr>
          <p:nvPr>
            <p:ph type="pic" sz="quarter" idx="52"/>
          </p:nvPr>
        </p:nvSpPr>
        <p:spPr>
          <a:xfrm>
            <a:off x="8119872" y="0"/>
            <a:ext cx="8119872"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cent work">
    <p:spTree>
      <p:nvGrpSpPr>
        <p:cNvPr id="1" name=""/>
        <p:cNvGrpSpPr/>
        <p:nvPr/>
      </p:nvGrpSpPr>
      <p:grpSpPr>
        <a:xfrm>
          <a:off x="0" y="0"/>
          <a:ext cx="0" cy="0"/>
          <a:chOff x="0" y="0"/>
          <a:chExt cx="0" cy="0"/>
        </a:xfrm>
      </p:grpSpPr>
      <p:sp>
        <p:nvSpPr>
          <p:cNvPr id="10" name="Picture Placeholder 13"/>
          <p:cNvSpPr>
            <a:spLocks noGrp="1"/>
          </p:cNvSpPr>
          <p:nvPr>
            <p:ph type="pic" sz="quarter" idx="52"/>
          </p:nvPr>
        </p:nvSpPr>
        <p:spPr>
          <a:xfrm>
            <a:off x="9857677" y="3657599"/>
            <a:ext cx="4728118" cy="6824547"/>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1" name="Picture Placeholder 13"/>
          <p:cNvSpPr>
            <a:spLocks noGrp="1"/>
          </p:cNvSpPr>
          <p:nvPr>
            <p:ph type="pic" sz="quarter" idx="50"/>
          </p:nvPr>
        </p:nvSpPr>
        <p:spPr>
          <a:xfrm>
            <a:off x="16392290" y="3657599"/>
            <a:ext cx="4728118" cy="6824547"/>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2" name="Picture Placeholder 13"/>
          <p:cNvSpPr>
            <a:spLocks noGrp="1"/>
          </p:cNvSpPr>
          <p:nvPr>
            <p:ph type="pic" sz="quarter" idx="51"/>
          </p:nvPr>
        </p:nvSpPr>
        <p:spPr>
          <a:xfrm>
            <a:off x="3323064" y="3657599"/>
            <a:ext cx="4728118" cy="6824547"/>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General Slide">
    <p:spTree>
      <p:nvGrpSpPr>
        <p:cNvPr id="1" name=""/>
        <p:cNvGrpSpPr/>
        <p:nvPr/>
      </p:nvGrpSpPr>
      <p:grpSpPr>
        <a:xfrm>
          <a:off x="0" y="0"/>
          <a:ext cx="0" cy="0"/>
          <a:chOff x="0" y="0"/>
          <a:chExt cx="0" cy="0"/>
        </a:xfrm>
      </p:grpSpPr>
      <p:sp>
        <p:nvSpPr>
          <p:cNvPr id="4" name="Rectangle 3"/>
          <p:cNvSpPr/>
          <p:nvPr userDrawn="1"/>
        </p:nvSpPr>
        <p:spPr>
          <a:xfrm>
            <a:off x="12623180" y="12333249"/>
            <a:ext cx="2787805"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
        <p:nvSpPr>
          <p:cNvPr id="17" name="Picture Placeholder 13"/>
          <p:cNvSpPr>
            <a:spLocks noGrp="1"/>
          </p:cNvSpPr>
          <p:nvPr>
            <p:ph type="pic" sz="quarter" idx="41"/>
          </p:nvPr>
        </p:nvSpPr>
        <p:spPr>
          <a:xfrm>
            <a:off x="18335206" y="0"/>
            <a:ext cx="6042444"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8" name="Picture Placeholder 13"/>
          <p:cNvSpPr>
            <a:spLocks noGrp="1"/>
          </p:cNvSpPr>
          <p:nvPr>
            <p:ph type="pic" sz="quarter" idx="42"/>
          </p:nvPr>
        </p:nvSpPr>
        <p:spPr>
          <a:xfrm>
            <a:off x="12188825" y="0"/>
            <a:ext cx="5899899" cy="67130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9" name="Picture Placeholder 13"/>
          <p:cNvSpPr>
            <a:spLocks noGrp="1"/>
          </p:cNvSpPr>
          <p:nvPr>
            <p:ph type="pic" sz="quarter" idx="43"/>
          </p:nvPr>
        </p:nvSpPr>
        <p:spPr>
          <a:xfrm>
            <a:off x="12188825" y="7002966"/>
            <a:ext cx="5899899" cy="671303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General Slide">
    <p:spTree>
      <p:nvGrpSpPr>
        <p:cNvPr id="1" name=""/>
        <p:cNvGrpSpPr/>
        <p:nvPr/>
      </p:nvGrpSpPr>
      <p:grpSpPr>
        <a:xfrm>
          <a:off x="0" y="0"/>
          <a:ext cx="0" cy="0"/>
          <a:chOff x="0" y="0"/>
          <a:chExt cx="0" cy="0"/>
        </a:xfrm>
      </p:grpSpPr>
      <p:sp>
        <p:nvSpPr>
          <p:cNvPr id="4" name="Picture Placeholder 13"/>
          <p:cNvSpPr>
            <a:spLocks noGrp="1"/>
          </p:cNvSpPr>
          <p:nvPr>
            <p:ph type="pic" sz="quarter" idx="37"/>
          </p:nvPr>
        </p:nvSpPr>
        <p:spPr>
          <a:xfrm>
            <a:off x="16414594" y="2743200"/>
            <a:ext cx="6289287" cy="628928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5" name="Picture Placeholder 13"/>
          <p:cNvSpPr>
            <a:spLocks noGrp="1"/>
          </p:cNvSpPr>
          <p:nvPr>
            <p:ph type="pic" sz="quarter" idx="38"/>
          </p:nvPr>
        </p:nvSpPr>
        <p:spPr>
          <a:xfrm>
            <a:off x="9612351" y="2743200"/>
            <a:ext cx="6289287" cy="6289288"/>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Project 1">
    <p:spTree>
      <p:nvGrpSpPr>
        <p:cNvPr id="1" name=""/>
        <p:cNvGrpSpPr/>
        <p:nvPr/>
      </p:nvGrpSpPr>
      <p:grpSpPr>
        <a:xfrm>
          <a:off x="0" y="0"/>
          <a:ext cx="0" cy="0"/>
          <a:chOff x="0" y="0"/>
          <a:chExt cx="0" cy="0"/>
        </a:xfrm>
      </p:grpSpPr>
      <p:sp>
        <p:nvSpPr>
          <p:cNvPr id="3" name="Picture Placeholder 13"/>
          <p:cNvSpPr>
            <a:spLocks noGrp="1"/>
          </p:cNvSpPr>
          <p:nvPr>
            <p:ph type="pic" sz="quarter" idx="26"/>
          </p:nvPr>
        </p:nvSpPr>
        <p:spPr>
          <a:xfrm>
            <a:off x="18150080"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Picture Placeholder 13"/>
          <p:cNvSpPr>
            <a:spLocks noGrp="1"/>
          </p:cNvSpPr>
          <p:nvPr>
            <p:ph type="pic" sz="quarter" idx="27"/>
          </p:nvPr>
        </p:nvSpPr>
        <p:spPr>
          <a:xfrm>
            <a:off x="14269454"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5" name="Picture Placeholder 13"/>
          <p:cNvSpPr>
            <a:spLocks noGrp="1"/>
          </p:cNvSpPr>
          <p:nvPr>
            <p:ph type="pic" sz="quarter" idx="28"/>
          </p:nvPr>
        </p:nvSpPr>
        <p:spPr>
          <a:xfrm>
            <a:off x="10411134"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7" name="Picture Placeholder 13"/>
          <p:cNvSpPr>
            <a:spLocks noGrp="1"/>
          </p:cNvSpPr>
          <p:nvPr>
            <p:ph type="pic" sz="quarter" idx="30"/>
          </p:nvPr>
        </p:nvSpPr>
        <p:spPr>
          <a:xfrm>
            <a:off x="18150080"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8" name="Picture Placeholder 13"/>
          <p:cNvSpPr>
            <a:spLocks noGrp="1"/>
          </p:cNvSpPr>
          <p:nvPr>
            <p:ph type="pic" sz="quarter" idx="31"/>
          </p:nvPr>
        </p:nvSpPr>
        <p:spPr>
          <a:xfrm>
            <a:off x="14269454"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9" name="Picture Placeholder 13"/>
          <p:cNvSpPr>
            <a:spLocks noGrp="1"/>
          </p:cNvSpPr>
          <p:nvPr>
            <p:ph type="pic" sz="quarter" idx="32"/>
          </p:nvPr>
        </p:nvSpPr>
        <p:spPr>
          <a:xfrm>
            <a:off x="10411134"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0" name="Picture Placeholder 13"/>
          <p:cNvSpPr>
            <a:spLocks noGrp="1"/>
          </p:cNvSpPr>
          <p:nvPr>
            <p:ph type="pic" sz="quarter" idx="33"/>
          </p:nvPr>
        </p:nvSpPr>
        <p:spPr>
          <a:xfrm>
            <a:off x="2649882"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1" name="Picture Placeholder 13"/>
          <p:cNvSpPr>
            <a:spLocks noGrp="1"/>
          </p:cNvSpPr>
          <p:nvPr>
            <p:ph type="pic" sz="quarter" idx="34"/>
          </p:nvPr>
        </p:nvSpPr>
        <p:spPr>
          <a:xfrm>
            <a:off x="18150080"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2" name="Picture Placeholder 13"/>
          <p:cNvSpPr>
            <a:spLocks noGrp="1"/>
          </p:cNvSpPr>
          <p:nvPr>
            <p:ph type="pic" sz="quarter" idx="35"/>
          </p:nvPr>
        </p:nvSpPr>
        <p:spPr>
          <a:xfrm>
            <a:off x="14269454"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3" name="Picture Placeholder 13"/>
          <p:cNvSpPr>
            <a:spLocks noGrp="1"/>
          </p:cNvSpPr>
          <p:nvPr>
            <p:ph type="pic" sz="quarter" idx="36"/>
          </p:nvPr>
        </p:nvSpPr>
        <p:spPr>
          <a:xfrm>
            <a:off x="10411134"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4" name="Picture Placeholder 13"/>
          <p:cNvSpPr>
            <a:spLocks noGrp="1"/>
          </p:cNvSpPr>
          <p:nvPr>
            <p:ph type="pic" sz="quarter" idx="37"/>
          </p:nvPr>
        </p:nvSpPr>
        <p:spPr>
          <a:xfrm>
            <a:off x="2649882"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5" name="Picture Placeholder 13"/>
          <p:cNvSpPr>
            <a:spLocks noGrp="1"/>
          </p:cNvSpPr>
          <p:nvPr>
            <p:ph type="pic" sz="quarter" idx="29"/>
          </p:nvPr>
        </p:nvSpPr>
        <p:spPr>
          <a:xfrm>
            <a:off x="2649882"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6" name="Picture Placeholder 13"/>
          <p:cNvSpPr>
            <a:spLocks noGrp="1"/>
          </p:cNvSpPr>
          <p:nvPr>
            <p:ph type="pic" sz="quarter" idx="38"/>
          </p:nvPr>
        </p:nvSpPr>
        <p:spPr>
          <a:xfrm>
            <a:off x="6530508" y="8854069"/>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7" name="Picture Placeholder 13"/>
          <p:cNvSpPr>
            <a:spLocks noGrp="1"/>
          </p:cNvSpPr>
          <p:nvPr>
            <p:ph type="pic" sz="quarter" idx="39"/>
          </p:nvPr>
        </p:nvSpPr>
        <p:spPr>
          <a:xfrm>
            <a:off x="6530508" y="1070517"/>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8" name="Picture Placeholder 13"/>
          <p:cNvSpPr>
            <a:spLocks noGrp="1"/>
          </p:cNvSpPr>
          <p:nvPr>
            <p:ph type="pic" sz="quarter" idx="40"/>
          </p:nvPr>
        </p:nvSpPr>
        <p:spPr>
          <a:xfrm>
            <a:off x="6530508" y="4951141"/>
            <a:ext cx="3568390" cy="3590693"/>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g Background">
    <p:spTree>
      <p:nvGrpSpPr>
        <p:cNvPr id="1" name=""/>
        <p:cNvGrpSpPr/>
        <p:nvPr/>
      </p:nvGrpSpPr>
      <p:grpSpPr>
        <a:xfrm>
          <a:off x="0" y="0"/>
          <a:ext cx="0" cy="0"/>
          <a:chOff x="0" y="0"/>
          <a:chExt cx="0" cy="0"/>
        </a:xfrm>
      </p:grpSpPr>
      <p:sp>
        <p:nvSpPr>
          <p:cNvPr id="4" name="Picture Placeholder 13"/>
          <p:cNvSpPr>
            <a:spLocks noGrp="1"/>
          </p:cNvSpPr>
          <p:nvPr>
            <p:ph type="pic" sz="quarter" idx="26"/>
          </p:nvPr>
        </p:nvSpPr>
        <p:spPr>
          <a:xfrm>
            <a:off x="0" y="-7928"/>
            <a:ext cx="24377649" cy="13723928"/>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6" name="Picture Placeholder 28"/>
          <p:cNvSpPr>
            <a:spLocks noGrp="1"/>
          </p:cNvSpPr>
          <p:nvPr>
            <p:ph type="pic" sz="quarter" idx="47"/>
          </p:nvPr>
        </p:nvSpPr>
        <p:spPr>
          <a:xfrm>
            <a:off x="7537039" y="359515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7" name="Picture Placeholder 28"/>
          <p:cNvSpPr>
            <a:spLocks noGrp="1"/>
          </p:cNvSpPr>
          <p:nvPr>
            <p:ph type="pic" sz="quarter" idx="48"/>
          </p:nvPr>
        </p:nvSpPr>
        <p:spPr>
          <a:xfrm>
            <a:off x="12329957" y="359515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1" name="Picture Placeholder 28"/>
          <p:cNvSpPr>
            <a:spLocks noGrp="1"/>
          </p:cNvSpPr>
          <p:nvPr>
            <p:ph type="pic" sz="quarter" idx="49"/>
          </p:nvPr>
        </p:nvSpPr>
        <p:spPr>
          <a:xfrm>
            <a:off x="17122875" y="359515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2" name="Picture Placeholder 28"/>
          <p:cNvSpPr>
            <a:spLocks noGrp="1"/>
          </p:cNvSpPr>
          <p:nvPr>
            <p:ph type="pic" sz="quarter" idx="50"/>
          </p:nvPr>
        </p:nvSpPr>
        <p:spPr>
          <a:xfrm>
            <a:off x="2743848" y="359515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sp>
        <p:nvSpPr>
          <p:cNvPr id="5" name="Picture Placeholder 13"/>
          <p:cNvSpPr>
            <a:spLocks noGrp="1"/>
          </p:cNvSpPr>
          <p:nvPr>
            <p:ph type="pic" sz="quarter" idx="60"/>
          </p:nvPr>
        </p:nvSpPr>
        <p:spPr>
          <a:xfrm>
            <a:off x="-9016" y="0"/>
            <a:ext cx="9175318" cy="13715999"/>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6" name="Rectangle 5"/>
          <p:cNvSpPr/>
          <p:nvPr userDrawn="1"/>
        </p:nvSpPr>
        <p:spPr>
          <a:xfrm>
            <a:off x="6088566" y="12244039"/>
            <a:ext cx="12511668" cy="12489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6" name="Picture Placeholder 28"/>
          <p:cNvSpPr>
            <a:spLocks noGrp="1"/>
          </p:cNvSpPr>
          <p:nvPr>
            <p:ph type="pic" sz="quarter" idx="47"/>
          </p:nvPr>
        </p:nvSpPr>
        <p:spPr>
          <a:xfrm>
            <a:off x="9929670" y="359515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1" name="Picture Placeholder 28"/>
          <p:cNvSpPr>
            <a:spLocks noGrp="1"/>
          </p:cNvSpPr>
          <p:nvPr>
            <p:ph type="pic" sz="quarter" idx="49"/>
          </p:nvPr>
        </p:nvSpPr>
        <p:spPr>
          <a:xfrm>
            <a:off x="16671496" y="359515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2" name="Picture Placeholder 28"/>
          <p:cNvSpPr>
            <a:spLocks noGrp="1"/>
          </p:cNvSpPr>
          <p:nvPr>
            <p:ph type="pic" sz="quarter" idx="50"/>
          </p:nvPr>
        </p:nvSpPr>
        <p:spPr>
          <a:xfrm>
            <a:off x="3191432" y="3595154"/>
            <a:ext cx="4549694" cy="5277649"/>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0272674" y="0"/>
            <a:ext cx="15464340" cy="13716000"/>
          </a:xfrm>
          <a:custGeom>
            <a:avLst/>
            <a:gdLst>
              <a:gd name="connsiteX0" fmla="*/ 0 w 15464340"/>
              <a:gd name="connsiteY0" fmla="*/ 0 h 13716000"/>
              <a:gd name="connsiteX1" fmla="*/ 9650058 w 15464340"/>
              <a:gd name="connsiteY1" fmla="*/ 0 h 13716000"/>
              <a:gd name="connsiteX2" fmla="*/ 15464340 w 15464340"/>
              <a:gd name="connsiteY2" fmla="*/ 11635778 h 13716000"/>
              <a:gd name="connsiteX3" fmla="*/ 15464340 w 15464340"/>
              <a:gd name="connsiteY3" fmla="*/ 13716000 h 13716000"/>
              <a:gd name="connsiteX4" fmla="*/ 6853748 w 15464340"/>
              <a:gd name="connsiteY4" fmla="*/ 1371600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4340" h="13716000">
                <a:moveTo>
                  <a:pt x="0" y="0"/>
                </a:moveTo>
                <a:lnTo>
                  <a:pt x="9650058" y="0"/>
                </a:lnTo>
                <a:lnTo>
                  <a:pt x="15464340" y="11635778"/>
                </a:lnTo>
                <a:lnTo>
                  <a:pt x="15464340" y="13716000"/>
                </a:lnTo>
                <a:lnTo>
                  <a:pt x="6853748" y="13716000"/>
                </a:lnTo>
                <a:close/>
              </a:path>
            </a:pathLst>
          </a:custGeom>
        </p:spPr>
        <p:txBody>
          <a:bodyPr wrap="square">
            <a:noAutofit/>
          </a:bodyPr>
          <a:lstStyle>
            <a:lvl1pPr>
              <a:defRPr sz="2800"/>
            </a:lvl1p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rojects of 3">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8081694" y="6869150"/>
            <a:ext cx="8147978" cy="6846849"/>
          </a:xfrm>
          <a:prstGeom prst="rect">
            <a:avLst/>
          </a:prstGeom>
          <a:effectLst/>
        </p:spPr>
        <p:txBody>
          <a:bodyPr>
            <a:normAutofit/>
          </a:bodyPr>
          <a:lstStyle>
            <a:lvl1pPr marL="0" indent="0">
              <a:buNone/>
              <a:defRPr sz="4200" b="0" i="0">
                <a:ln>
                  <a:noFill/>
                </a:ln>
                <a:solidFill>
                  <a:schemeClr val="bg1">
                    <a:lumMod val="85000"/>
                  </a:schemeClr>
                </a:solidFill>
                <a:latin typeface="Source Sans Pro Light" charset="0"/>
                <a:ea typeface="Source Sans Pro Light" charset="0"/>
                <a:cs typeface="Source Sans Pro Light" charset="0"/>
              </a:defRPr>
            </a:lvl1pPr>
          </a:lstStyle>
          <a:p>
            <a:endParaRPr lang="en-US" dirty="0"/>
          </a:p>
        </p:txBody>
      </p:sp>
      <p:sp>
        <p:nvSpPr>
          <p:cNvPr id="5" name="Picture Placeholder 13"/>
          <p:cNvSpPr>
            <a:spLocks noGrp="1"/>
          </p:cNvSpPr>
          <p:nvPr>
            <p:ph type="pic" sz="quarter" idx="17"/>
          </p:nvPr>
        </p:nvSpPr>
        <p:spPr>
          <a:xfrm>
            <a:off x="-9817" y="6869150"/>
            <a:ext cx="8091511" cy="6846849"/>
          </a:xfrm>
          <a:prstGeom prst="rect">
            <a:avLst/>
          </a:prstGeom>
          <a:effectLst/>
        </p:spPr>
        <p:txBody>
          <a:bodyPr>
            <a:normAutofit/>
          </a:bodyPr>
          <a:lstStyle>
            <a:lvl1pPr marL="0" indent="0">
              <a:buNone/>
              <a:defRPr sz="4200" b="0" i="0">
                <a:ln>
                  <a:noFill/>
                </a:ln>
                <a:solidFill>
                  <a:schemeClr val="bg1">
                    <a:lumMod val="85000"/>
                  </a:schemeClr>
                </a:solidFill>
                <a:latin typeface="Source Sans Pro Light" charset="0"/>
                <a:ea typeface="Source Sans Pro Light" charset="0"/>
                <a:cs typeface="Source Sans Pro Light" charset="0"/>
              </a:defRPr>
            </a:lvl1pPr>
          </a:lstStyle>
          <a:p>
            <a:endParaRPr lang="en-US" dirty="0"/>
          </a:p>
        </p:txBody>
      </p:sp>
      <p:sp>
        <p:nvSpPr>
          <p:cNvPr id="6" name="Picture Placeholder 13"/>
          <p:cNvSpPr>
            <a:spLocks noGrp="1"/>
          </p:cNvSpPr>
          <p:nvPr>
            <p:ph type="pic" sz="quarter" idx="18"/>
          </p:nvPr>
        </p:nvSpPr>
        <p:spPr>
          <a:xfrm>
            <a:off x="-9817" y="-1"/>
            <a:ext cx="8091511" cy="6869151"/>
          </a:xfrm>
          <a:prstGeom prst="rect">
            <a:avLst/>
          </a:prstGeom>
          <a:effectLst/>
        </p:spPr>
        <p:txBody>
          <a:bodyPr>
            <a:normAutofit/>
          </a:bodyPr>
          <a:lstStyle>
            <a:lvl1pPr marL="0" indent="0">
              <a:buNone/>
              <a:defRPr sz="4200" b="0" i="0">
                <a:ln>
                  <a:noFill/>
                </a:ln>
                <a:solidFill>
                  <a:schemeClr val="bg1">
                    <a:lumMod val="85000"/>
                  </a:schemeClr>
                </a:solidFill>
                <a:latin typeface="Source Sans Pro Light" charset="0"/>
                <a:ea typeface="Source Sans Pro Light" charset="0"/>
                <a:cs typeface="Source Sans Pro Light" charset="0"/>
              </a:defRPr>
            </a:lvl1pPr>
          </a:lstStyle>
          <a:p>
            <a:endParaRPr lang="en-US" dirty="0"/>
          </a:p>
        </p:txBody>
      </p:sp>
      <p:sp>
        <p:nvSpPr>
          <p:cNvPr id="7" name="Picture Placeholder 13"/>
          <p:cNvSpPr>
            <a:spLocks noGrp="1"/>
          </p:cNvSpPr>
          <p:nvPr>
            <p:ph type="pic" sz="quarter" idx="19"/>
          </p:nvPr>
        </p:nvSpPr>
        <p:spPr>
          <a:xfrm>
            <a:off x="16229672" y="6869150"/>
            <a:ext cx="8147978" cy="6846849"/>
          </a:xfrm>
          <a:prstGeom prst="rect">
            <a:avLst/>
          </a:prstGeom>
          <a:effectLst/>
        </p:spPr>
        <p:txBody>
          <a:bodyPr>
            <a:normAutofit/>
          </a:bodyPr>
          <a:lstStyle>
            <a:lvl1pPr marL="0" indent="0">
              <a:buNone/>
              <a:defRPr sz="4200" b="0" i="0">
                <a:ln>
                  <a:noFill/>
                </a:ln>
                <a:solidFill>
                  <a:schemeClr val="bg1">
                    <a:lumMod val="85000"/>
                  </a:schemeClr>
                </a:solidFill>
                <a:latin typeface="Source Sans Pro Light" charset="0"/>
                <a:ea typeface="Source Sans Pro Light" charset="0"/>
                <a:cs typeface="Source Sans Pro Light" charset="0"/>
              </a:defRPr>
            </a:lvl1pPr>
          </a:lstStyle>
          <a:p>
            <a:endParaRPr lang="en-US" dirty="0"/>
          </a:p>
        </p:txBody>
      </p:sp>
      <p:sp>
        <p:nvSpPr>
          <p:cNvPr id="8" name="Picture Placeholder 13"/>
          <p:cNvSpPr>
            <a:spLocks noGrp="1"/>
          </p:cNvSpPr>
          <p:nvPr>
            <p:ph type="pic" sz="quarter" idx="20"/>
          </p:nvPr>
        </p:nvSpPr>
        <p:spPr>
          <a:xfrm>
            <a:off x="8081694" y="-1"/>
            <a:ext cx="8147978" cy="6869151"/>
          </a:xfrm>
          <a:prstGeom prst="rect">
            <a:avLst/>
          </a:prstGeom>
          <a:effectLst/>
        </p:spPr>
        <p:txBody>
          <a:bodyPr>
            <a:normAutofit/>
          </a:bodyPr>
          <a:lstStyle>
            <a:lvl1pPr marL="0" indent="0">
              <a:buNone/>
              <a:defRPr sz="4200" b="0" i="0">
                <a:ln>
                  <a:noFill/>
                </a:ln>
                <a:solidFill>
                  <a:schemeClr val="bg1">
                    <a:lumMod val="85000"/>
                  </a:schemeClr>
                </a:solidFill>
                <a:latin typeface="Source Sans Pro Light" charset="0"/>
                <a:ea typeface="Source Sans Pro Light" charset="0"/>
                <a:cs typeface="Source Sans Pro Light" charset="0"/>
              </a:defRPr>
            </a:lvl1pPr>
          </a:lstStyle>
          <a:p>
            <a:endParaRPr lang="en-US" dirty="0"/>
          </a:p>
        </p:txBody>
      </p:sp>
      <p:sp>
        <p:nvSpPr>
          <p:cNvPr id="10" name="Picture Placeholder 13"/>
          <p:cNvSpPr>
            <a:spLocks noGrp="1"/>
          </p:cNvSpPr>
          <p:nvPr>
            <p:ph type="pic" sz="quarter" idx="21"/>
          </p:nvPr>
        </p:nvSpPr>
        <p:spPr>
          <a:xfrm>
            <a:off x="16229672" y="-1"/>
            <a:ext cx="8147978" cy="6869151"/>
          </a:xfrm>
          <a:prstGeom prst="rect">
            <a:avLst/>
          </a:prstGeom>
          <a:effectLst/>
        </p:spPr>
        <p:txBody>
          <a:bodyPr>
            <a:normAutofit/>
          </a:bodyPr>
          <a:lstStyle>
            <a:lvl1pPr marL="0" indent="0">
              <a:buNone/>
              <a:defRPr sz="4200" b="0" i="0">
                <a:ln>
                  <a:noFill/>
                </a:ln>
                <a:solidFill>
                  <a:schemeClr val="bg1">
                    <a:lumMod val="85000"/>
                  </a:schemeClr>
                </a:solidFill>
                <a:latin typeface="Source Sans Pro Light" charset="0"/>
                <a:ea typeface="Source Sans Pro Light" charset="0"/>
                <a:cs typeface="Source Sans Pro Light" charset="0"/>
              </a:defRPr>
            </a:lvl1pPr>
          </a:lstStyle>
          <a:p>
            <a:endParaRPr lang="en-US"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Placeholder Slide">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9969190" y="6200078"/>
            <a:ext cx="4215161" cy="4795024"/>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Placeholder Slide">
    <p:spTree>
      <p:nvGrpSpPr>
        <p:cNvPr id="1" name=""/>
        <p:cNvGrpSpPr/>
        <p:nvPr/>
      </p:nvGrpSpPr>
      <p:grpSpPr>
        <a:xfrm>
          <a:off x="0" y="0"/>
          <a:ext cx="0" cy="0"/>
          <a:chOff x="0" y="0"/>
          <a:chExt cx="0" cy="0"/>
        </a:xfrm>
      </p:grpSpPr>
      <p:sp>
        <p:nvSpPr>
          <p:cNvPr id="23" name="Picture Placeholder 8"/>
          <p:cNvSpPr>
            <a:spLocks noGrp="1"/>
          </p:cNvSpPr>
          <p:nvPr>
            <p:ph type="pic" sz="quarter" idx="12"/>
          </p:nvPr>
        </p:nvSpPr>
        <p:spPr>
          <a:xfrm>
            <a:off x="10176238" y="3236359"/>
            <a:ext cx="4108572" cy="7183046"/>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Placeholder Slide">
    <p:spTree>
      <p:nvGrpSpPr>
        <p:cNvPr id="1" name=""/>
        <p:cNvGrpSpPr/>
        <p:nvPr/>
      </p:nvGrpSpPr>
      <p:grpSpPr>
        <a:xfrm>
          <a:off x="0" y="0"/>
          <a:ext cx="0" cy="0"/>
          <a:chOff x="0" y="0"/>
          <a:chExt cx="0" cy="0"/>
        </a:xfrm>
      </p:grpSpPr>
      <p:sp>
        <p:nvSpPr>
          <p:cNvPr id="18" name="Picture Placeholder 8"/>
          <p:cNvSpPr>
            <a:spLocks noGrp="1"/>
          </p:cNvSpPr>
          <p:nvPr>
            <p:ph type="pic" sz="quarter" idx="12"/>
          </p:nvPr>
        </p:nvSpPr>
        <p:spPr>
          <a:xfrm>
            <a:off x="9061094" y="2682833"/>
            <a:ext cx="6336731" cy="7967818"/>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All about my job">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8876370" y="0"/>
            <a:ext cx="15501279" cy="13716000"/>
          </a:xfrm>
          <a:prstGeom prst="rect">
            <a:avLst/>
          </a:prstGeom>
          <a:effectLst/>
        </p:spPr>
        <p:txBody>
          <a:bodyPr>
            <a:normAutofit/>
          </a:bodyPr>
          <a:lstStyle>
            <a:lvl1pPr marL="0" indent="0">
              <a:buNone/>
              <a:defRPr sz="4200" b="0" i="0">
                <a:ln>
                  <a:noFill/>
                </a:ln>
                <a:solidFill>
                  <a:schemeClr val="bg1">
                    <a:lumMod val="85000"/>
                  </a:schemeClr>
                </a:solidFill>
                <a:latin typeface="Source Sans Pro Light" charset="0"/>
                <a:ea typeface="Source Sans Pro Light" charset="0"/>
                <a:cs typeface="Source Sans Pro Light" charset="0"/>
              </a:defRPr>
            </a:lvl1pPr>
          </a:lstStyle>
          <a:p>
            <a:endParaRPr lang="en-US" dirty="0"/>
          </a:p>
        </p:txBody>
      </p:sp>
      <p:sp>
        <p:nvSpPr>
          <p:cNvPr id="5" name="Picture Placeholder 28"/>
          <p:cNvSpPr>
            <a:spLocks noGrp="1"/>
          </p:cNvSpPr>
          <p:nvPr>
            <p:ph type="pic" sz="quarter" idx="46"/>
          </p:nvPr>
        </p:nvSpPr>
        <p:spPr>
          <a:xfrm>
            <a:off x="2899314" y="1674798"/>
            <a:ext cx="3058805" cy="3548216"/>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Meet the team of 4">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8730082" y="4197166"/>
            <a:ext cx="2935224" cy="2935154"/>
          </a:xfrm>
          <a:prstGeom prst="ellipse">
            <a:avLst/>
          </a:prstGeom>
        </p:spPr>
        <p:txBody>
          <a:bodyPr>
            <a:normAutofit/>
          </a:bodyPr>
          <a:lstStyle>
            <a:lvl1pPr>
              <a:defRPr sz="2300">
                <a:latin typeface="Montserrat Hairline" charset="0"/>
                <a:ea typeface="Montserrat Hairline" charset="0"/>
                <a:cs typeface="Montserrat Hairline" charset="0"/>
              </a:defRPr>
            </a:lvl1pPr>
          </a:lstStyle>
          <a:p>
            <a:endParaRPr lang="en-US"/>
          </a:p>
        </p:txBody>
      </p:sp>
      <p:sp>
        <p:nvSpPr>
          <p:cNvPr id="15" name="Picture Placeholder 3"/>
          <p:cNvSpPr>
            <a:spLocks noGrp="1"/>
          </p:cNvSpPr>
          <p:nvPr>
            <p:ph type="pic" sz="quarter" idx="12"/>
          </p:nvPr>
        </p:nvSpPr>
        <p:spPr>
          <a:xfrm>
            <a:off x="13403702" y="4197166"/>
            <a:ext cx="2935224" cy="2935154"/>
          </a:xfrm>
          <a:prstGeom prst="ellipse">
            <a:avLst/>
          </a:prstGeom>
        </p:spPr>
        <p:txBody>
          <a:bodyPr>
            <a:normAutofit/>
          </a:bodyPr>
          <a:lstStyle>
            <a:lvl1pPr>
              <a:defRPr sz="2300">
                <a:latin typeface="Montserrat Hairline" charset="0"/>
                <a:ea typeface="Montserrat Hairline" charset="0"/>
                <a:cs typeface="Montserrat Hairline" charset="0"/>
              </a:defRPr>
            </a:lvl1pPr>
          </a:lstStyle>
          <a:p>
            <a:endParaRPr lang="en-US"/>
          </a:p>
        </p:txBody>
      </p:sp>
      <p:sp>
        <p:nvSpPr>
          <p:cNvPr id="25" name="Picture Placeholder 3"/>
          <p:cNvSpPr>
            <a:spLocks noGrp="1"/>
          </p:cNvSpPr>
          <p:nvPr>
            <p:ph type="pic" sz="quarter" idx="13"/>
          </p:nvPr>
        </p:nvSpPr>
        <p:spPr>
          <a:xfrm>
            <a:off x="8008742" y="4197166"/>
            <a:ext cx="2935224" cy="2935154"/>
          </a:xfrm>
          <a:prstGeom prst="ellipse">
            <a:avLst/>
          </a:prstGeom>
        </p:spPr>
        <p:txBody>
          <a:bodyPr>
            <a:normAutofit/>
          </a:bodyPr>
          <a:lstStyle>
            <a:lvl1pPr>
              <a:defRPr sz="2300">
                <a:latin typeface="Montserrat Hairline" charset="0"/>
                <a:ea typeface="Montserrat Hairline" charset="0"/>
                <a:cs typeface="Montserrat Hairline" charset="0"/>
              </a:defRPr>
            </a:lvl1pPr>
          </a:lstStyle>
          <a:p>
            <a:endParaRPr lang="en-US"/>
          </a:p>
        </p:txBody>
      </p:sp>
      <p:sp>
        <p:nvSpPr>
          <p:cNvPr id="34" name="Picture Placeholder 3"/>
          <p:cNvSpPr>
            <a:spLocks noGrp="1"/>
          </p:cNvSpPr>
          <p:nvPr>
            <p:ph type="pic" sz="quarter" idx="14"/>
          </p:nvPr>
        </p:nvSpPr>
        <p:spPr>
          <a:xfrm>
            <a:off x="2682362" y="4197166"/>
            <a:ext cx="2935224" cy="2935154"/>
          </a:xfrm>
          <a:prstGeom prst="ellipse">
            <a:avLst/>
          </a:prstGeom>
        </p:spPr>
        <p:txBody>
          <a:bodyPr>
            <a:normAutofit/>
          </a:bodyPr>
          <a:lstStyle>
            <a:lvl1pPr>
              <a:defRPr sz="2300">
                <a:latin typeface="Montserrat Hairline" charset="0"/>
                <a:ea typeface="Montserrat Hairline" charset="0"/>
                <a:cs typeface="Montserrat Hairline" charset="0"/>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11268512" y="0"/>
            <a:ext cx="9462053" cy="13715999"/>
          </a:xfrm>
          <a:prstGeom prst="parallelogram">
            <a:avLst>
              <a:gd name="adj" fmla="val 54870"/>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fault">
    <p:spTree>
      <p:nvGrpSpPr>
        <p:cNvPr id="1" name=""/>
        <p:cNvGrpSpPr/>
        <p:nvPr/>
      </p:nvGrpSpPr>
      <p:grpSpPr>
        <a:xfrm>
          <a:off x="0" y="0"/>
          <a:ext cx="0" cy="0"/>
          <a:chOff x="0" y="0"/>
          <a:chExt cx="0" cy="0"/>
        </a:xfrm>
      </p:grpSpPr>
      <p:sp>
        <p:nvSpPr>
          <p:cNvPr id="5" name="Picture Placeholder 13"/>
          <p:cNvSpPr>
            <a:spLocks noGrp="1"/>
          </p:cNvSpPr>
          <p:nvPr>
            <p:ph type="pic" sz="quarter" idx="60"/>
          </p:nvPr>
        </p:nvSpPr>
        <p:spPr>
          <a:xfrm>
            <a:off x="15202332" y="1"/>
            <a:ext cx="9175318" cy="13715999"/>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6" name="Rectangle 5"/>
          <p:cNvSpPr/>
          <p:nvPr userDrawn="1"/>
        </p:nvSpPr>
        <p:spPr>
          <a:xfrm>
            <a:off x="6088566" y="12244039"/>
            <a:ext cx="12511668" cy="12489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image with paragrah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921240" cy="13716000"/>
          </a:xfrm>
          <a:prstGeom prst="rect">
            <a:avLst/>
          </a:prstGeom>
        </p:spPr>
        <p:txBody>
          <a:bodyPr>
            <a:normAutofit/>
          </a:bodyPr>
          <a:lstStyle>
            <a:lvl1pPr>
              <a:defRPr sz="2800"/>
            </a:lvl1pPr>
          </a:lstStyle>
          <a:p>
            <a:endParaRPr lang="en-US"/>
          </a:p>
        </p:txBody>
      </p:sp>
      <p:sp>
        <p:nvSpPr>
          <p:cNvPr id="2" name="Rectangle 1"/>
          <p:cNvSpPr/>
          <p:nvPr userDrawn="1"/>
        </p:nvSpPr>
        <p:spPr>
          <a:xfrm>
            <a:off x="9099395" y="12444761"/>
            <a:ext cx="6445405" cy="535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Rectangle 1"/>
          <p:cNvSpPr/>
          <p:nvPr userDrawn="1"/>
        </p:nvSpPr>
        <p:spPr>
          <a:xfrm>
            <a:off x="9077093" y="12489366"/>
            <a:ext cx="6579219" cy="7805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
        <p:nvSpPr>
          <p:cNvPr id="3" name="Picture Placeholder 13"/>
          <p:cNvSpPr>
            <a:spLocks noGrp="1"/>
          </p:cNvSpPr>
          <p:nvPr>
            <p:ph type="pic" sz="quarter" idx="60"/>
          </p:nvPr>
        </p:nvSpPr>
        <p:spPr>
          <a:xfrm>
            <a:off x="-9015" y="0"/>
            <a:ext cx="24386666"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Placeholder Slid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0" y="7518400"/>
            <a:ext cx="8006576" cy="6197600"/>
          </a:xfrm>
          <a:prstGeom prst="rect">
            <a:avLst/>
          </a:prstGeom>
          <a:solidFill>
            <a:schemeClr val="bg1">
              <a:lumMod val="95000"/>
            </a:schemeClr>
          </a:solidFill>
        </p:spPr>
        <p:txBody>
          <a:bodyPr>
            <a:normAutofit/>
          </a:bodyPr>
          <a:lstStyle>
            <a:lvl1pPr>
              <a:defRPr sz="2800"/>
            </a:lvl1pPr>
          </a:lstStyle>
          <a:p>
            <a:endParaRPr lang="en-US"/>
          </a:p>
        </p:txBody>
      </p:sp>
      <p:sp>
        <p:nvSpPr>
          <p:cNvPr id="13" name="Picture Placeholder 8"/>
          <p:cNvSpPr>
            <a:spLocks noGrp="1"/>
          </p:cNvSpPr>
          <p:nvPr>
            <p:ph type="pic" sz="quarter" idx="11"/>
          </p:nvPr>
        </p:nvSpPr>
        <p:spPr>
          <a:xfrm>
            <a:off x="8191662" y="7518400"/>
            <a:ext cx="7986294" cy="6197600"/>
          </a:xfrm>
          <a:prstGeom prst="rect">
            <a:avLst/>
          </a:prstGeom>
          <a:solidFill>
            <a:schemeClr val="bg1">
              <a:lumMod val="95000"/>
            </a:schemeClr>
          </a:solidFill>
        </p:spPr>
        <p:txBody>
          <a:bodyPr>
            <a:normAutofit/>
          </a:bodyPr>
          <a:lstStyle>
            <a:lvl1pPr>
              <a:defRPr sz="2800"/>
            </a:lvl1pPr>
          </a:lstStyle>
          <a:p>
            <a:endParaRPr lang="en-US"/>
          </a:p>
        </p:txBody>
      </p:sp>
      <p:sp>
        <p:nvSpPr>
          <p:cNvPr id="14" name="Picture Placeholder 8"/>
          <p:cNvSpPr>
            <a:spLocks noGrp="1"/>
          </p:cNvSpPr>
          <p:nvPr>
            <p:ph type="pic" sz="quarter" idx="12"/>
          </p:nvPr>
        </p:nvSpPr>
        <p:spPr>
          <a:xfrm>
            <a:off x="16363042" y="7518400"/>
            <a:ext cx="8014608" cy="6197600"/>
          </a:xfrm>
          <a:prstGeom prst="rect">
            <a:avLst/>
          </a:prstGeom>
          <a:solidFill>
            <a:schemeClr val="bg1">
              <a:lumMod val="95000"/>
            </a:schemeClr>
          </a:solidFill>
        </p:spPr>
        <p:txBody>
          <a:bodyPr>
            <a:normAutofit/>
          </a:bodyPr>
          <a:lstStyle>
            <a:lvl1pPr>
              <a:defRPr sz="2800"/>
            </a:lvl1pPr>
          </a:lstStyle>
          <a:p>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Portfolio Fou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0442363" y="4499812"/>
            <a:ext cx="3389970" cy="6015788"/>
          </a:xfrm>
          <a:prstGeom prst="rect">
            <a:avLst/>
          </a:prstGeom>
        </p:spPr>
        <p:txBody>
          <a:bodyPr>
            <a:normAutofit/>
          </a:bodyPr>
          <a:lstStyle>
            <a:lvl1pPr>
              <a:defRPr sz="3200"/>
            </a:lvl1pPr>
          </a:lstStyle>
          <a:p>
            <a:endParaRPr lang="en-US"/>
          </a:p>
        </p:txBody>
      </p:sp>
      <p:sp>
        <p:nvSpPr>
          <p:cNvPr id="13" name="Picture Placeholder 2"/>
          <p:cNvSpPr>
            <a:spLocks noGrp="1"/>
          </p:cNvSpPr>
          <p:nvPr>
            <p:ph type="pic" sz="quarter" idx="16"/>
          </p:nvPr>
        </p:nvSpPr>
        <p:spPr>
          <a:xfrm>
            <a:off x="17163368" y="4499812"/>
            <a:ext cx="3389970" cy="6015788"/>
          </a:xfrm>
          <a:prstGeom prst="rect">
            <a:avLst/>
          </a:prstGeom>
        </p:spPr>
        <p:txBody>
          <a:bodyPr>
            <a:normAutofit/>
          </a:bodyPr>
          <a:lstStyle>
            <a:lvl1pPr>
              <a:defRPr sz="3200"/>
            </a:lvl1pPr>
          </a:lstStyle>
          <a:p>
            <a:endParaRPr lang="en-US"/>
          </a:p>
        </p:txBody>
      </p:sp>
      <p:sp>
        <p:nvSpPr>
          <p:cNvPr id="14" name="Picture Placeholder 2"/>
          <p:cNvSpPr>
            <a:spLocks noGrp="1"/>
          </p:cNvSpPr>
          <p:nvPr>
            <p:ph type="pic" sz="quarter" idx="17"/>
          </p:nvPr>
        </p:nvSpPr>
        <p:spPr>
          <a:xfrm>
            <a:off x="3724508" y="4499812"/>
            <a:ext cx="3389970" cy="6015788"/>
          </a:xfrm>
          <a:prstGeom prst="rect">
            <a:avLst/>
          </a:prstGeom>
        </p:spPr>
        <p:txBody>
          <a:bodyPr>
            <a:normAutofit/>
          </a:bodyPr>
          <a:lstStyle>
            <a:lvl1pPr>
              <a:defRPr sz="3200"/>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2656958" y="4884234"/>
            <a:ext cx="7936701" cy="4928839"/>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5" name="Picture Placeholder 17"/>
          <p:cNvSpPr>
            <a:spLocks noGrp="1"/>
          </p:cNvSpPr>
          <p:nvPr>
            <p:ph type="pic" sz="quarter" idx="14"/>
          </p:nvPr>
        </p:nvSpPr>
        <p:spPr>
          <a:xfrm>
            <a:off x="7126014" y="4112108"/>
            <a:ext cx="9995337" cy="6243145"/>
          </a:xfrm>
          <a:prstGeom prst="rect">
            <a:avLst/>
          </a:prstGeom>
          <a:solidFill>
            <a:schemeClr val="bg1">
              <a:lumMod val="95000"/>
            </a:schemeClr>
          </a:solidFill>
        </p:spPr>
        <p:txBody>
          <a:bodyPr>
            <a:normAutofit/>
          </a:bodyPr>
          <a:lstStyle>
            <a:lvl1pPr marL="0" indent="0">
              <a:buNone/>
              <a:defRPr sz="2800">
                <a:solidFill>
                  <a:schemeClr val="tx1"/>
                </a:solidFill>
              </a:defRPr>
            </a:lvl1pPr>
          </a:lstStyle>
          <a:p>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iphone mockup">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13916721" y="2877014"/>
            <a:ext cx="6534615" cy="11619571"/>
          </a:xfrm>
          <a:prstGeom prst="rect">
            <a:avLst/>
          </a:prstGeom>
        </p:spPr>
        <p:txBody>
          <a:bodyPr>
            <a:normAutofit/>
          </a:bodyPr>
          <a:lstStyle>
            <a:lvl1pPr>
              <a:defRPr sz="2800"/>
            </a:lvl1pPr>
          </a:lstStyle>
          <a:p>
            <a:endParaRPr lang="en-US"/>
          </a:p>
        </p:txBody>
      </p:sp>
      <p:sp>
        <p:nvSpPr>
          <p:cNvPr id="4" name="Rectangle 3"/>
          <p:cNvSpPr/>
          <p:nvPr userDrawn="1"/>
        </p:nvSpPr>
        <p:spPr>
          <a:xfrm>
            <a:off x="19938380" y="12422459"/>
            <a:ext cx="2943922" cy="6244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6" name="Picture Placeholder 17"/>
          <p:cNvSpPr>
            <a:spLocks noGrp="1"/>
          </p:cNvSpPr>
          <p:nvPr>
            <p:ph type="pic" sz="quarter" idx="14"/>
          </p:nvPr>
        </p:nvSpPr>
        <p:spPr>
          <a:xfrm>
            <a:off x="2804738" y="4380392"/>
            <a:ext cx="7974443" cy="4526280"/>
          </a:xfrm>
          <a:prstGeom prst="rect">
            <a:avLst/>
          </a:prstGeom>
          <a:noFill/>
        </p:spPr>
        <p:txBody>
          <a:bodyPr rtlCol="0">
            <a:normAutofit/>
          </a:bodyPr>
          <a:lstStyle>
            <a:lvl1pPr marL="0" indent="0" algn="ctr">
              <a:buNone/>
              <a:defRPr sz="1800" b="0" i="0">
                <a:solidFill>
                  <a:schemeClr val="bg1">
                    <a:lumMod val="75000"/>
                  </a:schemeClr>
                </a:solidFill>
                <a:latin typeface="Montserrat Light" charset="0"/>
                <a:ea typeface="Montserrat Light" charset="0"/>
                <a:cs typeface="Montserrat Light" charset="0"/>
              </a:defRPr>
            </a:lvl1pPr>
          </a:lstStyle>
          <a:p>
            <a:pPr lvl="0"/>
            <a:endParaRPr lang="en-US" noProof="0"/>
          </a:p>
        </p:txBody>
      </p:sp>
      <p:sp>
        <p:nvSpPr>
          <p:cNvPr id="7" name="Picture Placeholder 17"/>
          <p:cNvSpPr>
            <a:spLocks noGrp="1"/>
          </p:cNvSpPr>
          <p:nvPr>
            <p:ph type="pic" sz="quarter" idx="16"/>
          </p:nvPr>
        </p:nvSpPr>
        <p:spPr>
          <a:xfrm>
            <a:off x="13459208" y="4380392"/>
            <a:ext cx="8061857" cy="4526280"/>
          </a:xfrm>
          <a:prstGeom prst="rect">
            <a:avLst/>
          </a:prstGeom>
          <a:noFill/>
        </p:spPr>
        <p:txBody>
          <a:bodyPr rtlCol="0">
            <a:normAutofit/>
          </a:bodyPr>
          <a:lstStyle>
            <a:lvl1pPr marL="0" indent="0" algn="ctr">
              <a:buNone/>
              <a:defRPr sz="1800" b="0" i="0">
                <a:solidFill>
                  <a:schemeClr val="bg1">
                    <a:lumMod val="75000"/>
                  </a:schemeClr>
                </a:solidFill>
                <a:latin typeface="Montserrat Light" charset="0"/>
                <a:ea typeface="Montserrat Light" charset="0"/>
                <a:cs typeface="Montserrat Light" charset="0"/>
              </a:defRPr>
            </a:lvl1pPr>
          </a:lstStyle>
          <a:p>
            <a:pPr lvl="0"/>
            <a:endParaRPr lang="en-US" noProof="0" dirty="0"/>
          </a:p>
        </p:txBody>
      </p:sp>
    </p:spTree>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sp>
        <p:nvSpPr>
          <p:cNvPr id="2" name="Picture Placeholder 13"/>
          <p:cNvSpPr>
            <a:spLocks noGrp="1"/>
          </p:cNvSpPr>
          <p:nvPr>
            <p:ph type="pic" sz="quarter" idx="60"/>
          </p:nvPr>
        </p:nvSpPr>
        <p:spPr>
          <a:xfrm>
            <a:off x="-9016" y="1"/>
            <a:ext cx="24386666" cy="64008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laceholder Slide">
    <p:spTree>
      <p:nvGrpSpPr>
        <p:cNvPr id="1" name=""/>
        <p:cNvGrpSpPr/>
        <p:nvPr/>
      </p:nvGrpSpPr>
      <p:grpSpPr>
        <a:xfrm>
          <a:off x="0" y="0"/>
          <a:ext cx="0" cy="0"/>
          <a:chOff x="0" y="0"/>
          <a:chExt cx="0" cy="0"/>
        </a:xfrm>
      </p:grpSpPr>
      <p:sp>
        <p:nvSpPr>
          <p:cNvPr id="15" name="Picture Placeholder 13"/>
          <p:cNvSpPr>
            <a:spLocks noGrp="1"/>
          </p:cNvSpPr>
          <p:nvPr>
            <p:ph type="pic" sz="quarter" idx="60"/>
          </p:nvPr>
        </p:nvSpPr>
        <p:spPr>
          <a:xfrm>
            <a:off x="-9016" y="0"/>
            <a:ext cx="24386666" cy="4795024"/>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8" name="Picture Placeholder 7"/>
          <p:cNvSpPr>
            <a:spLocks noGrp="1"/>
          </p:cNvSpPr>
          <p:nvPr>
            <p:ph type="pic" sz="quarter" idx="42"/>
          </p:nvPr>
        </p:nvSpPr>
        <p:spPr>
          <a:xfrm>
            <a:off x="10264854" y="2547371"/>
            <a:ext cx="3846596" cy="446205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9" name="Picture Placeholder 7"/>
          <p:cNvSpPr>
            <a:spLocks noGrp="1"/>
          </p:cNvSpPr>
          <p:nvPr>
            <p:ph type="pic" sz="quarter" idx="43"/>
          </p:nvPr>
        </p:nvSpPr>
        <p:spPr>
          <a:xfrm>
            <a:off x="16610439" y="2547371"/>
            <a:ext cx="3846596" cy="446205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20" name="Picture Placeholder 7"/>
          <p:cNvSpPr>
            <a:spLocks noGrp="1"/>
          </p:cNvSpPr>
          <p:nvPr>
            <p:ph type="pic" sz="quarter" idx="44"/>
          </p:nvPr>
        </p:nvSpPr>
        <p:spPr>
          <a:xfrm>
            <a:off x="3919269" y="2547371"/>
            <a:ext cx="3846596" cy="446205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for breaks">
    <p:spTree>
      <p:nvGrpSpPr>
        <p:cNvPr id="1" name=""/>
        <p:cNvGrpSpPr/>
        <p:nvPr/>
      </p:nvGrpSpPr>
      <p:grpSpPr>
        <a:xfrm>
          <a:off x="0" y="0"/>
          <a:ext cx="0" cy="0"/>
          <a:chOff x="0" y="0"/>
          <a:chExt cx="0" cy="0"/>
        </a:xfrm>
      </p:grpSpPr>
      <p:sp>
        <p:nvSpPr>
          <p:cNvPr id="4" name="Picture Placeholder 13"/>
          <p:cNvSpPr>
            <a:spLocks noGrp="1"/>
          </p:cNvSpPr>
          <p:nvPr>
            <p:ph type="pic" sz="quarter" idx="60"/>
          </p:nvPr>
        </p:nvSpPr>
        <p:spPr>
          <a:xfrm>
            <a:off x="16392292" y="0"/>
            <a:ext cx="7985357"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2_General Slide">
    <p:spTree>
      <p:nvGrpSpPr>
        <p:cNvPr id="1" name=""/>
        <p:cNvGrpSpPr/>
        <p:nvPr/>
      </p:nvGrpSpPr>
      <p:grpSpPr>
        <a:xfrm>
          <a:off x="0" y="0"/>
          <a:ext cx="0" cy="0"/>
          <a:chOff x="0" y="0"/>
          <a:chExt cx="0" cy="0"/>
        </a:xfrm>
      </p:grpSpPr>
      <p:sp>
        <p:nvSpPr>
          <p:cNvPr id="12" name="Picture Placeholder 13"/>
          <p:cNvSpPr>
            <a:spLocks noGrp="1"/>
          </p:cNvSpPr>
          <p:nvPr>
            <p:ph type="pic" sz="quarter" idx="60"/>
          </p:nvPr>
        </p:nvSpPr>
        <p:spPr>
          <a:xfrm>
            <a:off x="17965719" y="4535513"/>
            <a:ext cx="4109391" cy="6161439"/>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13" name="Picture Placeholder 13"/>
          <p:cNvSpPr>
            <a:spLocks noGrp="1"/>
          </p:cNvSpPr>
          <p:nvPr>
            <p:ph type="pic" sz="quarter" idx="61"/>
          </p:nvPr>
        </p:nvSpPr>
        <p:spPr>
          <a:xfrm>
            <a:off x="12767299" y="4535513"/>
            <a:ext cx="4109391" cy="6161439"/>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4" name="Picture Placeholder 13"/>
          <p:cNvSpPr>
            <a:spLocks noGrp="1"/>
          </p:cNvSpPr>
          <p:nvPr>
            <p:ph type="pic" sz="quarter" idx="62"/>
          </p:nvPr>
        </p:nvSpPr>
        <p:spPr>
          <a:xfrm>
            <a:off x="7568879" y="4535513"/>
            <a:ext cx="4109391" cy="6161439"/>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5" name="Picture Placeholder 13"/>
          <p:cNvSpPr>
            <a:spLocks noGrp="1"/>
          </p:cNvSpPr>
          <p:nvPr>
            <p:ph type="pic" sz="quarter" idx="63"/>
          </p:nvPr>
        </p:nvSpPr>
        <p:spPr>
          <a:xfrm>
            <a:off x="2370459" y="4535513"/>
            <a:ext cx="4109391" cy="6161439"/>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dirty="0"/>
          </a:p>
        </p:txBody>
      </p:sp>
      <p:sp>
        <p:nvSpPr>
          <p:cNvPr id="2" name="Rectangle 1"/>
          <p:cNvSpPr/>
          <p:nvPr userDrawn="1"/>
        </p:nvSpPr>
        <p:spPr>
          <a:xfrm>
            <a:off x="8876371" y="12029227"/>
            <a:ext cx="6668429" cy="13158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Source Sans Pro Light"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General Slide">
    <p:spTree>
      <p:nvGrpSpPr>
        <p:cNvPr id="1" name=""/>
        <p:cNvGrpSpPr/>
        <p:nvPr/>
      </p:nvGrpSpPr>
      <p:grpSpPr>
        <a:xfrm>
          <a:off x="0" y="0"/>
          <a:ext cx="0" cy="0"/>
          <a:chOff x="0" y="0"/>
          <a:chExt cx="0" cy="0"/>
        </a:xfrm>
      </p:grpSpPr>
      <p:sp>
        <p:nvSpPr>
          <p:cNvPr id="11" name="Picture Placeholder 7"/>
          <p:cNvSpPr>
            <a:spLocks noGrp="1"/>
          </p:cNvSpPr>
          <p:nvPr>
            <p:ph type="pic" sz="quarter" idx="42"/>
          </p:nvPr>
        </p:nvSpPr>
        <p:spPr>
          <a:xfrm>
            <a:off x="7568878" y="4859538"/>
            <a:ext cx="4109392" cy="4766898"/>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4" name="Picture Placeholder 7"/>
          <p:cNvSpPr>
            <a:spLocks noGrp="1"/>
          </p:cNvSpPr>
          <p:nvPr>
            <p:ph type="pic" sz="quarter" idx="64"/>
          </p:nvPr>
        </p:nvSpPr>
        <p:spPr>
          <a:xfrm>
            <a:off x="12767298" y="4859538"/>
            <a:ext cx="4109392" cy="4766898"/>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5" name="Picture Placeholder 7"/>
          <p:cNvSpPr>
            <a:spLocks noGrp="1"/>
          </p:cNvSpPr>
          <p:nvPr>
            <p:ph type="pic" sz="quarter" idx="65"/>
          </p:nvPr>
        </p:nvSpPr>
        <p:spPr>
          <a:xfrm>
            <a:off x="17965718" y="4859538"/>
            <a:ext cx="4109392" cy="4766898"/>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
        <p:nvSpPr>
          <p:cNvPr id="16" name="Picture Placeholder 7"/>
          <p:cNvSpPr>
            <a:spLocks noGrp="1"/>
          </p:cNvSpPr>
          <p:nvPr>
            <p:ph type="pic" sz="quarter" idx="66"/>
          </p:nvPr>
        </p:nvSpPr>
        <p:spPr>
          <a:xfrm>
            <a:off x="2370458" y="4859538"/>
            <a:ext cx="4109392" cy="4766898"/>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Rectangle 11"/>
          <p:cNvSpPr/>
          <p:nvPr userDrawn="1"/>
        </p:nvSpPr>
        <p:spPr>
          <a:xfrm>
            <a:off x="7813767" y="12401229"/>
            <a:ext cx="8807512" cy="877091"/>
          </a:xfrm>
          <a:prstGeom prst="rect">
            <a:avLst/>
          </a:prstGeom>
        </p:spPr>
        <p:txBody>
          <a:bodyPr wrap="square" lIns="182807" tIns="91404" rIns="182807" bIns="91404">
            <a:spAutoFit/>
          </a:bodyPr>
          <a:lstStyle/>
          <a:p>
            <a:pPr algn="ctr">
              <a:lnSpc>
                <a:spcPts val="2730"/>
              </a:lnSpc>
            </a:pPr>
            <a:r>
              <a:rPr lang="id-ID" sz="2200" dirty="0">
                <a:solidFill>
                  <a:schemeClr val="accent2"/>
                </a:solidFill>
                <a:latin typeface="Source Sans Pro Light" charset="0"/>
                <a:ea typeface="Source Sans Pro Light" charset="0"/>
                <a:cs typeface="Source Sans Pro Light" charset="0"/>
              </a:rPr>
              <a:t>www.companyname.com</a:t>
            </a:r>
          </a:p>
          <a:p>
            <a:pPr algn="ctr">
              <a:lnSpc>
                <a:spcPts val="2730"/>
              </a:lnSpc>
            </a:pPr>
            <a:r>
              <a:rPr lang="en-US" sz="1700" dirty="0">
                <a:solidFill>
                  <a:schemeClr val="tx2"/>
                </a:solidFill>
                <a:latin typeface="Source Sans Pro Light" charset="0"/>
                <a:ea typeface="Source Sans Pro Light" charset="0"/>
                <a:cs typeface="Source Sans Pro Light" charset="0"/>
              </a:rPr>
              <a:t>© 2016 </a:t>
            </a:r>
            <a:r>
              <a:rPr lang="id-ID" sz="1700" dirty="0">
                <a:solidFill>
                  <a:schemeClr val="tx2"/>
                </a:solidFill>
                <a:latin typeface="Source Sans Pro Light" charset="0"/>
                <a:ea typeface="Source Sans Pro Light" charset="0"/>
                <a:cs typeface="Source Sans Pro Light" charset="0"/>
              </a:rPr>
              <a:t>Minimal Theme</a:t>
            </a:r>
            <a:r>
              <a:rPr lang="en-US" sz="1700" dirty="0">
                <a:solidFill>
                  <a:schemeClr val="tx2"/>
                </a:solidFill>
                <a:latin typeface="Source Sans Pro Light" charset="0"/>
                <a:ea typeface="Source Sans Pro Light" charset="0"/>
                <a:cs typeface="Source Sans Pro Light" charset="0"/>
              </a:rPr>
              <a:t>. All Rights Reserved. </a:t>
            </a:r>
            <a:endParaRPr lang="id-ID" sz="1700" dirty="0">
              <a:solidFill>
                <a:schemeClr val="tx2"/>
              </a:solidFill>
              <a:latin typeface="Source Sans Pro Light" charset="0"/>
              <a:ea typeface="Source Sans Pro Light" charset="0"/>
              <a:cs typeface="Source Sans Pro Light"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Lst>
  <p:hf hdr="0" ftr="0" dt="0"/>
  <p:txStyles>
    <p:titleStyle>
      <a:lvl1pPr algn="l" defTabSz="1828165" rtl="0" eaLnBrk="1" latinLnBrk="0" hangingPunct="1">
        <a:lnSpc>
          <a:spcPct val="90000"/>
        </a:lnSpc>
        <a:spcBef>
          <a:spcPct val="0"/>
        </a:spcBef>
        <a:buNone/>
        <a:defRPr lang="en-US" sz="4400" kern="1200">
          <a:solidFill>
            <a:schemeClr val="tx1"/>
          </a:solidFill>
          <a:latin typeface="Montserrat Hairline" charset="0"/>
          <a:ea typeface="Montserrat Hairline" charset="0"/>
          <a:cs typeface="Montserrat Hairline" charset="0"/>
        </a:defRPr>
      </a:lvl1pPr>
    </p:titleStyle>
    <p:bodyStyle>
      <a:lvl1pPr marL="457200" indent="-457200" algn="l" defTabSz="1828165" rtl="0" eaLnBrk="1" latinLnBrk="0" hangingPunct="1">
        <a:lnSpc>
          <a:spcPct val="90000"/>
        </a:lnSpc>
        <a:spcBef>
          <a:spcPts val="2000"/>
        </a:spcBef>
        <a:buFont typeface="Arial" panose="020B0604020202020204" pitchFamily="34" charset="0"/>
        <a:buChar char="•"/>
        <a:defRPr lang="en-US" sz="3600" kern="1200" dirty="0" smtClean="0">
          <a:solidFill>
            <a:schemeClr val="tx1"/>
          </a:solidFill>
          <a:effectLst/>
          <a:latin typeface="Montserrat Hairline" charset="0"/>
          <a:ea typeface="Montserrat Hairline" charset="0"/>
          <a:cs typeface="Montserrat Hairline" charset="0"/>
        </a:defRPr>
      </a:lvl1pPr>
      <a:lvl2pPr marL="1371600" indent="-457200" algn="l" defTabSz="1828165"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effectLst/>
          <a:latin typeface="Montserrat Hairline" charset="0"/>
          <a:ea typeface="Montserrat Hairline" charset="0"/>
          <a:cs typeface="Montserrat Hairline" charset="0"/>
        </a:defRPr>
      </a:lvl2pPr>
      <a:lvl3pPr marL="2285365" indent="-457200" algn="l" defTabSz="1828165"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Montserrat Hairline" charset="0"/>
          <a:ea typeface="Montserrat Hairline" charset="0"/>
          <a:cs typeface="Montserrat Hairline" charset="0"/>
        </a:defRPr>
      </a:lvl3pPr>
      <a:lvl4pPr marL="3199765" indent="-457200" algn="l" defTabSz="1828165" rtl="0" eaLnBrk="1" latinLnBrk="0" hangingPunct="1">
        <a:lnSpc>
          <a:spcPct val="90000"/>
        </a:lnSpc>
        <a:spcBef>
          <a:spcPts val="1000"/>
        </a:spcBef>
        <a:buFont typeface="Arial" panose="020B0604020202020204" pitchFamily="34" charset="0"/>
        <a:buChar char="•"/>
        <a:defRPr lang="en-US" sz="2000" kern="1200" dirty="0" smtClean="0">
          <a:solidFill>
            <a:schemeClr val="tx1"/>
          </a:solidFill>
          <a:effectLst/>
          <a:latin typeface="Montserrat Hairline" charset="0"/>
          <a:ea typeface="Montserrat Hairline" charset="0"/>
          <a:cs typeface="Montserrat Hairline" charset="0"/>
        </a:defRPr>
      </a:lvl4pPr>
      <a:lvl5pPr marL="4114165" indent="-457200" algn="l" defTabSz="1828165" rtl="0" eaLnBrk="1" latinLnBrk="0" hangingPunct="1">
        <a:lnSpc>
          <a:spcPct val="90000"/>
        </a:lnSpc>
        <a:spcBef>
          <a:spcPts val="1000"/>
        </a:spcBef>
        <a:buFont typeface="Arial" panose="020B0604020202020204" pitchFamily="34" charset="0"/>
        <a:buChar char="•"/>
        <a:defRPr lang="en-US" sz="2000" kern="1200" dirty="0">
          <a:solidFill>
            <a:schemeClr val="tx1"/>
          </a:solidFill>
          <a:effectLst/>
          <a:latin typeface="Montserrat Hairline" charset="0"/>
          <a:ea typeface="Montserrat Hairline" charset="0"/>
          <a:cs typeface="Montserrat Hairline" charset="0"/>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165" rtl="0" eaLnBrk="1" latinLnBrk="0" hangingPunct="1">
        <a:defRPr sz="3600" kern="1200">
          <a:solidFill>
            <a:schemeClr val="tx1"/>
          </a:solidFill>
          <a:latin typeface="+mn-lt"/>
          <a:ea typeface="+mn-ea"/>
          <a:cs typeface="+mn-cs"/>
        </a:defRPr>
      </a:lvl1pPr>
      <a:lvl2pPr marL="914400" algn="l" defTabSz="1828165" rtl="0" eaLnBrk="1" latinLnBrk="0" hangingPunct="1">
        <a:defRPr sz="3600" kern="1200">
          <a:solidFill>
            <a:schemeClr val="tx1"/>
          </a:solidFill>
          <a:latin typeface="+mn-lt"/>
          <a:ea typeface="+mn-ea"/>
          <a:cs typeface="+mn-cs"/>
        </a:defRPr>
      </a:lvl2pPr>
      <a:lvl3pPr marL="1828165" algn="l" defTabSz="1828165" rtl="0" eaLnBrk="1" latinLnBrk="0" hangingPunct="1">
        <a:defRPr sz="3600" kern="1200">
          <a:solidFill>
            <a:schemeClr val="tx1"/>
          </a:solidFill>
          <a:latin typeface="+mn-lt"/>
          <a:ea typeface="+mn-ea"/>
          <a:cs typeface="+mn-cs"/>
        </a:defRPr>
      </a:lvl3pPr>
      <a:lvl4pPr marL="2742565" algn="l" defTabSz="1828165" rtl="0" eaLnBrk="1" latinLnBrk="0" hangingPunct="1">
        <a:defRPr sz="3600" kern="1200">
          <a:solidFill>
            <a:schemeClr val="tx1"/>
          </a:solidFill>
          <a:latin typeface="+mn-lt"/>
          <a:ea typeface="+mn-ea"/>
          <a:cs typeface="+mn-cs"/>
        </a:defRPr>
      </a:lvl4pPr>
      <a:lvl5pPr marL="3656965" algn="l" defTabSz="1828165" rtl="0" eaLnBrk="1" latinLnBrk="0" hangingPunct="1">
        <a:defRPr sz="3600" kern="1200">
          <a:solidFill>
            <a:schemeClr val="tx1"/>
          </a:solidFill>
          <a:latin typeface="+mn-lt"/>
          <a:ea typeface="+mn-ea"/>
          <a:cs typeface="+mn-cs"/>
        </a:defRPr>
      </a:lvl5pPr>
      <a:lvl6pPr marL="4571365" algn="l" defTabSz="1828165" rtl="0" eaLnBrk="1" latinLnBrk="0" hangingPunct="1">
        <a:defRPr sz="3600" kern="1200">
          <a:solidFill>
            <a:schemeClr val="tx1"/>
          </a:solidFill>
          <a:latin typeface="+mn-lt"/>
          <a:ea typeface="+mn-ea"/>
          <a:cs typeface="+mn-cs"/>
        </a:defRPr>
      </a:lvl6pPr>
      <a:lvl7pPr marL="5485130" algn="l" defTabSz="1828165" rtl="0" eaLnBrk="1" latinLnBrk="0" hangingPunct="1">
        <a:defRPr sz="3600" kern="1200">
          <a:solidFill>
            <a:schemeClr val="tx1"/>
          </a:solidFill>
          <a:latin typeface="+mn-lt"/>
          <a:ea typeface="+mn-ea"/>
          <a:cs typeface="+mn-cs"/>
        </a:defRPr>
      </a:lvl7pPr>
      <a:lvl8pPr marL="6399530" algn="l" defTabSz="1828165" rtl="0" eaLnBrk="1" latinLnBrk="0" hangingPunct="1">
        <a:defRPr sz="3600" kern="1200">
          <a:solidFill>
            <a:schemeClr val="tx1"/>
          </a:solidFill>
          <a:latin typeface="+mn-lt"/>
          <a:ea typeface="+mn-ea"/>
          <a:cs typeface="+mn-cs"/>
        </a:defRPr>
      </a:lvl8pPr>
      <a:lvl9pPr marL="7313930" algn="l" defTabSz="1828165"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8.jpe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4.web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43.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60"/>
          </p:nvPr>
        </p:nvPicPr>
        <p:blipFill>
          <a:blip r:embed="rId3" cstate="screen">
            <a:duotone>
              <a:prstClr val="black"/>
              <a:schemeClr val="accent2">
                <a:tint val="45000"/>
                <a:satMod val="400000"/>
              </a:schemeClr>
            </a:duotone>
          </a:blip>
          <a:srcRect/>
          <a:stretch>
            <a:fillRect/>
          </a:stretch>
        </p:blipFill>
        <p:spPr/>
      </p:pic>
      <p:sp>
        <p:nvSpPr>
          <p:cNvPr id="15" name="Rectangle 14"/>
          <p:cNvSpPr/>
          <p:nvPr/>
        </p:nvSpPr>
        <p:spPr>
          <a:xfrm>
            <a:off x="0" y="-30751"/>
            <a:ext cx="24377650" cy="13746751"/>
          </a:xfrm>
          <a:prstGeom prst="rect">
            <a:avLst/>
          </a:prstGeom>
          <a:gradFill flip="none" rotWithShape="0">
            <a:gsLst>
              <a:gs pos="0">
                <a:srgbClr val="000E36">
                  <a:alpha val="63000"/>
                </a:srgbClr>
              </a:gs>
              <a:gs pos="100000">
                <a:srgbClr val="000000">
                  <a:alpha val="68000"/>
                </a:srgbClr>
              </a:gs>
            </a:gsLst>
            <a:lin ang="37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4" name="Right Triangle 3"/>
          <p:cNvSpPr/>
          <p:nvPr/>
        </p:nvSpPr>
        <p:spPr>
          <a:xfrm rot="16200000" flipH="1" flipV="1">
            <a:off x="10986782" y="3437757"/>
            <a:ext cx="1962686" cy="1450302"/>
          </a:xfrm>
          <a:prstGeom prst="r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16" name="TextBox 15"/>
          <p:cNvSpPr txBox="1"/>
          <p:nvPr/>
        </p:nvSpPr>
        <p:spPr>
          <a:xfrm>
            <a:off x="2378572" y="5934456"/>
            <a:ext cx="19669760" cy="2141220"/>
          </a:xfrm>
          <a:prstGeom prst="rect">
            <a:avLst/>
          </a:prstGeom>
          <a:noFill/>
        </p:spPr>
        <p:txBody>
          <a:bodyPr wrap="none" lIns="365760" tIns="0" rIns="0" bIns="0" rtlCol="0">
            <a:spAutoFit/>
          </a:bodyPr>
          <a:lstStyle/>
          <a:p>
            <a:pPr algn="ctr">
              <a:lnSpc>
                <a:spcPts val="16700"/>
              </a:lnSpc>
            </a:pPr>
            <a:r>
              <a:rPr lang="zh-CN" altLang="en-US" sz="16000" spc="3000" dirty="0">
                <a:solidFill>
                  <a:schemeClr val="bg1"/>
                </a:solidFill>
                <a:latin typeface="Segoe UI" panose="020B0502040204020203" pitchFamily="34" charset="0"/>
                <a:ea typeface="Montserrat" charset="0"/>
                <a:cs typeface="Montserrat" charset="0"/>
                <a:sym typeface="Segoe UI" panose="020B0502040204020203" pitchFamily="34" charset="0"/>
              </a:rPr>
              <a:t>数据分析</a:t>
            </a:r>
            <a:r>
              <a:rPr lang="zh-CN" altLang="en-US" sz="16000" spc="3000" dirty="0">
                <a:ln w="22225">
                  <a:solidFill>
                    <a:schemeClr val="accent2"/>
                  </a:solidFill>
                  <a:prstDash val="solid"/>
                </a:ln>
                <a:solidFill>
                  <a:schemeClr val="accent2">
                    <a:lumMod val="40000"/>
                    <a:lumOff val="60000"/>
                  </a:schemeClr>
                </a:solidFill>
                <a:effectLst/>
                <a:latin typeface="Segoe UI" panose="020B0502040204020203" pitchFamily="34" charset="0"/>
                <a:ea typeface="Montserrat" charset="0"/>
                <a:cs typeface="Montserrat" charset="0"/>
                <a:sym typeface="Segoe UI" panose="020B0502040204020203" pitchFamily="34" charset="0"/>
              </a:rPr>
              <a:t>案例讲解</a:t>
            </a:r>
          </a:p>
        </p:txBody>
      </p:sp>
      <p:sp>
        <p:nvSpPr>
          <p:cNvPr id="20" name="Rectangle 19"/>
          <p:cNvSpPr/>
          <p:nvPr/>
        </p:nvSpPr>
        <p:spPr bwMode="auto">
          <a:xfrm>
            <a:off x="7748919" y="7983983"/>
            <a:ext cx="8915400" cy="948690"/>
          </a:xfrm>
          <a:prstGeom prst="rect">
            <a:avLst/>
          </a:prstGeom>
          <a:noFill/>
          <a:ln>
            <a:noFill/>
          </a:ln>
        </p:spPr>
        <p:txBody>
          <a:bodyPr vert="horz" wrap="none" lIns="0" tIns="0" rIns="0" bIns="0" anchor="ctr" anchorCtr="0">
            <a:spAutoFit/>
          </a:bodyPr>
          <a:lstStyle/>
          <a:p>
            <a:pPr algn="ctr" defTabSz="4572000">
              <a:lnSpc>
                <a:spcPts val="7400"/>
              </a:lnSpc>
            </a:pPr>
            <a:r>
              <a:rPr lang="zh-CN" altLang="en-US" spc="1800" dirty="0">
                <a:solidFill>
                  <a:schemeClr val="bg1">
                    <a:lumMod val="85000"/>
                  </a:schemeClr>
                </a:solidFill>
                <a:latin typeface="Segoe UI" panose="020B0502040204020203" pitchFamily="34" charset="0"/>
                <a:ea typeface="Montserrat Light" charset="0"/>
                <a:cs typeface="Montserrat Light" charset="0"/>
                <a:sym typeface="Segoe UI" panose="020B0502040204020203" pitchFamily="34" charset="0"/>
              </a:rPr>
              <a:t>基于京东电脑数据分析和推荐</a:t>
            </a:r>
          </a:p>
        </p:txBody>
      </p:sp>
      <p:sp>
        <p:nvSpPr>
          <p:cNvPr id="8" name="Right Triangle 7"/>
          <p:cNvSpPr/>
          <p:nvPr/>
        </p:nvSpPr>
        <p:spPr>
          <a:xfrm rot="5400000" flipH="1" flipV="1">
            <a:off x="11232109" y="3467493"/>
            <a:ext cx="1962686" cy="1450302"/>
          </a:xfrm>
          <a:prstGeom prst="r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cxnSp>
        <p:nvCxnSpPr>
          <p:cNvPr id="6" name="Straight Connector 5"/>
          <p:cNvCxnSpPr/>
          <p:nvPr/>
        </p:nvCxnSpPr>
        <p:spPr>
          <a:xfrm>
            <a:off x="11686478" y="3727608"/>
            <a:ext cx="764291" cy="88975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rot="5400000">
            <a:off x="11351635" y="471166"/>
            <a:ext cx="1143000" cy="1143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cxnSp>
        <p:nvCxnSpPr>
          <p:cNvPr id="4" name="Straight Connector 3"/>
          <p:cNvCxnSpPr>
            <a:cxnSpLocks/>
          </p:cNvCxnSpPr>
          <p:nvPr/>
        </p:nvCxnSpPr>
        <p:spPr>
          <a:xfrm>
            <a:off x="11954861" y="1614166"/>
            <a:ext cx="0" cy="12320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30">
            <a:extLst>
              <a:ext uri="{FF2B5EF4-FFF2-40B4-BE49-F238E27FC236}">
                <a16:creationId xmlns:a16="http://schemas.microsoft.com/office/drawing/2014/main" id="{F459C453-1616-4CB3-AEF9-29A6A14F06A9}"/>
              </a:ext>
            </a:extLst>
          </p:cNvPr>
          <p:cNvSpPr txBox="1"/>
          <p:nvPr/>
        </p:nvSpPr>
        <p:spPr>
          <a:xfrm>
            <a:off x="11498199" y="344372"/>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1</a:t>
            </a:r>
          </a:p>
        </p:txBody>
      </p:sp>
      <p:sp>
        <p:nvSpPr>
          <p:cNvPr id="9" name="文本框 8">
            <a:extLst>
              <a:ext uri="{FF2B5EF4-FFF2-40B4-BE49-F238E27FC236}">
                <a16:creationId xmlns:a16="http://schemas.microsoft.com/office/drawing/2014/main" id="{2E065549-CC00-4A57-9539-485A73A33CF6}"/>
              </a:ext>
            </a:extLst>
          </p:cNvPr>
          <p:cNvSpPr txBox="1"/>
          <p:nvPr/>
        </p:nvSpPr>
        <p:spPr>
          <a:xfrm>
            <a:off x="2104791" y="1932606"/>
            <a:ext cx="7394713" cy="646331"/>
          </a:xfrm>
          <a:prstGeom prst="rect">
            <a:avLst/>
          </a:prstGeom>
          <a:noFill/>
        </p:spPr>
        <p:txBody>
          <a:bodyPr wrap="square" rtlCol="0">
            <a:spAutoFit/>
          </a:bodyPr>
          <a:lstStyle/>
          <a:p>
            <a:r>
              <a:rPr lang="zh-CN" altLang="en-US" b="0" i="0" dirty="0">
                <a:solidFill>
                  <a:srgbClr val="000000"/>
                </a:solidFill>
                <a:effectLst/>
                <a:latin typeface="Arial" panose="020B0604020202020204" pitchFamily="34" charset="0"/>
              </a:rPr>
              <a:t>首先看一下笔记本厚度的大致分布</a:t>
            </a:r>
            <a:endParaRPr lang="zh-CN" altLang="en-US" dirty="0"/>
          </a:p>
        </p:txBody>
      </p:sp>
      <p:pic>
        <p:nvPicPr>
          <p:cNvPr id="13" name="图片 12">
            <a:extLst>
              <a:ext uri="{FF2B5EF4-FFF2-40B4-BE49-F238E27FC236}">
                <a16:creationId xmlns:a16="http://schemas.microsoft.com/office/drawing/2014/main" id="{55B1499E-4600-465E-8783-137F5C184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728" y="1083036"/>
            <a:ext cx="6901787" cy="5774964"/>
          </a:xfrm>
          <a:prstGeom prst="rect">
            <a:avLst/>
          </a:prstGeom>
        </p:spPr>
      </p:pic>
      <p:sp>
        <p:nvSpPr>
          <p:cNvPr id="14" name="文本框 13">
            <a:extLst>
              <a:ext uri="{FF2B5EF4-FFF2-40B4-BE49-F238E27FC236}">
                <a16:creationId xmlns:a16="http://schemas.microsoft.com/office/drawing/2014/main" id="{A61C65FB-FEE4-4E62-99C5-041BA11E1D5F}"/>
              </a:ext>
            </a:extLst>
          </p:cNvPr>
          <p:cNvSpPr txBox="1"/>
          <p:nvPr/>
        </p:nvSpPr>
        <p:spPr>
          <a:xfrm>
            <a:off x="2104792" y="2871025"/>
            <a:ext cx="9362661" cy="3970318"/>
          </a:xfrm>
          <a:prstGeom prst="rect">
            <a:avLst/>
          </a:prstGeom>
          <a:noFill/>
        </p:spPr>
        <p:txBody>
          <a:bodyPr wrap="square" rtlCol="0">
            <a:spAutoFit/>
          </a:bodyPr>
          <a:lstStyle/>
          <a:p>
            <a:r>
              <a:rPr lang="en-US" altLang="zh-CN" dirty="0"/>
              <a:t>a = data1.groupby(['</a:t>
            </a:r>
            <a:r>
              <a:rPr lang="zh-CN" altLang="en-US" dirty="0"/>
              <a:t>价位</a:t>
            </a:r>
            <a:r>
              <a:rPr lang="en-US" altLang="zh-CN" dirty="0"/>
              <a:t>']).count()</a:t>
            </a:r>
          </a:p>
          <a:p>
            <a:r>
              <a:rPr lang="en-US" altLang="zh-CN" dirty="0"/>
              <a:t>b = a['index'].</a:t>
            </a:r>
            <a:r>
              <a:rPr lang="en-US" altLang="zh-CN" dirty="0" err="1"/>
              <a:t>sort_values</a:t>
            </a:r>
            <a:r>
              <a:rPr lang="en-US" altLang="zh-CN" dirty="0"/>
              <a:t>()</a:t>
            </a:r>
          </a:p>
          <a:p>
            <a:r>
              <a:rPr lang="en-US" altLang="zh-CN" dirty="0"/>
              <a:t>explode = (0.1, 0.1, 0.1, 0.1, 0.1, 0.1, 0.1, 0.1)</a:t>
            </a:r>
          </a:p>
          <a:p>
            <a:r>
              <a:rPr lang="en-US" altLang="zh-CN" dirty="0" err="1"/>
              <a:t>plt.pie</a:t>
            </a:r>
            <a:r>
              <a:rPr lang="en-US" altLang="zh-CN" dirty="0"/>
              <a:t>(b, explode=explode, labels = </a:t>
            </a:r>
            <a:r>
              <a:rPr lang="en-US" altLang="zh-CN" dirty="0" err="1"/>
              <a:t>b.index</a:t>
            </a:r>
            <a:r>
              <a:rPr lang="en-US" altLang="zh-CN" dirty="0"/>
              <a:t>, </a:t>
            </a:r>
            <a:r>
              <a:rPr lang="en-US" altLang="zh-CN" dirty="0" err="1"/>
              <a:t>autopct</a:t>
            </a:r>
            <a:r>
              <a:rPr lang="en-US" altLang="zh-CN" dirty="0"/>
              <a:t>='%1.2f%%')</a:t>
            </a:r>
          </a:p>
          <a:p>
            <a:r>
              <a:rPr lang="en-US" altLang="zh-CN" dirty="0" err="1"/>
              <a:t>plt.title</a:t>
            </a:r>
            <a:r>
              <a:rPr lang="en-US" altLang="zh-CN" dirty="0"/>
              <a:t>('</a:t>
            </a:r>
            <a:r>
              <a:rPr lang="zh-CN" altLang="en-US" dirty="0"/>
              <a:t>笔记本价位</a:t>
            </a:r>
            <a:r>
              <a:rPr lang="en-US" altLang="zh-CN" dirty="0"/>
              <a:t>')</a:t>
            </a:r>
          </a:p>
          <a:p>
            <a:r>
              <a:rPr lang="en-US" altLang="zh-CN" dirty="0" err="1"/>
              <a:t>plt.show</a:t>
            </a:r>
            <a:r>
              <a:rPr lang="en-US" altLang="zh-CN" dirty="0"/>
              <a:t>()</a:t>
            </a:r>
            <a:endParaRPr lang="zh-CN" altLang="en-US" dirty="0"/>
          </a:p>
        </p:txBody>
      </p:sp>
      <p:sp>
        <p:nvSpPr>
          <p:cNvPr id="15" name="文本框 14">
            <a:extLst>
              <a:ext uri="{FF2B5EF4-FFF2-40B4-BE49-F238E27FC236}">
                <a16:creationId xmlns:a16="http://schemas.microsoft.com/office/drawing/2014/main" id="{106E1FA0-356F-4254-8D8F-039FBFBBD6C0}"/>
              </a:ext>
            </a:extLst>
          </p:cNvPr>
          <p:cNvSpPr txBox="1"/>
          <p:nvPr/>
        </p:nvSpPr>
        <p:spPr>
          <a:xfrm>
            <a:off x="2104791" y="7506248"/>
            <a:ext cx="7664203" cy="2308324"/>
          </a:xfrm>
          <a:prstGeom prst="rect">
            <a:avLst/>
          </a:prstGeom>
          <a:noFill/>
        </p:spPr>
        <p:txBody>
          <a:bodyPr wrap="square" rtlCol="0">
            <a:spAutoFit/>
          </a:bodyPr>
          <a:lstStyle/>
          <a:p>
            <a:r>
              <a:rPr lang="zh-CN" altLang="en-US" dirty="0"/>
              <a:t>笔记本厚度方面，</a:t>
            </a:r>
            <a:r>
              <a:rPr lang="en-US" altLang="zh-CN" dirty="0">
                <a:solidFill>
                  <a:srgbClr val="FF0000"/>
                </a:solidFill>
              </a:rPr>
              <a:t>15.1-18.0mm</a:t>
            </a:r>
            <a:r>
              <a:rPr lang="zh-CN" altLang="en-US" dirty="0">
                <a:solidFill>
                  <a:srgbClr val="FF0000"/>
                </a:solidFill>
              </a:rPr>
              <a:t>占据主流</a:t>
            </a:r>
            <a:r>
              <a:rPr lang="zh-CN" altLang="en-US" dirty="0"/>
              <a:t>。但是在轻薄为主流的笔记本市场中，</a:t>
            </a:r>
            <a:r>
              <a:rPr lang="en-US" altLang="zh-CN" dirty="0"/>
              <a:t>20.0mm</a:t>
            </a:r>
            <a:r>
              <a:rPr lang="zh-CN" altLang="en-US" dirty="0"/>
              <a:t>笔记本的市场份额依旧不小。</a:t>
            </a:r>
          </a:p>
        </p:txBody>
      </p:sp>
      <p:sp>
        <p:nvSpPr>
          <p:cNvPr id="17" name="文本框 16">
            <a:extLst>
              <a:ext uri="{FF2B5EF4-FFF2-40B4-BE49-F238E27FC236}">
                <a16:creationId xmlns:a16="http://schemas.microsoft.com/office/drawing/2014/main" id="{83C09C4F-8C78-4F5D-96F4-5ED40B725397}"/>
              </a:ext>
            </a:extLst>
          </p:cNvPr>
          <p:cNvSpPr txBox="1"/>
          <p:nvPr/>
        </p:nvSpPr>
        <p:spPr>
          <a:xfrm>
            <a:off x="13457348" y="7451247"/>
            <a:ext cx="8211805" cy="2308324"/>
          </a:xfrm>
          <a:prstGeom prst="rect">
            <a:avLst/>
          </a:prstGeom>
          <a:noFill/>
        </p:spPr>
        <p:txBody>
          <a:bodyPr wrap="square" rtlCol="0">
            <a:spAutoFit/>
          </a:bodyPr>
          <a:lstStyle/>
          <a:p>
            <a:r>
              <a:rPr lang="en-US" altLang="zh-CN" b="0" i="0" dirty="0" err="1">
                <a:solidFill>
                  <a:srgbClr val="000000"/>
                </a:solidFill>
                <a:effectLst/>
                <a:latin typeface="PingFang SC"/>
              </a:rPr>
              <a:t>Groupby</a:t>
            </a:r>
            <a:r>
              <a:rPr lang="zh-CN" altLang="en-US" b="0" i="0" dirty="0">
                <a:solidFill>
                  <a:srgbClr val="000000"/>
                </a:solidFill>
                <a:effectLst/>
                <a:latin typeface="PingFang SC"/>
              </a:rPr>
              <a:t>函数主要用于对数据的分组运算，其操作包括拆分对象、应用函数和合并结果的组合。这可用于对大量数据进行分组并计算这些组上的操作。</a:t>
            </a:r>
            <a:endParaRPr lang="zh-CN" altLang="en-US" dirty="0"/>
          </a:p>
        </p:txBody>
      </p:sp>
      <p:sp>
        <p:nvSpPr>
          <p:cNvPr id="24" name="文本框 23">
            <a:extLst>
              <a:ext uri="{FF2B5EF4-FFF2-40B4-BE49-F238E27FC236}">
                <a16:creationId xmlns:a16="http://schemas.microsoft.com/office/drawing/2014/main" id="{09749F8D-45EC-47E5-9369-A34BB65FDF2D}"/>
              </a:ext>
            </a:extLst>
          </p:cNvPr>
          <p:cNvSpPr txBox="1"/>
          <p:nvPr/>
        </p:nvSpPr>
        <p:spPr>
          <a:xfrm>
            <a:off x="2166729" y="575204"/>
            <a:ext cx="3419059" cy="1015663"/>
          </a:xfrm>
          <a:prstGeom prst="rect">
            <a:avLst/>
          </a:prstGeom>
          <a:noFill/>
        </p:spPr>
        <p:txBody>
          <a:bodyPr wrap="square" rtlCol="0">
            <a:spAutoFit/>
          </a:bodyPr>
          <a:lstStyle/>
          <a:p>
            <a:r>
              <a:rPr lang="zh-CN" altLang="en-US" sz="6000" b="1" dirty="0">
                <a:solidFill>
                  <a:schemeClr val="tx2"/>
                </a:solidFill>
                <a:latin typeface="+mj-ea"/>
                <a:ea typeface="+mj-ea"/>
              </a:rPr>
              <a:t>初步分析 </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p:cNvCxnSpPr>
          <p:nvPr/>
        </p:nvCxnSpPr>
        <p:spPr>
          <a:xfrm>
            <a:off x="12205567" y="5769360"/>
            <a:ext cx="0" cy="7946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rot="5400000">
            <a:off x="11632273" y="4626360"/>
            <a:ext cx="1143000" cy="11430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43" name="Rectangle 42"/>
          <p:cNvSpPr/>
          <p:nvPr/>
        </p:nvSpPr>
        <p:spPr>
          <a:xfrm rot="5400000">
            <a:off x="11632273" y="838200"/>
            <a:ext cx="1143000" cy="11430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cxnSp>
        <p:nvCxnSpPr>
          <p:cNvPr id="17" name="Straight Connector 16"/>
          <p:cNvCxnSpPr/>
          <p:nvPr/>
        </p:nvCxnSpPr>
        <p:spPr>
          <a:xfrm flipH="1">
            <a:off x="12203773" y="0"/>
            <a:ext cx="1793"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flipH="1">
            <a:off x="12205567" y="1981200"/>
            <a:ext cx="1" cy="2645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30">
            <a:extLst>
              <a:ext uri="{FF2B5EF4-FFF2-40B4-BE49-F238E27FC236}">
                <a16:creationId xmlns:a16="http://schemas.microsoft.com/office/drawing/2014/main" id="{CB731DE8-CE78-415C-B982-19F648C7ECFA}"/>
              </a:ext>
            </a:extLst>
          </p:cNvPr>
          <p:cNvSpPr txBox="1"/>
          <p:nvPr/>
        </p:nvSpPr>
        <p:spPr>
          <a:xfrm>
            <a:off x="11800457" y="620636"/>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2</a:t>
            </a:r>
          </a:p>
        </p:txBody>
      </p:sp>
      <p:pic>
        <p:nvPicPr>
          <p:cNvPr id="5" name="图片 4">
            <a:extLst>
              <a:ext uri="{FF2B5EF4-FFF2-40B4-BE49-F238E27FC236}">
                <a16:creationId xmlns:a16="http://schemas.microsoft.com/office/drawing/2014/main" id="{4DCA3EA4-0616-4F64-AFE4-83E7B6C98E36}"/>
              </a:ext>
            </a:extLst>
          </p:cNvPr>
          <p:cNvPicPr>
            <a:picLocks noChangeAspect="1"/>
          </p:cNvPicPr>
          <p:nvPr/>
        </p:nvPicPr>
        <p:blipFill rotWithShape="1">
          <a:blip r:embed="rId3">
            <a:extLst>
              <a:ext uri="{28A0092B-C50C-407E-A947-70E740481C1C}">
                <a14:useLocalDpi xmlns:a14="http://schemas.microsoft.com/office/drawing/2010/main" val="0"/>
              </a:ext>
            </a:extLst>
          </a:blip>
          <a:srcRect r="30050"/>
          <a:stretch/>
        </p:blipFill>
        <p:spPr>
          <a:xfrm>
            <a:off x="13178589" y="838201"/>
            <a:ext cx="5705758" cy="4600306"/>
          </a:xfrm>
          <a:prstGeom prst="rect">
            <a:avLst/>
          </a:prstGeom>
        </p:spPr>
      </p:pic>
      <p:sp>
        <p:nvSpPr>
          <p:cNvPr id="6" name="文本框 5">
            <a:extLst>
              <a:ext uri="{FF2B5EF4-FFF2-40B4-BE49-F238E27FC236}">
                <a16:creationId xmlns:a16="http://schemas.microsoft.com/office/drawing/2014/main" id="{FAADD984-6827-4D7B-910C-5BF80EEC4155}"/>
              </a:ext>
            </a:extLst>
          </p:cNvPr>
          <p:cNvSpPr txBox="1"/>
          <p:nvPr/>
        </p:nvSpPr>
        <p:spPr>
          <a:xfrm>
            <a:off x="2750532" y="1880801"/>
            <a:ext cx="8447794" cy="1200329"/>
          </a:xfrm>
          <a:prstGeom prst="rect">
            <a:avLst/>
          </a:prstGeom>
          <a:noFill/>
        </p:spPr>
        <p:txBody>
          <a:bodyPr wrap="square" rtlCol="0">
            <a:spAutoFit/>
          </a:bodyPr>
          <a:lstStyle/>
          <a:p>
            <a:r>
              <a:rPr lang="en-US" altLang="zh-CN" dirty="0"/>
              <a:t>a = data1.groupby(['</a:t>
            </a:r>
            <a:r>
              <a:rPr lang="zh-CN" altLang="en-US" dirty="0"/>
              <a:t>厚度</a:t>
            </a:r>
            <a:r>
              <a:rPr lang="en-US" altLang="zh-CN" dirty="0"/>
              <a:t>'])['</a:t>
            </a:r>
            <a:r>
              <a:rPr lang="zh-CN" altLang="en-US" dirty="0"/>
              <a:t>价格</a:t>
            </a:r>
            <a:r>
              <a:rPr lang="en-US" altLang="zh-CN" dirty="0"/>
              <a:t>'].mean()</a:t>
            </a:r>
          </a:p>
          <a:p>
            <a:r>
              <a:rPr lang="en-US" altLang="zh-CN" dirty="0" err="1"/>
              <a:t>sns.barplot</a:t>
            </a:r>
            <a:r>
              <a:rPr lang="en-US" altLang="zh-CN" dirty="0"/>
              <a:t>(x=</a:t>
            </a:r>
            <a:r>
              <a:rPr lang="en-US" altLang="zh-CN" dirty="0" err="1"/>
              <a:t>a.index</a:t>
            </a:r>
            <a:r>
              <a:rPr lang="en-US" altLang="zh-CN" dirty="0"/>
              <a:t>, y=a)</a:t>
            </a:r>
            <a:endParaRPr lang="zh-CN" altLang="en-US" dirty="0"/>
          </a:p>
        </p:txBody>
      </p:sp>
      <p:sp>
        <p:nvSpPr>
          <p:cNvPr id="10" name="文本框 9">
            <a:extLst>
              <a:ext uri="{FF2B5EF4-FFF2-40B4-BE49-F238E27FC236}">
                <a16:creationId xmlns:a16="http://schemas.microsoft.com/office/drawing/2014/main" id="{35A7518F-F4CA-4FB6-9989-F1CBBC668ACE}"/>
              </a:ext>
            </a:extLst>
          </p:cNvPr>
          <p:cNvSpPr txBox="1"/>
          <p:nvPr/>
        </p:nvSpPr>
        <p:spPr>
          <a:xfrm>
            <a:off x="2782957" y="3081130"/>
            <a:ext cx="8552922" cy="1200329"/>
          </a:xfrm>
          <a:prstGeom prst="rect">
            <a:avLst/>
          </a:prstGeom>
          <a:noFill/>
        </p:spPr>
        <p:txBody>
          <a:bodyPr wrap="square" rtlCol="0">
            <a:spAutoFit/>
          </a:bodyPr>
          <a:lstStyle/>
          <a:p>
            <a:r>
              <a:rPr lang="en-US" altLang="zh-CN" dirty="0"/>
              <a:t>20.0mm</a:t>
            </a:r>
            <a:r>
              <a:rPr lang="zh-CN" altLang="en-US" dirty="0"/>
              <a:t>厚度的笔记本主要占据了高端价位的市场份额。</a:t>
            </a:r>
          </a:p>
        </p:txBody>
      </p:sp>
      <p:sp>
        <p:nvSpPr>
          <p:cNvPr id="28" name="TextBox 30">
            <a:extLst>
              <a:ext uri="{FF2B5EF4-FFF2-40B4-BE49-F238E27FC236}">
                <a16:creationId xmlns:a16="http://schemas.microsoft.com/office/drawing/2014/main" id="{C94BE8C0-EBB7-4125-A575-46D5341AE3BC}"/>
              </a:ext>
            </a:extLst>
          </p:cNvPr>
          <p:cNvSpPr txBox="1"/>
          <p:nvPr/>
        </p:nvSpPr>
        <p:spPr>
          <a:xfrm>
            <a:off x="11853918" y="4446403"/>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3</a:t>
            </a:r>
          </a:p>
        </p:txBody>
      </p:sp>
      <p:sp>
        <p:nvSpPr>
          <p:cNvPr id="12" name="文本框 11">
            <a:extLst>
              <a:ext uri="{FF2B5EF4-FFF2-40B4-BE49-F238E27FC236}">
                <a16:creationId xmlns:a16="http://schemas.microsoft.com/office/drawing/2014/main" id="{126FBF36-0FD5-4CE4-B6A9-A6102DDDDA88}"/>
              </a:ext>
            </a:extLst>
          </p:cNvPr>
          <p:cNvSpPr txBox="1"/>
          <p:nvPr/>
        </p:nvSpPr>
        <p:spPr>
          <a:xfrm>
            <a:off x="1986660" y="6165156"/>
            <a:ext cx="9349219" cy="7294305"/>
          </a:xfrm>
          <a:prstGeom prst="rect">
            <a:avLst/>
          </a:prstGeom>
          <a:noFill/>
        </p:spPr>
        <p:txBody>
          <a:bodyPr wrap="square" rtlCol="0">
            <a:spAutoFit/>
          </a:bodyPr>
          <a:lstStyle/>
          <a:p>
            <a:pPr algn="l"/>
            <a:r>
              <a:rPr lang="zh-CN" altLang="en-US" b="0" i="0" dirty="0">
                <a:solidFill>
                  <a:srgbClr val="000000"/>
                </a:solidFill>
                <a:effectLst/>
                <a:latin typeface="Arial" panose="020B0604020202020204" pitchFamily="34" charset="0"/>
              </a:rPr>
              <a:t>虽然</a:t>
            </a:r>
            <a:r>
              <a:rPr lang="en-US" altLang="zh-CN" b="0" i="0" dirty="0">
                <a:solidFill>
                  <a:srgbClr val="000000"/>
                </a:solidFill>
                <a:effectLst/>
                <a:latin typeface="Arial" panose="020B0604020202020204" pitchFamily="34" charset="0"/>
              </a:rPr>
              <a:t>python</a:t>
            </a:r>
            <a:r>
              <a:rPr lang="zh-CN" altLang="en-US" b="0" i="0" dirty="0">
                <a:solidFill>
                  <a:srgbClr val="000000"/>
                </a:solidFill>
                <a:effectLst/>
                <a:latin typeface="Arial" panose="020B0604020202020204" pitchFamily="34" charset="0"/>
              </a:rPr>
              <a:t>的</a:t>
            </a:r>
            <a:r>
              <a:rPr lang="en-US" altLang="zh-CN" b="0" i="0" dirty="0">
                <a:solidFill>
                  <a:srgbClr val="000000"/>
                </a:solidFill>
                <a:effectLst/>
                <a:latin typeface="Arial" panose="020B0604020202020204" pitchFamily="34" charset="0"/>
              </a:rPr>
              <a:t>matplotlib</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seaborn</a:t>
            </a:r>
            <a:r>
              <a:rPr lang="zh-CN" altLang="en-US" b="0" i="0" dirty="0">
                <a:solidFill>
                  <a:srgbClr val="000000"/>
                </a:solidFill>
                <a:effectLst/>
                <a:latin typeface="Arial" panose="020B0604020202020204" pitchFamily="34" charset="0"/>
              </a:rPr>
              <a:t>等主流可视化库能够产出不错的可视化效果图，但是相比其他的专业可视化工具依旧在图的种类、美观程度 以及</a:t>
            </a:r>
            <a:r>
              <a:rPr lang="zh-CN" altLang="en-US" b="0" i="0" dirty="0">
                <a:solidFill>
                  <a:srgbClr val="FF0000"/>
                </a:solidFill>
                <a:effectLst/>
                <a:latin typeface="Arial" panose="020B0604020202020204" pitchFamily="34" charset="0"/>
              </a:rPr>
              <a:t>易操作</a:t>
            </a:r>
            <a:r>
              <a:rPr lang="zh-CN" altLang="en-US" b="0" i="0" dirty="0">
                <a:solidFill>
                  <a:srgbClr val="000000"/>
                </a:solidFill>
                <a:effectLst/>
                <a:latin typeface="Arial" panose="020B0604020202020204" pitchFamily="34" charset="0"/>
              </a:rPr>
              <a:t>性方面有着较大的区别。</a:t>
            </a:r>
            <a:endParaRPr lang="en-US" altLang="zh-CN" b="0" i="0" dirty="0">
              <a:solidFill>
                <a:srgbClr val="000000"/>
              </a:solidFill>
              <a:effectLst/>
              <a:latin typeface="Arial" panose="020B0604020202020204" pitchFamily="34" charset="0"/>
            </a:endParaRPr>
          </a:p>
          <a:p>
            <a:pPr algn="l"/>
            <a:endParaRPr lang="zh-CN" altLang="en-US" b="0" i="0" dirty="0">
              <a:solidFill>
                <a:srgbClr val="000000"/>
              </a:solidFill>
              <a:effectLst/>
              <a:latin typeface="Arial" panose="020B0604020202020204" pitchFamily="34" charset="0"/>
            </a:endParaRPr>
          </a:p>
          <a:p>
            <a:pPr algn="l"/>
            <a:r>
              <a:rPr lang="zh-CN" altLang="en-US" b="0" i="0" dirty="0">
                <a:solidFill>
                  <a:srgbClr val="000000"/>
                </a:solidFill>
                <a:effectLst/>
                <a:latin typeface="Arial" panose="020B0604020202020204" pitchFamily="34" charset="0"/>
              </a:rPr>
              <a:t>以</a:t>
            </a:r>
            <a:r>
              <a:rPr lang="en-US" altLang="zh-CN" b="0" i="0" dirty="0" err="1">
                <a:solidFill>
                  <a:srgbClr val="000000"/>
                </a:solidFill>
                <a:effectLst/>
                <a:latin typeface="Arial" panose="020B0604020202020204" pitchFamily="34" charset="0"/>
              </a:rPr>
              <a:t>Powerbi</a:t>
            </a:r>
            <a:r>
              <a:rPr lang="zh-CN" altLang="en-US" b="0" i="0" dirty="0">
                <a:solidFill>
                  <a:srgbClr val="000000"/>
                </a:solidFill>
                <a:effectLst/>
                <a:latin typeface="Arial" panose="020B0604020202020204" pitchFamily="34" charset="0"/>
              </a:rPr>
              <a:t>为例，像右图这样的百分比堆积柱状图，在</a:t>
            </a:r>
            <a:r>
              <a:rPr lang="en-US" altLang="zh-CN" b="0" i="0" dirty="0">
                <a:solidFill>
                  <a:srgbClr val="000000"/>
                </a:solidFill>
                <a:effectLst/>
                <a:latin typeface="Arial" panose="020B0604020202020204" pitchFamily="34" charset="0"/>
              </a:rPr>
              <a:t>Python</a:t>
            </a:r>
            <a:r>
              <a:rPr lang="zh-CN" altLang="en-US" b="0" i="0" dirty="0">
                <a:solidFill>
                  <a:srgbClr val="000000"/>
                </a:solidFill>
                <a:effectLst/>
                <a:latin typeface="Arial" panose="020B0604020202020204" pitchFamily="34" charset="0"/>
              </a:rPr>
              <a:t>中需要自己计算堆积的比例，数据样本较多是需要写好几个循环，效率较低。 而</a:t>
            </a:r>
            <a:r>
              <a:rPr lang="en-US" altLang="zh-CN" b="0" i="0" dirty="0" err="1">
                <a:solidFill>
                  <a:srgbClr val="000000"/>
                </a:solidFill>
                <a:effectLst/>
                <a:latin typeface="Arial" panose="020B0604020202020204" pitchFamily="34" charset="0"/>
              </a:rPr>
              <a:t>Powerbi</a:t>
            </a:r>
            <a:r>
              <a:rPr lang="zh-CN" altLang="en-US" b="0" i="0" dirty="0">
                <a:solidFill>
                  <a:srgbClr val="000000"/>
                </a:solidFill>
                <a:effectLst/>
                <a:latin typeface="Arial" panose="020B0604020202020204" pitchFamily="34" charset="0"/>
              </a:rPr>
              <a:t>只需要在选择“可视化”中“百分比堆积柱状图”的选项后，进行几下拖拽。并且还能添加筛选器，实现对特定数据的观察，无需编程。</a:t>
            </a:r>
          </a:p>
          <a:p>
            <a:endParaRPr lang="zh-CN" altLang="en-US" dirty="0"/>
          </a:p>
        </p:txBody>
      </p:sp>
      <p:sp>
        <p:nvSpPr>
          <p:cNvPr id="13" name="文本框 12">
            <a:extLst>
              <a:ext uri="{FF2B5EF4-FFF2-40B4-BE49-F238E27FC236}">
                <a16:creationId xmlns:a16="http://schemas.microsoft.com/office/drawing/2014/main" id="{1C67C769-28B1-466D-8773-AF1637CBFBC3}"/>
              </a:ext>
            </a:extLst>
          </p:cNvPr>
          <p:cNvSpPr txBox="1"/>
          <p:nvPr/>
        </p:nvSpPr>
        <p:spPr>
          <a:xfrm>
            <a:off x="1986660" y="4908068"/>
            <a:ext cx="8997570" cy="1015663"/>
          </a:xfrm>
          <a:prstGeom prst="rect">
            <a:avLst/>
          </a:prstGeom>
          <a:noFill/>
        </p:spPr>
        <p:txBody>
          <a:bodyPr wrap="square" rtlCol="0">
            <a:spAutoFit/>
          </a:bodyPr>
          <a:lstStyle/>
          <a:p>
            <a:r>
              <a:rPr lang="zh-CN" altLang="en-US" sz="6000" b="1" dirty="0">
                <a:solidFill>
                  <a:schemeClr val="tx2"/>
                </a:solidFill>
                <a:latin typeface="+mj-ea"/>
                <a:ea typeface="+mj-ea"/>
              </a:rPr>
              <a:t>改进</a:t>
            </a:r>
            <a:r>
              <a:rPr lang="en-US" altLang="zh-CN" sz="6000" b="1" dirty="0">
                <a:solidFill>
                  <a:schemeClr val="tx2"/>
                </a:solidFill>
                <a:latin typeface="+mj-ea"/>
                <a:ea typeface="+mj-ea"/>
              </a:rPr>
              <a:t>——</a:t>
            </a:r>
            <a:r>
              <a:rPr lang="zh-CN" altLang="en-US" sz="4400" b="1" dirty="0">
                <a:solidFill>
                  <a:schemeClr val="tx2"/>
                </a:solidFill>
                <a:latin typeface="+mj-ea"/>
                <a:ea typeface="+mj-ea"/>
              </a:rPr>
              <a:t>基于</a:t>
            </a:r>
            <a:r>
              <a:rPr lang="en-US" altLang="zh-CN" sz="4400" b="1" dirty="0" err="1">
                <a:solidFill>
                  <a:schemeClr val="tx2"/>
                </a:solidFill>
                <a:latin typeface="+mj-ea"/>
                <a:ea typeface="+mj-ea"/>
              </a:rPr>
              <a:t>PowerBi</a:t>
            </a:r>
            <a:r>
              <a:rPr lang="zh-CN" altLang="en-US" sz="4400" b="1" dirty="0">
                <a:solidFill>
                  <a:schemeClr val="tx2"/>
                </a:solidFill>
                <a:latin typeface="+mj-ea"/>
                <a:ea typeface="+mj-ea"/>
              </a:rPr>
              <a:t>的实现</a:t>
            </a:r>
          </a:p>
        </p:txBody>
      </p:sp>
      <p:pic>
        <p:nvPicPr>
          <p:cNvPr id="29" name="图片 28">
            <a:extLst>
              <a:ext uri="{FF2B5EF4-FFF2-40B4-BE49-F238E27FC236}">
                <a16:creationId xmlns:a16="http://schemas.microsoft.com/office/drawing/2014/main" id="{D2A61E24-9207-4A8C-8E3F-FB6AEBA80942}"/>
              </a:ext>
            </a:extLst>
          </p:cNvPr>
          <p:cNvPicPr>
            <a:picLocks noChangeAspect="1"/>
          </p:cNvPicPr>
          <p:nvPr/>
        </p:nvPicPr>
        <p:blipFill>
          <a:blip r:embed="rId4"/>
          <a:stretch>
            <a:fillRect/>
          </a:stretch>
        </p:blipFill>
        <p:spPr>
          <a:xfrm>
            <a:off x="13075256" y="5923731"/>
            <a:ext cx="7535134" cy="6949220"/>
          </a:xfrm>
          <a:prstGeom prst="rect">
            <a:avLst/>
          </a:prstGeom>
        </p:spPr>
      </p:pic>
      <p:pic>
        <p:nvPicPr>
          <p:cNvPr id="36" name="图片 35">
            <a:extLst>
              <a:ext uri="{FF2B5EF4-FFF2-40B4-BE49-F238E27FC236}">
                <a16:creationId xmlns:a16="http://schemas.microsoft.com/office/drawing/2014/main" id="{2C4D3F64-BC4A-4BC4-A102-347AD86C7A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10390" y="6546204"/>
            <a:ext cx="2920880" cy="3353170"/>
          </a:xfrm>
          <a:prstGeom prst="rect">
            <a:avLst/>
          </a:prstGeom>
        </p:spPr>
      </p:pic>
    </p:spTree>
    <p:extLst>
      <p:ext uri="{BB962C8B-B14F-4D97-AF65-F5344CB8AC3E}">
        <p14:creationId xmlns:p14="http://schemas.microsoft.com/office/powerpoint/2010/main" val="11737994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D0ABB7-210E-4D67-ACE6-C1C6DA105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23" y="963587"/>
            <a:ext cx="19870756" cy="9472499"/>
          </a:xfrm>
          <a:prstGeom prst="rect">
            <a:avLst/>
          </a:prstGeom>
        </p:spPr>
      </p:pic>
    </p:spTree>
    <p:extLst>
      <p:ext uri="{BB962C8B-B14F-4D97-AF65-F5344CB8AC3E}">
        <p14:creationId xmlns:p14="http://schemas.microsoft.com/office/powerpoint/2010/main" val="426430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011AD-4BEB-4ABC-B836-5002EF7BF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821" y="1014926"/>
            <a:ext cx="18112317" cy="10540117"/>
          </a:xfrm>
          <a:prstGeom prst="rect">
            <a:avLst/>
          </a:prstGeom>
        </p:spPr>
      </p:pic>
    </p:spTree>
    <p:extLst>
      <p:ext uri="{BB962C8B-B14F-4D97-AF65-F5344CB8AC3E}">
        <p14:creationId xmlns:p14="http://schemas.microsoft.com/office/powerpoint/2010/main" val="216658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2">
            <a:extLst>
              <a:ext uri="{FF2B5EF4-FFF2-40B4-BE49-F238E27FC236}">
                <a16:creationId xmlns:a16="http://schemas.microsoft.com/office/drawing/2014/main" id="{1E380BEE-B18E-4A32-AC93-90B157E0D2EC}"/>
              </a:ext>
            </a:extLst>
          </p:cNvPr>
          <p:cNvSpPr/>
          <p:nvPr/>
        </p:nvSpPr>
        <p:spPr>
          <a:xfrm rot="5400000">
            <a:off x="11617325" y="1018761"/>
            <a:ext cx="1143000" cy="11430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4" name="TextBox 30">
            <a:extLst>
              <a:ext uri="{FF2B5EF4-FFF2-40B4-BE49-F238E27FC236}">
                <a16:creationId xmlns:a16="http://schemas.microsoft.com/office/drawing/2014/main" id="{BBBDFB96-9747-45DB-97E9-CF36C0B6F438}"/>
              </a:ext>
            </a:extLst>
          </p:cNvPr>
          <p:cNvSpPr txBox="1"/>
          <p:nvPr/>
        </p:nvSpPr>
        <p:spPr>
          <a:xfrm>
            <a:off x="11770562" y="851597"/>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4</a:t>
            </a:r>
          </a:p>
        </p:txBody>
      </p:sp>
      <p:cxnSp>
        <p:nvCxnSpPr>
          <p:cNvPr id="5" name="Straight Connector 16">
            <a:extLst>
              <a:ext uri="{FF2B5EF4-FFF2-40B4-BE49-F238E27FC236}">
                <a16:creationId xmlns:a16="http://schemas.microsoft.com/office/drawing/2014/main" id="{D026456F-E4C8-46FC-87F7-A49DADE5F028}"/>
              </a:ext>
            </a:extLst>
          </p:cNvPr>
          <p:cNvCxnSpPr>
            <a:cxnSpLocks/>
          </p:cNvCxnSpPr>
          <p:nvPr/>
        </p:nvCxnSpPr>
        <p:spPr>
          <a:xfrm flipH="1">
            <a:off x="12205566" y="0"/>
            <a:ext cx="1" cy="1018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3">
            <a:extLst>
              <a:ext uri="{FF2B5EF4-FFF2-40B4-BE49-F238E27FC236}">
                <a16:creationId xmlns:a16="http://schemas.microsoft.com/office/drawing/2014/main" id="{31659309-BFEE-4A26-8CB3-FBD6218B2919}"/>
              </a:ext>
            </a:extLst>
          </p:cNvPr>
          <p:cNvCxnSpPr>
            <a:cxnSpLocks/>
          </p:cNvCxnSpPr>
          <p:nvPr/>
        </p:nvCxnSpPr>
        <p:spPr>
          <a:xfrm>
            <a:off x="12233470" y="2161761"/>
            <a:ext cx="0" cy="121399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2A45868-D530-4C7D-9AC5-EE772C62B763}"/>
              </a:ext>
            </a:extLst>
          </p:cNvPr>
          <p:cNvSpPr txBox="1"/>
          <p:nvPr/>
        </p:nvSpPr>
        <p:spPr>
          <a:xfrm>
            <a:off x="1888435" y="1590261"/>
            <a:ext cx="3816626" cy="923330"/>
          </a:xfrm>
          <a:prstGeom prst="rect">
            <a:avLst/>
          </a:prstGeom>
          <a:noFill/>
        </p:spPr>
        <p:txBody>
          <a:bodyPr wrap="square" rtlCol="0">
            <a:spAutoFit/>
          </a:bodyPr>
          <a:lstStyle/>
          <a:p>
            <a:r>
              <a:rPr lang="zh-CN" altLang="en-US" sz="5400" b="1" dirty="0">
                <a:solidFill>
                  <a:schemeClr val="tx2"/>
                </a:solidFill>
              </a:rPr>
              <a:t>进阶分析</a:t>
            </a:r>
          </a:p>
        </p:txBody>
      </p:sp>
      <p:sp>
        <p:nvSpPr>
          <p:cNvPr id="8" name="文本框 7">
            <a:extLst>
              <a:ext uri="{FF2B5EF4-FFF2-40B4-BE49-F238E27FC236}">
                <a16:creationId xmlns:a16="http://schemas.microsoft.com/office/drawing/2014/main" id="{166B4534-86FF-4590-BC68-49397275760A}"/>
              </a:ext>
            </a:extLst>
          </p:cNvPr>
          <p:cNvSpPr txBox="1"/>
          <p:nvPr/>
        </p:nvSpPr>
        <p:spPr>
          <a:xfrm>
            <a:off x="1888434" y="3220278"/>
            <a:ext cx="9303023" cy="5632311"/>
          </a:xfrm>
          <a:prstGeom prst="rect">
            <a:avLst/>
          </a:prstGeom>
          <a:noFill/>
        </p:spPr>
        <p:txBody>
          <a:bodyPr wrap="square" rtlCol="0">
            <a:spAutoFit/>
          </a:bodyPr>
          <a:lstStyle/>
          <a:p>
            <a:r>
              <a:rPr lang="zh-CN" altLang="en-US" b="0" i="0" dirty="0">
                <a:solidFill>
                  <a:srgbClr val="000000"/>
                </a:solidFill>
                <a:effectLst/>
                <a:latin typeface="Arial" panose="020B0604020202020204" pitchFamily="34" charset="0"/>
              </a:rPr>
              <a:t>简单的数据可视化处理不能完全满足业务需求，因此要通过其他的手段来进行处理。例如，数据量较大、并且无法被规整的</a:t>
            </a:r>
            <a:r>
              <a:rPr lang="zh-CN" altLang="en-US" b="0" i="0" dirty="0">
                <a:solidFill>
                  <a:srgbClr val="FF0000"/>
                </a:solidFill>
                <a:effectLst/>
                <a:latin typeface="Arial" panose="020B0604020202020204" pitchFamily="34" charset="0"/>
              </a:rPr>
              <a:t>评论数据</a:t>
            </a:r>
            <a:r>
              <a:rPr lang="zh-CN" altLang="en-US" b="0" i="0" dirty="0">
                <a:solidFill>
                  <a:srgbClr val="000000"/>
                </a:solidFill>
                <a:effectLst/>
                <a:latin typeface="Arial" panose="020B0604020202020204" pitchFamily="34" charset="0"/>
              </a:rPr>
              <a:t>就难以被传统可视化方法处理，在这里使用词云图：通过形成“关键词云层”或“关键词渲染”，对网络文本中出现频率较高的“关键词”的视觉上的突出。 在这其中运用到了机器学习的自然语言处理，调用了</a:t>
            </a:r>
            <a:r>
              <a:rPr lang="en-US" altLang="zh-CN" b="0" i="0" dirty="0" err="1">
                <a:solidFill>
                  <a:srgbClr val="000000"/>
                </a:solidFill>
                <a:effectLst/>
                <a:latin typeface="Arial" panose="020B0604020202020204" pitchFamily="34" charset="0"/>
              </a:rPr>
              <a:t>jieba</a:t>
            </a:r>
            <a:r>
              <a:rPr lang="zh-CN" altLang="en-US" b="0" i="0" dirty="0">
                <a:solidFill>
                  <a:srgbClr val="000000"/>
                </a:solidFill>
                <a:effectLst/>
                <a:latin typeface="Arial" panose="020B0604020202020204" pitchFamily="34" charset="0"/>
              </a:rPr>
              <a:t>库</a:t>
            </a:r>
            <a:r>
              <a:rPr lang="en-US" altLang="zh-CN" b="0" i="0" dirty="0" err="1">
                <a:solidFill>
                  <a:srgbClr val="000000"/>
                </a:solidFill>
                <a:effectLst/>
                <a:latin typeface="Arial" panose="020B0604020202020204" pitchFamily="34" charset="0"/>
              </a:rPr>
              <a:t>analyse.extract_tags</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一种基于</a:t>
            </a:r>
            <a:r>
              <a:rPr lang="en-US" altLang="zh-CN" b="0" i="0" dirty="0">
                <a:solidFill>
                  <a:srgbClr val="000000"/>
                </a:solidFill>
                <a:effectLst/>
                <a:latin typeface="Arial" panose="020B0604020202020204" pitchFamily="34" charset="0"/>
              </a:rPr>
              <a:t>TF-IDF</a:t>
            </a:r>
            <a:r>
              <a:rPr lang="zh-CN" altLang="en-US" b="0" i="0" dirty="0">
                <a:solidFill>
                  <a:srgbClr val="000000"/>
                </a:solidFill>
                <a:effectLst/>
                <a:latin typeface="Arial" panose="020B0604020202020204" pitchFamily="34" charset="0"/>
              </a:rPr>
              <a:t>算法的关键词抽取方法。</a:t>
            </a:r>
            <a:endParaRPr lang="zh-CN" altLang="en-US" dirty="0"/>
          </a:p>
        </p:txBody>
      </p:sp>
      <p:sp>
        <p:nvSpPr>
          <p:cNvPr id="12" name="文本框 11">
            <a:extLst>
              <a:ext uri="{FF2B5EF4-FFF2-40B4-BE49-F238E27FC236}">
                <a16:creationId xmlns:a16="http://schemas.microsoft.com/office/drawing/2014/main" id="{DF5D1047-D5CA-4F48-84F7-4E29F8AF80DD}"/>
              </a:ext>
            </a:extLst>
          </p:cNvPr>
          <p:cNvSpPr txBox="1"/>
          <p:nvPr/>
        </p:nvSpPr>
        <p:spPr>
          <a:xfrm>
            <a:off x="13275484" y="3220278"/>
            <a:ext cx="8610480" cy="6186309"/>
          </a:xfrm>
          <a:prstGeom prst="rect">
            <a:avLst/>
          </a:prstGeom>
          <a:noFill/>
        </p:spPr>
        <p:txBody>
          <a:bodyPr wrap="square" rtlCol="0">
            <a:spAutoFit/>
          </a:bodyPr>
          <a:lstStyle/>
          <a:p>
            <a:pPr algn="l"/>
            <a:r>
              <a:rPr lang="zh-CN" altLang="en-US" b="0" i="0" dirty="0">
                <a:solidFill>
                  <a:srgbClr val="000000"/>
                </a:solidFill>
                <a:effectLst/>
                <a:latin typeface="Arial" panose="020B0604020202020204" pitchFamily="34" charset="0"/>
              </a:rPr>
              <a:t>自然语言处理是计算机科学领域与人工智能领域的一个重要方向，能实现人与计算机之间用自然语言进行有效通信的各种理论和方法。</a:t>
            </a:r>
          </a:p>
          <a:p>
            <a:pPr algn="l"/>
            <a:r>
              <a:rPr lang="zh-CN" altLang="en-US" b="0" i="0" dirty="0">
                <a:solidFill>
                  <a:srgbClr val="000000"/>
                </a:solidFill>
                <a:effectLst/>
                <a:latin typeface="Arial" panose="020B0604020202020204" pitchFamily="34" charset="0"/>
              </a:rPr>
              <a:t>关键词往往代表着文章的重要内容，可以通过他们来窥探文本的主题思想。关键词提取对于基于文本的推荐系统和搜索系统有着至关重要的作用， 提取的关键词往往决定着推荐系统或搜索系统的最终结果，而我们的词云图也有赖于此。</a:t>
            </a:r>
          </a:p>
          <a:p>
            <a:endParaRPr lang="zh-CN" altLang="en-US" dirty="0"/>
          </a:p>
        </p:txBody>
      </p:sp>
      <p:pic>
        <p:nvPicPr>
          <p:cNvPr id="4098" name="Picture 2">
            <a:extLst>
              <a:ext uri="{FF2B5EF4-FFF2-40B4-BE49-F238E27FC236}">
                <a16:creationId xmlns:a16="http://schemas.microsoft.com/office/drawing/2014/main" id="{BD081012-299F-4789-8074-B6617A4F1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5484" y="9406587"/>
            <a:ext cx="4762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6E066AD-E8DE-4163-894A-F7D48D717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31" y="9066972"/>
            <a:ext cx="5553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8D09B40A-BA17-4F24-AB4F-58E83E97D3BE}"/>
              </a:ext>
            </a:extLst>
          </p:cNvPr>
          <p:cNvSpPr txBox="1"/>
          <p:nvPr/>
        </p:nvSpPr>
        <p:spPr>
          <a:xfrm>
            <a:off x="13223233" y="2051926"/>
            <a:ext cx="6340197" cy="707886"/>
          </a:xfrm>
          <a:prstGeom prst="rect">
            <a:avLst/>
          </a:prstGeom>
          <a:noFill/>
        </p:spPr>
        <p:txBody>
          <a:bodyPr wrap="none" rtlCol="0">
            <a:spAutoFit/>
          </a:bodyPr>
          <a:lstStyle/>
          <a:p>
            <a:r>
              <a:rPr lang="zh-CN" altLang="en-US" sz="4000" b="1" i="0" dirty="0">
                <a:solidFill>
                  <a:srgbClr val="000000"/>
                </a:solidFill>
                <a:effectLst/>
                <a:latin typeface="Arial" panose="020B0604020202020204" pitchFamily="34" charset="0"/>
              </a:rPr>
              <a:t>自然语言处理和关键词提取</a:t>
            </a:r>
            <a:endParaRPr lang="zh-CN" altLang="en-US" sz="4000" b="1" dirty="0"/>
          </a:p>
        </p:txBody>
      </p:sp>
    </p:spTree>
    <p:extLst>
      <p:ext uri="{BB962C8B-B14F-4D97-AF65-F5344CB8AC3E}">
        <p14:creationId xmlns:p14="http://schemas.microsoft.com/office/powerpoint/2010/main" val="235498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02F5E57F-8BFF-41FD-8EF9-A0C4542DD470}"/>
              </a:ext>
            </a:extLst>
          </p:cNvPr>
          <p:cNvPicPr>
            <a:picLocks noChangeAspect="1"/>
          </p:cNvPicPr>
          <p:nvPr/>
        </p:nvPicPr>
        <p:blipFill>
          <a:blip r:embed="rId2"/>
          <a:stretch>
            <a:fillRect/>
          </a:stretch>
        </p:blipFill>
        <p:spPr>
          <a:xfrm>
            <a:off x="1518864" y="2283189"/>
            <a:ext cx="14785671" cy="9663646"/>
          </a:xfrm>
          <a:prstGeom prst="rect">
            <a:avLst/>
          </a:prstGeom>
        </p:spPr>
      </p:pic>
      <p:sp>
        <p:nvSpPr>
          <p:cNvPr id="2" name="文本框 1">
            <a:extLst>
              <a:ext uri="{FF2B5EF4-FFF2-40B4-BE49-F238E27FC236}">
                <a16:creationId xmlns:a16="http://schemas.microsoft.com/office/drawing/2014/main" id="{740E1FAB-7CF5-4D05-8681-8631CAF77E81}"/>
              </a:ext>
            </a:extLst>
          </p:cNvPr>
          <p:cNvSpPr txBox="1"/>
          <p:nvPr/>
        </p:nvSpPr>
        <p:spPr>
          <a:xfrm>
            <a:off x="1888435" y="1411357"/>
            <a:ext cx="5406887" cy="769441"/>
          </a:xfrm>
          <a:prstGeom prst="rect">
            <a:avLst/>
          </a:prstGeom>
          <a:noFill/>
        </p:spPr>
        <p:txBody>
          <a:bodyPr wrap="square" rtlCol="0">
            <a:spAutoFit/>
          </a:bodyPr>
          <a:lstStyle/>
          <a:p>
            <a:r>
              <a:rPr lang="zh-CN" altLang="en-US" sz="4400" dirty="0"/>
              <a:t>爬取评论，保存数据</a:t>
            </a:r>
          </a:p>
        </p:txBody>
      </p:sp>
      <p:pic>
        <p:nvPicPr>
          <p:cNvPr id="3" name="图片 2">
            <a:extLst>
              <a:ext uri="{FF2B5EF4-FFF2-40B4-BE49-F238E27FC236}">
                <a16:creationId xmlns:a16="http://schemas.microsoft.com/office/drawing/2014/main" id="{4BEF2E68-EA39-424F-8211-936C2E0F802B}"/>
              </a:ext>
            </a:extLst>
          </p:cNvPr>
          <p:cNvPicPr>
            <a:picLocks noChangeAspect="1"/>
          </p:cNvPicPr>
          <p:nvPr/>
        </p:nvPicPr>
        <p:blipFill>
          <a:blip r:embed="rId3"/>
          <a:stretch>
            <a:fillRect/>
          </a:stretch>
        </p:blipFill>
        <p:spPr>
          <a:xfrm>
            <a:off x="1518864" y="2543406"/>
            <a:ext cx="12351567" cy="5011346"/>
          </a:xfrm>
          <a:prstGeom prst="rect">
            <a:avLst/>
          </a:prstGeom>
        </p:spPr>
      </p:pic>
    </p:spTree>
    <p:extLst>
      <p:ext uri="{BB962C8B-B14F-4D97-AF65-F5344CB8AC3E}">
        <p14:creationId xmlns:p14="http://schemas.microsoft.com/office/powerpoint/2010/main" val="71284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42C403D-8825-4B29-B706-434FC47058C6}"/>
              </a:ext>
            </a:extLst>
          </p:cNvPr>
          <p:cNvPicPr>
            <a:picLocks noChangeAspect="1"/>
          </p:cNvPicPr>
          <p:nvPr/>
        </p:nvPicPr>
        <p:blipFill>
          <a:blip r:embed="rId2"/>
          <a:stretch>
            <a:fillRect/>
          </a:stretch>
        </p:blipFill>
        <p:spPr>
          <a:xfrm>
            <a:off x="2121562" y="1444107"/>
            <a:ext cx="18273533" cy="11176143"/>
          </a:xfrm>
          <a:prstGeom prst="rect">
            <a:avLst/>
          </a:prstGeom>
        </p:spPr>
      </p:pic>
    </p:spTree>
    <p:extLst>
      <p:ext uri="{BB962C8B-B14F-4D97-AF65-F5344CB8AC3E}">
        <p14:creationId xmlns:p14="http://schemas.microsoft.com/office/powerpoint/2010/main" val="161534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F87411A-3879-4380-8FA2-664713196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239" y="-433111"/>
            <a:ext cx="14582222" cy="14582222"/>
          </a:xfrm>
          <a:prstGeom prst="rect">
            <a:avLst/>
          </a:prstGeom>
        </p:spPr>
      </p:pic>
      <p:sp>
        <p:nvSpPr>
          <p:cNvPr id="2" name="文本框 1">
            <a:extLst>
              <a:ext uri="{FF2B5EF4-FFF2-40B4-BE49-F238E27FC236}">
                <a16:creationId xmlns:a16="http://schemas.microsoft.com/office/drawing/2014/main" id="{04758DE7-8FA1-45B3-ACFD-13776B5F688B}"/>
              </a:ext>
            </a:extLst>
          </p:cNvPr>
          <p:cNvSpPr txBox="1"/>
          <p:nvPr/>
        </p:nvSpPr>
        <p:spPr>
          <a:xfrm>
            <a:off x="15147235" y="3379304"/>
            <a:ext cx="5267739" cy="1107996"/>
          </a:xfrm>
          <a:prstGeom prst="rect">
            <a:avLst/>
          </a:prstGeom>
          <a:noFill/>
        </p:spPr>
        <p:txBody>
          <a:bodyPr wrap="square" rtlCol="0">
            <a:spAutoFit/>
          </a:bodyPr>
          <a:lstStyle/>
          <a:p>
            <a:r>
              <a:rPr lang="zh-CN" altLang="en-US" sz="6600" b="1" dirty="0"/>
              <a:t>词云图结果</a:t>
            </a:r>
          </a:p>
        </p:txBody>
      </p:sp>
      <p:sp>
        <p:nvSpPr>
          <p:cNvPr id="3" name="文本框 2">
            <a:extLst>
              <a:ext uri="{FF2B5EF4-FFF2-40B4-BE49-F238E27FC236}">
                <a16:creationId xmlns:a16="http://schemas.microsoft.com/office/drawing/2014/main" id="{397B1328-B2C7-4E7B-AAC9-940D2EC87190}"/>
              </a:ext>
            </a:extLst>
          </p:cNvPr>
          <p:cNvSpPr txBox="1"/>
          <p:nvPr/>
        </p:nvSpPr>
        <p:spPr>
          <a:xfrm>
            <a:off x="15147235" y="5645426"/>
            <a:ext cx="8547652" cy="2308324"/>
          </a:xfrm>
          <a:prstGeom prst="rect">
            <a:avLst/>
          </a:prstGeom>
          <a:noFill/>
        </p:spPr>
        <p:txBody>
          <a:bodyPr wrap="square" rtlCol="0">
            <a:spAutoFit/>
          </a:bodyPr>
          <a:lstStyle/>
          <a:p>
            <a:r>
              <a:rPr lang="zh-CN" altLang="en-US" b="0" i="0" dirty="0">
                <a:solidFill>
                  <a:srgbClr val="000000"/>
                </a:solidFill>
                <a:effectLst/>
                <a:latin typeface="Arial" panose="020B0604020202020204" pitchFamily="34" charset="0"/>
              </a:rPr>
              <a:t>最后得到了一个权重向量和词云图：可以看到轻薄、屏幕、外观、速度等因素是普通消费者比较关注的因素，可以在商家宣传、购买模型建立的时候加以关注</a:t>
            </a:r>
            <a:endParaRPr lang="zh-CN" altLang="en-US" dirty="0"/>
          </a:p>
        </p:txBody>
      </p:sp>
    </p:spTree>
    <p:extLst>
      <p:ext uri="{BB962C8B-B14F-4D97-AF65-F5344CB8AC3E}">
        <p14:creationId xmlns:p14="http://schemas.microsoft.com/office/powerpoint/2010/main" val="269337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78406" y="638445"/>
            <a:ext cx="9857137" cy="996315"/>
          </a:xfrm>
          <a:prstGeom prst="rect">
            <a:avLst/>
          </a:prstGeom>
          <a:noFill/>
        </p:spPr>
        <p:txBody>
          <a:bodyPr wrap="square" rtlCol="0" anchor="ctr" anchorCtr="0">
            <a:spAutoFit/>
          </a:bodyPr>
          <a:lstStyle/>
          <a:p>
            <a:pPr>
              <a:lnSpc>
                <a:spcPts val="7060"/>
              </a:lnSpc>
            </a:pPr>
            <a:r>
              <a:rPr lang="zh-CN" altLang="en-US" sz="6000" b="1" spc="200" dirty="0">
                <a:solidFill>
                  <a:schemeClr val="tx2"/>
                </a:solidFill>
                <a:latin typeface="Segoe UI" panose="020B0502040204020203" pitchFamily="34" charset="0"/>
                <a:ea typeface="Montserrat" charset="0"/>
                <a:cs typeface="Montserrat" charset="0"/>
                <a:sym typeface="Segoe UI" panose="020B0502040204020203" pitchFamily="34" charset="0"/>
              </a:rPr>
              <a:t>数据建模</a:t>
            </a:r>
          </a:p>
        </p:txBody>
      </p:sp>
      <p:sp>
        <p:nvSpPr>
          <p:cNvPr id="23" name="TextBox 22"/>
          <p:cNvSpPr txBox="1"/>
          <p:nvPr/>
        </p:nvSpPr>
        <p:spPr>
          <a:xfrm>
            <a:off x="878111" y="2198981"/>
            <a:ext cx="9257665"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4.1 </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用</a:t>
            </a:r>
            <a:r>
              <a:rPr lang="en-US" altLang="zh-CN"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excel</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把非数值型变量转化为数值型变量</a:t>
            </a:r>
          </a:p>
        </p:txBody>
      </p:sp>
      <p:pic>
        <p:nvPicPr>
          <p:cNvPr id="3" name="图片占位符 2" descr="e1"/>
          <p:cNvPicPr>
            <a:picLocks noGrp="1" noChangeAspect="1"/>
          </p:cNvPicPr>
          <p:nvPr>
            <p:ph type="pic" sz="quarter" idx="60"/>
          </p:nvPr>
        </p:nvPicPr>
        <p:blipFill>
          <a:blip r:embed="rId3"/>
          <a:stretch>
            <a:fillRect/>
          </a:stretch>
        </p:blipFill>
        <p:spPr>
          <a:xfrm>
            <a:off x="919480" y="3061970"/>
            <a:ext cx="22216745" cy="6825615"/>
          </a:xfrm>
          <a:prstGeom prst="rect">
            <a:avLst/>
          </a:prstGeom>
        </p:spPr>
      </p:pic>
      <p:pic>
        <p:nvPicPr>
          <p:cNvPr id="4" name="图片 3" descr="e2"/>
          <p:cNvPicPr>
            <a:picLocks noChangeAspect="1"/>
          </p:cNvPicPr>
          <p:nvPr/>
        </p:nvPicPr>
        <p:blipFill>
          <a:blip r:embed="rId4"/>
          <a:stretch>
            <a:fillRect/>
          </a:stretch>
        </p:blipFill>
        <p:spPr>
          <a:xfrm>
            <a:off x="878205" y="5081270"/>
            <a:ext cx="21093430" cy="6591300"/>
          </a:xfrm>
          <a:prstGeom prst="rect">
            <a:avLst/>
          </a:prstGeom>
        </p:spPr>
      </p:pic>
      <p:sp>
        <p:nvSpPr>
          <p:cNvPr id="5" name="文本框 4"/>
          <p:cNvSpPr txBox="1"/>
          <p:nvPr/>
        </p:nvSpPr>
        <p:spPr>
          <a:xfrm>
            <a:off x="11057890" y="414020"/>
            <a:ext cx="12385040" cy="2306955"/>
          </a:xfrm>
          <a:prstGeom prst="rect">
            <a:avLst/>
          </a:prstGeom>
          <a:noFill/>
        </p:spPr>
        <p:txBody>
          <a:bodyPr wrap="square" rtlCol="0">
            <a:spAutoFit/>
          </a:bodyPr>
          <a:lstStyle/>
          <a:p>
            <a:pPr algn="l"/>
            <a:r>
              <a:rPr lang="zh-CN" altLang="en-US"/>
              <a:t>思想：将每个变量按好坏赋值，如</a:t>
            </a:r>
            <a:r>
              <a:rPr lang="en-US" altLang="zh-CN"/>
              <a:t> </a:t>
            </a:r>
          </a:p>
          <a:p>
            <a:pPr algn="l"/>
            <a:r>
              <a:rPr lang="en-US" altLang="zh-CN"/>
              <a:t>100%sRGB/72%NTSC 以上色域的屏幕，是不错的屏幕  1分</a:t>
            </a:r>
          </a:p>
          <a:p>
            <a:pPr algn="l"/>
            <a:r>
              <a:rPr lang="en-US" altLang="zh-CN"/>
              <a:t>45%NTSC 的话，那这个屏幕就是非常垃圾的屏幕  0.6分</a:t>
            </a:r>
          </a:p>
          <a:p>
            <a:pPr algn="l"/>
            <a:r>
              <a:rPr lang="en-US" altLang="zh-CN"/>
              <a:t>给平均</a:t>
            </a:r>
            <a:r>
              <a:rPr lang="zh-CN" altLang="en-US"/>
              <a:t>分。（其判断标准来源于网络，并存在一定主观性）</a:t>
            </a:r>
            <a:r>
              <a:rPr lang="en-US" altLang="zh-CN"/>
              <a:t> </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78406" y="638445"/>
            <a:ext cx="9857137" cy="996315"/>
          </a:xfrm>
          <a:prstGeom prst="rect">
            <a:avLst/>
          </a:prstGeom>
          <a:noFill/>
        </p:spPr>
        <p:txBody>
          <a:bodyPr wrap="square" rtlCol="0" anchor="ctr" anchorCtr="0">
            <a:spAutoFit/>
          </a:bodyPr>
          <a:lstStyle/>
          <a:p>
            <a:pPr>
              <a:lnSpc>
                <a:spcPts val="7060"/>
              </a:lnSpc>
            </a:pPr>
            <a:r>
              <a:rPr lang="zh-CN" altLang="en-US" sz="6000" b="1" spc="200" dirty="0">
                <a:solidFill>
                  <a:schemeClr val="tx2"/>
                </a:solidFill>
                <a:latin typeface="Segoe UI" panose="020B0502040204020203" pitchFamily="34" charset="0"/>
                <a:ea typeface="Montserrat" charset="0"/>
                <a:cs typeface="Montserrat" charset="0"/>
                <a:sym typeface="Segoe UI" panose="020B0502040204020203" pitchFamily="34" charset="0"/>
              </a:rPr>
              <a:t>数据建模</a:t>
            </a:r>
          </a:p>
        </p:txBody>
      </p:sp>
      <p:sp>
        <p:nvSpPr>
          <p:cNvPr id="23" name="TextBox 22"/>
          <p:cNvSpPr txBox="1"/>
          <p:nvPr/>
        </p:nvSpPr>
        <p:spPr>
          <a:xfrm>
            <a:off x="878111" y="1917041"/>
            <a:ext cx="8897620"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4.2 </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形成一个仅有数值的矩阵，用于数学模型</a:t>
            </a:r>
          </a:p>
        </p:txBody>
      </p:sp>
      <p:pic>
        <p:nvPicPr>
          <p:cNvPr id="6" name="图片占位符 5" descr="e3"/>
          <p:cNvPicPr>
            <a:picLocks noGrp="1" noChangeAspect="1"/>
          </p:cNvPicPr>
          <p:nvPr>
            <p:ph type="pic" sz="quarter" idx="60"/>
          </p:nvPr>
        </p:nvPicPr>
        <p:blipFill>
          <a:blip r:embed="rId3"/>
          <a:stretch>
            <a:fillRect/>
          </a:stretch>
        </p:blipFill>
        <p:spPr>
          <a:xfrm>
            <a:off x="3734435" y="3723640"/>
            <a:ext cx="12689840" cy="7261225"/>
          </a:xfrm>
          <a:prstGeom prst="rect">
            <a:avLst/>
          </a:prstGeom>
        </p:spPr>
      </p:pic>
      <p:sp>
        <p:nvSpPr>
          <p:cNvPr id="7" name="文本框 6"/>
          <p:cNvSpPr txBox="1"/>
          <p:nvPr/>
        </p:nvSpPr>
        <p:spPr>
          <a:xfrm>
            <a:off x="16037560" y="1929130"/>
            <a:ext cx="12385040" cy="645160"/>
          </a:xfrm>
          <a:prstGeom prst="rect">
            <a:avLst/>
          </a:prstGeom>
          <a:noFill/>
        </p:spPr>
        <p:txBody>
          <a:bodyPr wrap="square" rtlCol="0">
            <a:spAutoFit/>
          </a:bodyPr>
          <a:lstStyle/>
          <a:p>
            <a:pPr algn="l"/>
            <a:r>
              <a:rPr lang="zh-CN" altLang="en-US"/>
              <a:t>挑选多个便于比较的指标</a:t>
            </a:r>
            <a:r>
              <a:rPr lang="en-US" altLang="zh-CN"/>
              <a:t> </a:t>
            </a:r>
          </a:p>
        </p:txBody>
      </p:sp>
      <p:sp>
        <p:nvSpPr>
          <p:cNvPr id="8" name="TextBox 22"/>
          <p:cNvSpPr txBox="1"/>
          <p:nvPr/>
        </p:nvSpPr>
        <p:spPr>
          <a:xfrm>
            <a:off x="878111" y="2720951"/>
            <a:ext cx="14482445"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4.3 </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放入</a:t>
            </a:r>
            <a:r>
              <a:rPr lang="en-US" altLang="zh-CN"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matlab,</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借用</a:t>
            </a:r>
            <a:r>
              <a:rPr lang="en-US" altLang="zh-CN"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 topsis</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模型，得到分数，筛选出得分高的进行推荐</a:t>
            </a:r>
          </a:p>
        </p:txBody>
      </p:sp>
      <p:pic>
        <p:nvPicPr>
          <p:cNvPr id="9" name="图片 8" descr="e4"/>
          <p:cNvPicPr>
            <a:picLocks noChangeAspect="1"/>
          </p:cNvPicPr>
          <p:nvPr/>
        </p:nvPicPr>
        <p:blipFill>
          <a:blip r:embed="rId4"/>
          <a:stretch>
            <a:fillRect/>
          </a:stretch>
        </p:blipFill>
        <p:spPr>
          <a:xfrm>
            <a:off x="3734435" y="3524885"/>
            <a:ext cx="13978255" cy="7200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par>
                                <p:cTn id="19" presetID="5"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heckerboard(across)">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7" grpId="0"/>
      <p:bldP spid="7" grpId="1"/>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532048" y="1153837"/>
            <a:ext cx="3345180" cy="996315"/>
          </a:xfrm>
          <a:prstGeom prst="rect">
            <a:avLst/>
          </a:prstGeom>
          <a:noFill/>
        </p:spPr>
        <p:txBody>
          <a:bodyPr wrap="none" rtlCol="0" anchor="ctr" anchorCtr="0">
            <a:spAutoFit/>
          </a:bodyPr>
          <a:lstStyle/>
          <a:p>
            <a:pPr algn="ctr">
              <a:lnSpc>
                <a:spcPts val="7060"/>
              </a:lnSpc>
            </a:pPr>
            <a:r>
              <a:rPr lang="zh-CN" altLang="en-US" sz="6000" b="1" spc="200" dirty="0">
                <a:solidFill>
                  <a:schemeClr val="tx2"/>
                </a:solidFill>
                <a:latin typeface="Segoe UI" panose="020B0502040204020203" pitchFamily="34" charset="0"/>
                <a:ea typeface="Montserrat" charset="0"/>
                <a:cs typeface="Montserrat" charset="0"/>
                <a:sym typeface="Segoe UI" panose="020B0502040204020203" pitchFamily="34" charset="0"/>
              </a:rPr>
              <a:t>作品简介</a:t>
            </a:r>
          </a:p>
        </p:txBody>
      </p:sp>
      <p:cxnSp>
        <p:nvCxnSpPr>
          <p:cNvPr id="8" name="Straight Connector 7"/>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48053" y="723844"/>
            <a:ext cx="309880" cy="445135"/>
          </a:xfrm>
          <a:prstGeom prst="rect">
            <a:avLst/>
          </a:prstGeom>
          <a:noFill/>
        </p:spPr>
        <p:txBody>
          <a:bodyPr wrap="none" rtlCol="0" anchor="ctr" anchorCtr="0">
            <a:spAutoFit/>
          </a:bodyPr>
          <a:lstStyle/>
          <a:p>
            <a:pPr algn="ctr"/>
            <a:endParaRPr lang="en-US" sz="2300" spc="600" dirty="0">
              <a:solidFill>
                <a:schemeClr val="tx1">
                  <a:lumMod val="20000"/>
                  <a:lumOff val="80000"/>
                </a:schemeClr>
              </a:solidFill>
              <a:latin typeface="Segoe UI" panose="020B0502040204020203" pitchFamily="34" charset="0"/>
              <a:ea typeface="Montserrat" charset="0"/>
              <a:cs typeface="Montserrat" charset="0"/>
              <a:sym typeface="Segoe UI" panose="020B0502040204020203" pitchFamily="34" charset="0"/>
            </a:endParaRPr>
          </a:p>
        </p:txBody>
      </p:sp>
      <p:sp>
        <p:nvSpPr>
          <p:cNvPr id="10" name="TextBox 9"/>
          <p:cNvSpPr txBox="1"/>
          <p:nvPr/>
        </p:nvSpPr>
        <p:spPr>
          <a:xfrm>
            <a:off x="1656096" y="3375936"/>
            <a:ext cx="309880" cy="398780"/>
          </a:xfrm>
          <a:prstGeom prst="rect">
            <a:avLst/>
          </a:prstGeom>
          <a:noFill/>
        </p:spPr>
        <p:txBody>
          <a:bodyPr wrap="none" rtlCol="0" anchor="ctr" anchorCtr="0">
            <a:spAutoFit/>
          </a:bodyPr>
          <a:lstStyle/>
          <a:p>
            <a:endParaRPr lang="en-US" sz="2000" b="1" dirty="0">
              <a:solidFill>
                <a:schemeClr val="tx2"/>
              </a:solidFill>
              <a:latin typeface="Segoe UI" panose="020B0502040204020203" pitchFamily="34" charset="0"/>
              <a:ea typeface="Montserrat" charset="0"/>
              <a:cs typeface="Montserrat" charset="0"/>
              <a:sym typeface="Segoe UI" panose="020B0502040204020203" pitchFamily="34" charset="0"/>
            </a:endParaRPr>
          </a:p>
        </p:txBody>
      </p:sp>
      <p:sp>
        <p:nvSpPr>
          <p:cNvPr id="3" name="文本框 2"/>
          <p:cNvSpPr txBox="1"/>
          <p:nvPr/>
        </p:nvSpPr>
        <p:spPr>
          <a:xfrm>
            <a:off x="793115" y="2957830"/>
            <a:ext cx="7341235" cy="7570470"/>
          </a:xfrm>
          <a:prstGeom prst="rect">
            <a:avLst/>
          </a:prstGeom>
          <a:noFill/>
        </p:spPr>
        <p:txBody>
          <a:bodyPr wrap="square" rtlCol="0">
            <a:spAutoFit/>
          </a:bodyPr>
          <a:lstStyle/>
          <a:p>
            <a:pPr algn="l" fontAlgn="auto">
              <a:lnSpc>
                <a:spcPct val="150000"/>
              </a:lnSpc>
            </a:pPr>
            <a:r>
              <a:rPr lang="zh-CN" altLang="en-US" sz="3200" b="1"/>
              <a:t>设计目标及意义：</a:t>
            </a:r>
          </a:p>
          <a:p>
            <a:pPr algn="l" fontAlgn="auto">
              <a:lnSpc>
                <a:spcPct val="150000"/>
              </a:lnSpc>
            </a:pPr>
            <a:r>
              <a:rPr lang="zh-CN" altLang="en-US" sz="3200"/>
              <a:t>现如今随着互联网的逐渐普及，各行各业都产生了众多的数据。这些数据大大便利了我们展开分析研究。但是巨大的数据量也对我们的数据分析能力提出了一定的要求。市面上现如今有众多的数据爬虫和数据分析教程，但是有些教程过于厚重，有些教程则不够完整，从而使得初学者一时难以确定自己的学习方向</a:t>
            </a:r>
            <a:r>
              <a:rPr lang="zh-CN" altLang="en-US"/>
              <a:t>。</a:t>
            </a:r>
          </a:p>
        </p:txBody>
      </p:sp>
      <p:sp>
        <p:nvSpPr>
          <p:cNvPr id="6" name="图片占位符 5"/>
          <p:cNvSpPr>
            <a:spLocks noGrp="1"/>
          </p:cNvSpPr>
          <p:nvPr>
            <p:ph type="pic" sz="quarter" idx="11"/>
          </p:nvPr>
        </p:nvSpPr>
        <p:spPr>
          <a:xfrm>
            <a:off x="8134512" y="3005455"/>
            <a:ext cx="7986294" cy="6197600"/>
          </a:xfrm>
        </p:spPr>
      </p:sp>
      <p:sp>
        <p:nvSpPr>
          <p:cNvPr id="15" name="矩形 14"/>
          <p:cNvSpPr/>
          <p:nvPr/>
        </p:nvSpPr>
        <p:spPr>
          <a:xfrm>
            <a:off x="9200515" y="11929745"/>
            <a:ext cx="5883910" cy="1421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6487140" y="2957830"/>
            <a:ext cx="7431405" cy="7477760"/>
          </a:xfrm>
          <a:prstGeom prst="rect">
            <a:avLst/>
          </a:prstGeom>
          <a:noFill/>
        </p:spPr>
        <p:txBody>
          <a:bodyPr wrap="square" rtlCol="0">
            <a:spAutoFit/>
          </a:bodyPr>
          <a:lstStyle/>
          <a:p>
            <a:pPr fontAlgn="auto">
              <a:lnSpc>
                <a:spcPct val="150000"/>
              </a:lnSpc>
            </a:pPr>
            <a:r>
              <a:rPr lang="zh-CN" altLang="en-US" sz="3200" b="1"/>
              <a:t>作品特色：</a:t>
            </a:r>
          </a:p>
          <a:p>
            <a:pPr fontAlgn="auto">
              <a:lnSpc>
                <a:spcPct val="150000"/>
              </a:lnSpc>
            </a:pPr>
            <a:r>
              <a:rPr lang="zh-CN" altLang="en-US" sz="3200"/>
              <a:t>本教程将会讲解一个在京东上分析笔记本电脑选购的完整案例，这个案例将包括爬取数据、处理数据并且分析数据的完整过程。 </a:t>
            </a:r>
          </a:p>
          <a:p>
            <a:pPr fontAlgn="auto">
              <a:lnSpc>
                <a:spcPct val="150000"/>
              </a:lnSpc>
            </a:pPr>
            <a:r>
              <a:rPr lang="zh-CN" altLang="en-US" sz="3200"/>
              <a:t>1.相比于其他教程，本教程更加全面而不局限于某个小环节。</a:t>
            </a:r>
          </a:p>
          <a:p>
            <a:pPr fontAlgn="auto">
              <a:lnSpc>
                <a:spcPct val="150000"/>
              </a:lnSpc>
            </a:pPr>
            <a:r>
              <a:rPr lang="zh-CN" altLang="en-US" sz="3200"/>
              <a:t>2.丰富的开源源代码资源，利用github作为托管仓库</a:t>
            </a:r>
          </a:p>
          <a:p>
            <a:pPr fontAlgn="auto">
              <a:lnSpc>
                <a:spcPct val="150000"/>
              </a:lnSpc>
            </a:pPr>
            <a:r>
              <a:rPr lang="zh-CN" altLang="en-US" sz="3200"/>
              <a:t>3.与读者的交互，有评论区和作业</a:t>
            </a:r>
          </a:p>
        </p:txBody>
      </p:sp>
      <p:pic>
        <p:nvPicPr>
          <p:cNvPr id="18" name="图片 17" descr="图片6"/>
          <p:cNvPicPr>
            <a:picLocks noChangeAspect="1"/>
          </p:cNvPicPr>
          <p:nvPr/>
        </p:nvPicPr>
        <p:blipFill>
          <a:blip r:embed="rId2"/>
          <a:srcRect r="36606"/>
          <a:stretch>
            <a:fillRect/>
          </a:stretch>
        </p:blipFill>
        <p:spPr>
          <a:xfrm>
            <a:off x="8134985" y="3005455"/>
            <a:ext cx="8199120" cy="6197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242770" y="1867515"/>
            <a:ext cx="5701030" cy="996315"/>
          </a:xfrm>
          <a:prstGeom prst="rect">
            <a:avLst/>
          </a:prstGeom>
          <a:noFill/>
        </p:spPr>
        <p:txBody>
          <a:bodyPr wrap="none" rtlCol="0" anchor="ctr" anchorCtr="0">
            <a:spAutoFit/>
          </a:bodyPr>
          <a:lstStyle/>
          <a:p>
            <a:pPr algn="ctr">
              <a:lnSpc>
                <a:spcPts val="7060"/>
              </a:lnSpc>
            </a:pPr>
            <a:r>
              <a:rPr lang="en-US" sz="6000" b="1" spc="200" dirty="0">
                <a:solidFill>
                  <a:schemeClr val="tx2"/>
                </a:solidFill>
                <a:latin typeface="Segoe UI" panose="020B0502040204020203" pitchFamily="34" charset="0"/>
                <a:ea typeface="Montserrat" charset="0"/>
                <a:cs typeface="Montserrat" charset="0"/>
                <a:sym typeface="Segoe UI" panose="020B0502040204020203" pitchFamily="34" charset="0"/>
              </a:rPr>
              <a:t>Topsis</a:t>
            </a:r>
            <a:r>
              <a:rPr lang="zh-CN" altLang="en-US" sz="6000" b="1" spc="200" dirty="0">
                <a:solidFill>
                  <a:schemeClr val="tx2"/>
                </a:solidFill>
                <a:latin typeface="Segoe UI" panose="020B0502040204020203" pitchFamily="34" charset="0"/>
                <a:ea typeface="Montserrat" charset="0"/>
                <a:cs typeface="Montserrat" charset="0"/>
                <a:sym typeface="Segoe UI" panose="020B0502040204020203" pitchFamily="34" charset="0"/>
              </a:rPr>
              <a:t>模型介绍</a:t>
            </a:r>
          </a:p>
        </p:txBody>
      </p:sp>
      <p:cxnSp>
        <p:nvCxnSpPr>
          <p:cNvPr id="17" name="Straight Connector 16"/>
          <p:cNvCxnSpPr/>
          <p:nvPr/>
        </p:nvCxnSpPr>
        <p:spPr>
          <a:xfrm>
            <a:off x="4936785" y="3160582"/>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7121" y="574945"/>
            <a:ext cx="9857137" cy="996315"/>
          </a:xfrm>
          <a:prstGeom prst="rect">
            <a:avLst/>
          </a:prstGeom>
          <a:noFill/>
        </p:spPr>
        <p:txBody>
          <a:bodyPr wrap="square" rtlCol="0" anchor="ctr" anchorCtr="0">
            <a:spAutoFit/>
          </a:bodyPr>
          <a:lstStyle/>
          <a:p>
            <a:pPr>
              <a:lnSpc>
                <a:spcPts val="7060"/>
              </a:lnSpc>
            </a:pPr>
            <a:r>
              <a:rPr lang="zh-CN" altLang="en-US" sz="6000" b="1" spc="200" dirty="0">
                <a:solidFill>
                  <a:schemeClr val="tx2"/>
                </a:solidFill>
                <a:latin typeface="Segoe UI" panose="020B0502040204020203" pitchFamily="34" charset="0"/>
                <a:ea typeface="Montserrat" charset="0"/>
                <a:cs typeface="Montserrat" charset="0"/>
                <a:sym typeface="Segoe UI" panose="020B0502040204020203" pitchFamily="34" charset="0"/>
              </a:rPr>
              <a:t>数据建模</a:t>
            </a:r>
          </a:p>
        </p:txBody>
      </p:sp>
      <p:sp>
        <p:nvSpPr>
          <p:cNvPr id="5" name="TextBox 22"/>
          <p:cNvSpPr txBox="1"/>
          <p:nvPr/>
        </p:nvSpPr>
        <p:spPr>
          <a:xfrm>
            <a:off x="756826" y="3465171"/>
            <a:ext cx="10854690"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1. </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将数据</a:t>
            </a:r>
            <a:r>
              <a:rPr lang="zh-CN" altLang="en-US" sz="2800" b="1" spc="600" dirty="0">
                <a:ln/>
                <a:solidFill>
                  <a:schemeClr val="accent1"/>
                </a:solidFill>
                <a:effectLst>
                  <a:outerShdw blurRad="38100" dist="25400" dir="5400000" algn="ctr" rotWithShape="0">
                    <a:srgbClr val="6E747A">
                      <a:alpha val="43000"/>
                    </a:srgbClr>
                  </a:outerShdw>
                </a:effectLst>
                <a:highlight>
                  <a:srgbClr val="FFFF00"/>
                </a:highlight>
                <a:latin typeface="Segoe UI" panose="020B0502040204020203" pitchFamily="34" charset="0"/>
                <a:ea typeface="Montserrat" charset="0"/>
                <a:cs typeface="Montserrat" charset="0"/>
                <a:sym typeface="Segoe UI" panose="020B0502040204020203" pitchFamily="34" charset="0"/>
              </a:rPr>
              <a:t>正向化</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（把所有数据变成</a:t>
            </a:r>
            <a:r>
              <a:rPr lang="en-US" altLang="zh-CN"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越大越好</a:t>
            </a:r>
            <a:r>
              <a:rPr lang="en-US" altLang="zh-CN"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的类型）</a:t>
            </a:r>
          </a:p>
        </p:txBody>
      </p:sp>
      <p:sp>
        <p:nvSpPr>
          <p:cNvPr id="7" name="TextBox 22"/>
          <p:cNvSpPr txBox="1"/>
          <p:nvPr/>
        </p:nvSpPr>
        <p:spPr>
          <a:xfrm>
            <a:off x="756826" y="5087279"/>
            <a:ext cx="10254615" cy="953135"/>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2. </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将数据</a:t>
            </a:r>
            <a:r>
              <a:rPr lang="zh-CN" altLang="en-US" sz="2800" b="1" spc="600" dirty="0">
                <a:solidFill>
                  <a:schemeClr val="tx2"/>
                </a:solidFill>
                <a:highlight>
                  <a:srgbClr val="FFFF00"/>
                </a:highlight>
                <a:latin typeface="Segoe UI" panose="020B0502040204020203" pitchFamily="34" charset="0"/>
                <a:ea typeface="Montserrat" charset="0"/>
                <a:cs typeface="Montserrat" charset="0"/>
                <a:sym typeface="Segoe UI" panose="020B0502040204020203" pitchFamily="34" charset="0"/>
              </a:rPr>
              <a:t>标准化</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（把所有数据放到一个尺度下）</a:t>
            </a:r>
          </a:p>
          <a:p>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如：内存赋值了</a:t>
            </a:r>
            <a:r>
              <a:rPr lang="en-US" altLang="zh-CN"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256</a:t>
            </a:r>
            <a:r>
              <a:rPr lang="zh-CN" alt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和</a:t>
            </a:r>
            <a:r>
              <a:rPr lang="en-US" altLang="zh-CN"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512</a:t>
            </a:r>
            <a:r>
              <a:rPr lang="zh-CN" altLang="en-US" sz="2800" b="1" spc="600" dirty="0">
                <a:solidFill>
                  <a:schemeClr val="tx2"/>
                </a:solidFill>
                <a:latin typeface="Segoe UI" panose="020B0502040204020203" pitchFamily="34" charset="0"/>
                <a:ea typeface="宋体" panose="02010600030101010101" pitchFamily="2" charset="-122"/>
                <a:cs typeface="Montserrat" charset="0"/>
                <a:sym typeface="Segoe UI" panose="020B0502040204020203" pitchFamily="34" charset="0"/>
              </a:rPr>
              <a:t>，难以和色域</a:t>
            </a:r>
            <a:r>
              <a:rPr lang="en-US" altLang="zh-CN" sz="2800" b="1" spc="600" dirty="0">
                <a:solidFill>
                  <a:schemeClr val="tx2"/>
                </a:solidFill>
                <a:latin typeface="Segoe UI" panose="020B0502040204020203" pitchFamily="34" charset="0"/>
                <a:ea typeface="宋体" panose="02010600030101010101" pitchFamily="2" charset="-122"/>
                <a:cs typeface="Montserrat" charset="0"/>
                <a:sym typeface="Segoe UI" panose="020B0502040204020203" pitchFamily="34" charset="0"/>
              </a:rPr>
              <a:t>0.6</a:t>
            </a:r>
            <a:r>
              <a:rPr lang="zh-CN" altLang="en-US" sz="2800" b="1" spc="600" dirty="0">
                <a:solidFill>
                  <a:schemeClr val="tx2"/>
                </a:solidFill>
                <a:latin typeface="Segoe UI" panose="020B0502040204020203" pitchFamily="34" charset="0"/>
                <a:ea typeface="宋体" panose="02010600030101010101" pitchFamily="2" charset="-122"/>
                <a:cs typeface="Montserrat" charset="0"/>
                <a:sym typeface="Segoe UI" panose="020B0502040204020203" pitchFamily="34" charset="0"/>
              </a:rPr>
              <a:t>和</a:t>
            </a:r>
            <a:r>
              <a:rPr lang="en-US" altLang="zh-CN" sz="2800" b="1" spc="600" dirty="0">
                <a:solidFill>
                  <a:schemeClr val="tx2"/>
                </a:solidFill>
                <a:latin typeface="Segoe UI" panose="020B0502040204020203" pitchFamily="34" charset="0"/>
                <a:ea typeface="宋体" panose="02010600030101010101" pitchFamily="2" charset="-122"/>
                <a:cs typeface="Montserrat" charset="0"/>
                <a:sym typeface="Segoe UI" panose="020B0502040204020203" pitchFamily="34" charset="0"/>
              </a:rPr>
              <a:t>1</a:t>
            </a:r>
            <a:r>
              <a:rPr lang="zh-CN" altLang="en-US" sz="2800" b="1" spc="600" dirty="0">
                <a:solidFill>
                  <a:schemeClr val="tx2"/>
                </a:solidFill>
                <a:latin typeface="Segoe UI" panose="020B0502040204020203" pitchFamily="34" charset="0"/>
                <a:ea typeface="宋体" panose="02010600030101010101" pitchFamily="2" charset="-122"/>
                <a:cs typeface="Montserrat" charset="0"/>
                <a:sym typeface="Segoe UI" panose="020B0502040204020203" pitchFamily="34" charset="0"/>
              </a:rPr>
              <a:t>比较</a:t>
            </a:r>
          </a:p>
        </p:txBody>
      </p:sp>
      <p:sp>
        <p:nvSpPr>
          <p:cNvPr id="9" name="TextBox 22"/>
          <p:cNvSpPr txBox="1"/>
          <p:nvPr/>
        </p:nvSpPr>
        <p:spPr>
          <a:xfrm>
            <a:off x="658401" y="7037682"/>
            <a:ext cx="12086590" cy="521970"/>
          </a:xfrm>
          <a:prstGeom prst="rect">
            <a:avLst/>
          </a:prstGeom>
          <a:noFill/>
        </p:spPr>
        <p:txBody>
          <a:bodyPr wrap="none" rtlCol="0" anchor="ctr" anchorCtr="0">
            <a:spAutoFit/>
          </a:bodyPr>
          <a:lstStyle/>
          <a:p>
            <a:pPr algn="l"/>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2. 计算与最大值的距离和最小值的</a:t>
            </a:r>
            <a:r>
              <a:rPr lang="en-US" sz="2800" b="1" spc="600" dirty="0">
                <a:solidFill>
                  <a:schemeClr val="tx2"/>
                </a:solidFill>
                <a:highlight>
                  <a:srgbClr val="FFFF00"/>
                </a:highlight>
                <a:latin typeface="Segoe UI" panose="020B0502040204020203" pitchFamily="34" charset="0"/>
                <a:ea typeface="Montserrat" charset="0"/>
                <a:cs typeface="Montserrat" charset="0"/>
                <a:sym typeface="Segoe UI" panose="020B0502040204020203" pitchFamily="34" charset="0"/>
              </a:rPr>
              <a:t>距离</a:t>
            </a:r>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，算出得分</a:t>
            </a:r>
            <a:r>
              <a:rPr lang="zh-CN" altLang="en-US" sz="2800" b="1" spc="600" dirty="0">
                <a:solidFill>
                  <a:schemeClr val="tx2"/>
                </a:solidFill>
                <a:latin typeface="Segoe UI" panose="020B0502040204020203" pitchFamily="34" charset="0"/>
                <a:ea typeface="宋体" panose="02010600030101010101" pitchFamily="2" charset="-122"/>
                <a:cs typeface="Montserrat" charset="0"/>
                <a:sym typeface="Segoe UI" panose="020B0502040204020203" pitchFamily="34" charset="0"/>
              </a:rPr>
              <a:t>（归一化）</a:t>
            </a:r>
          </a:p>
        </p:txBody>
      </p:sp>
      <p:pic>
        <p:nvPicPr>
          <p:cNvPr id="10" name="图片占位符 9"/>
          <p:cNvPicPr>
            <a:picLocks noGrp="1" noChangeAspect="1"/>
          </p:cNvPicPr>
          <p:nvPr>
            <p:ph type="pic" sz="quarter" idx="42"/>
          </p:nvPr>
        </p:nvPicPr>
        <p:blipFill>
          <a:blip r:embed="rId3"/>
          <a:stretch>
            <a:fillRect/>
          </a:stretch>
        </p:blipFill>
        <p:spPr>
          <a:xfrm>
            <a:off x="1693545" y="7967345"/>
            <a:ext cx="8766810" cy="1676400"/>
          </a:xfrm>
          <a:prstGeom prst="rect">
            <a:avLst/>
          </a:prstGeom>
        </p:spPr>
      </p:pic>
      <p:pic>
        <p:nvPicPr>
          <p:cNvPr id="11" name="图片占位符 10" descr="m1"/>
          <p:cNvPicPr>
            <a:picLocks noGrp="1" noChangeAspect="1"/>
          </p:cNvPicPr>
          <p:nvPr>
            <p:ph type="pic" sz="quarter" idx="43"/>
          </p:nvPr>
        </p:nvPicPr>
        <p:blipFill>
          <a:blip r:embed="rId4"/>
          <a:stretch>
            <a:fillRect/>
          </a:stretch>
        </p:blipFill>
        <p:spPr>
          <a:xfrm>
            <a:off x="12435205" y="29845"/>
            <a:ext cx="11911965" cy="5721985"/>
          </a:xfrm>
          <a:prstGeom prst="rect">
            <a:avLst/>
          </a:prstGeom>
        </p:spPr>
      </p:pic>
      <p:pic>
        <p:nvPicPr>
          <p:cNvPr id="12" name="图片占位符 11" descr="m2"/>
          <p:cNvPicPr>
            <a:picLocks noGrp="1" noChangeAspect="1"/>
          </p:cNvPicPr>
          <p:nvPr>
            <p:ph type="pic" sz="quarter" idx="41"/>
          </p:nvPr>
        </p:nvPicPr>
        <p:blipFill>
          <a:blip r:embed="rId5"/>
          <a:stretch>
            <a:fillRect/>
          </a:stretch>
        </p:blipFill>
        <p:spPr>
          <a:xfrm>
            <a:off x="12745085" y="5751830"/>
            <a:ext cx="11292840" cy="4798060"/>
          </a:xfrm>
          <a:prstGeom prst="rect">
            <a:avLst/>
          </a:prstGeom>
        </p:spPr>
      </p:pic>
      <p:pic>
        <p:nvPicPr>
          <p:cNvPr id="13" name="图片 12" descr="m3"/>
          <p:cNvPicPr>
            <a:picLocks noChangeAspect="1"/>
          </p:cNvPicPr>
          <p:nvPr/>
        </p:nvPicPr>
        <p:blipFill>
          <a:blip r:embed="rId6"/>
          <a:stretch>
            <a:fillRect/>
          </a:stretch>
        </p:blipFill>
        <p:spPr>
          <a:xfrm>
            <a:off x="12435205" y="29845"/>
            <a:ext cx="9857105" cy="10441305"/>
          </a:xfrm>
          <a:prstGeom prst="rect">
            <a:avLst/>
          </a:prstGeom>
        </p:spPr>
      </p:pic>
      <p:pic>
        <p:nvPicPr>
          <p:cNvPr id="14" name="图片 13" descr="m4"/>
          <p:cNvPicPr>
            <a:picLocks noChangeAspect="1"/>
          </p:cNvPicPr>
          <p:nvPr/>
        </p:nvPicPr>
        <p:blipFill>
          <a:blip r:embed="rId7"/>
          <a:stretch>
            <a:fillRect/>
          </a:stretch>
        </p:blipFill>
        <p:spPr>
          <a:xfrm>
            <a:off x="12435205" y="10610215"/>
            <a:ext cx="9836150" cy="2070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9">
            <a:extLst>
              <a:ext uri="{FF2B5EF4-FFF2-40B4-BE49-F238E27FC236}">
                <a16:creationId xmlns:a16="http://schemas.microsoft.com/office/drawing/2014/main" id="{45240542-330B-4DD2-A7A4-C33CFA6570B1}"/>
              </a:ext>
            </a:extLst>
          </p:cNvPr>
          <p:cNvSpPr txBox="1"/>
          <p:nvPr/>
        </p:nvSpPr>
        <p:spPr>
          <a:xfrm>
            <a:off x="2963746" y="1900864"/>
            <a:ext cx="9857137" cy="1107996"/>
          </a:xfrm>
          <a:prstGeom prst="rect">
            <a:avLst/>
          </a:prstGeom>
          <a:noFill/>
        </p:spPr>
        <p:txBody>
          <a:bodyPr wrap="square" rtlCol="0" anchor="ctr" anchorCtr="0">
            <a:spAutoFit/>
          </a:bodyPr>
          <a:lstStyle/>
          <a:p>
            <a:pPr algn="l"/>
            <a:r>
              <a:rPr lang="zh-CN" altLang="en-US" sz="6600" b="1" i="0" dirty="0">
                <a:solidFill>
                  <a:srgbClr val="000000"/>
                </a:solidFill>
                <a:effectLst/>
                <a:latin typeface="Arial" panose="020B0604020202020204" pitchFamily="34" charset="0"/>
              </a:rPr>
              <a:t>网页特点</a:t>
            </a:r>
            <a:r>
              <a:rPr lang="en-US" altLang="zh-CN" sz="6600" b="1" i="0" dirty="0">
                <a:solidFill>
                  <a:srgbClr val="000000"/>
                </a:solidFill>
                <a:effectLst/>
                <a:latin typeface="Arial" panose="020B0604020202020204" pitchFamily="34" charset="0"/>
              </a:rPr>
              <a:t>——</a:t>
            </a:r>
            <a:r>
              <a:rPr lang="zh-CN" altLang="en-US" sz="6600" b="1" i="0" dirty="0">
                <a:solidFill>
                  <a:srgbClr val="000000"/>
                </a:solidFill>
                <a:effectLst/>
                <a:latin typeface="Arial" panose="020B0604020202020204" pitchFamily="34" charset="0"/>
              </a:rPr>
              <a:t>前端</a:t>
            </a:r>
          </a:p>
        </p:txBody>
      </p:sp>
      <p:sp>
        <p:nvSpPr>
          <p:cNvPr id="4" name="TextBox 38">
            <a:extLst>
              <a:ext uri="{FF2B5EF4-FFF2-40B4-BE49-F238E27FC236}">
                <a16:creationId xmlns:a16="http://schemas.microsoft.com/office/drawing/2014/main" id="{C214067B-AED1-407A-A95D-5EF04F195D90}"/>
              </a:ext>
            </a:extLst>
          </p:cNvPr>
          <p:cNvSpPr txBox="1"/>
          <p:nvPr/>
        </p:nvSpPr>
        <p:spPr>
          <a:xfrm>
            <a:off x="2157114" y="3440884"/>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1</a:t>
            </a:r>
          </a:p>
        </p:txBody>
      </p:sp>
      <p:sp>
        <p:nvSpPr>
          <p:cNvPr id="7" name="文本框 6">
            <a:extLst>
              <a:ext uri="{FF2B5EF4-FFF2-40B4-BE49-F238E27FC236}">
                <a16:creationId xmlns:a16="http://schemas.microsoft.com/office/drawing/2014/main" id="{D7A0C4E9-7F48-4A01-A7A8-2F477E552DE9}"/>
              </a:ext>
            </a:extLst>
          </p:cNvPr>
          <p:cNvSpPr txBox="1"/>
          <p:nvPr/>
        </p:nvSpPr>
        <p:spPr>
          <a:xfrm>
            <a:off x="3240157" y="3856383"/>
            <a:ext cx="12523304" cy="646331"/>
          </a:xfrm>
          <a:prstGeom prst="rect">
            <a:avLst/>
          </a:prstGeom>
          <a:noFill/>
        </p:spPr>
        <p:txBody>
          <a:bodyPr wrap="square" rtlCol="0">
            <a:spAutoFit/>
          </a:bodyPr>
          <a:lstStyle/>
          <a:p>
            <a:r>
              <a:rPr lang="zh-CN" altLang="en-US" dirty="0"/>
              <a:t>基于</a:t>
            </a:r>
            <a:r>
              <a:rPr lang="en-US" altLang="zh-CN" dirty="0"/>
              <a:t>HTML</a:t>
            </a:r>
            <a:r>
              <a:rPr lang="zh-CN" altLang="en-US" dirty="0"/>
              <a:t>和</a:t>
            </a:r>
            <a:r>
              <a:rPr lang="en-US" altLang="zh-CN" dirty="0"/>
              <a:t>CSS</a:t>
            </a:r>
            <a:r>
              <a:rPr lang="zh-CN" altLang="en-US" dirty="0"/>
              <a:t>实现了</a:t>
            </a:r>
            <a:r>
              <a:rPr lang="zh-CN" altLang="en-US" dirty="0">
                <a:solidFill>
                  <a:srgbClr val="FF0000"/>
                </a:solidFill>
              </a:rPr>
              <a:t>响应式布局</a:t>
            </a:r>
            <a:r>
              <a:rPr lang="zh-CN" altLang="en-US" dirty="0"/>
              <a:t>，能够自适应各种页面</a:t>
            </a:r>
          </a:p>
        </p:txBody>
      </p:sp>
      <p:pic>
        <p:nvPicPr>
          <p:cNvPr id="8" name="图片 7">
            <a:extLst>
              <a:ext uri="{FF2B5EF4-FFF2-40B4-BE49-F238E27FC236}">
                <a16:creationId xmlns:a16="http://schemas.microsoft.com/office/drawing/2014/main" id="{0D0F0EFE-7326-4B90-BDD0-EECBFFD82B91}"/>
              </a:ext>
            </a:extLst>
          </p:cNvPr>
          <p:cNvPicPr>
            <a:picLocks noChangeAspect="1"/>
          </p:cNvPicPr>
          <p:nvPr/>
        </p:nvPicPr>
        <p:blipFill>
          <a:blip r:embed="rId2"/>
          <a:stretch>
            <a:fillRect/>
          </a:stretch>
        </p:blipFill>
        <p:spPr>
          <a:xfrm>
            <a:off x="2157113" y="5254995"/>
            <a:ext cx="10863147" cy="5161529"/>
          </a:xfrm>
          <a:prstGeom prst="rect">
            <a:avLst/>
          </a:prstGeom>
        </p:spPr>
      </p:pic>
      <p:pic>
        <p:nvPicPr>
          <p:cNvPr id="9" name="图片 8">
            <a:extLst>
              <a:ext uri="{FF2B5EF4-FFF2-40B4-BE49-F238E27FC236}">
                <a16:creationId xmlns:a16="http://schemas.microsoft.com/office/drawing/2014/main" id="{A8F43D92-4FBF-43FE-8656-DA8209BA0EA3}"/>
              </a:ext>
            </a:extLst>
          </p:cNvPr>
          <p:cNvPicPr>
            <a:picLocks noChangeAspect="1"/>
          </p:cNvPicPr>
          <p:nvPr/>
        </p:nvPicPr>
        <p:blipFill>
          <a:blip r:embed="rId3"/>
          <a:stretch>
            <a:fillRect/>
          </a:stretch>
        </p:blipFill>
        <p:spPr>
          <a:xfrm>
            <a:off x="15763461" y="4731026"/>
            <a:ext cx="5329854" cy="6764814"/>
          </a:xfrm>
          <a:prstGeom prst="rect">
            <a:avLst/>
          </a:prstGeom>
        </p:spPr>
      </p:pic>
      <p:sp>
        <p:nvSpPr>
          <p:cNvPr id="10" name="TextBox 38">
            <a:extLst>
              <a:ext uri="{FF2B5EF4-FFF2-40B4-BE49-F238E27FC236}">
                <a16:creationId xmlns:a16="http://schemas.microsoft.com/office/drawing/2014/main" id="{EC99DC22-01A2-43E8-A765-C3BBDB14DD23}"/>
              </a:ext>
            </a:extLst>
          </p:cNvPr>
          <p:cNvSpPr txBox="1"/>
          <p:nvPr/>
        </p:nvSpPr>
        <p:spPr>
          <a:xfrm>
            <a:off x="2157114" y="10729580"/>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2</a:t>
            </a:r>
          </a:p>
        </p:txBody>
      </p:sp>
      <p:sp>
        <p:nvSpPr>
          <p:cNvPr id="11" name="文本框 10">
            <a:extLst>
              <a:ext uri="{FF2B5EF4-FFF2-40B4-BE49-F238E27FC236}">
                <a16:creationId xmlns:a16="http://schemas.microsoft.com/office/drawing/2014/main" id="{5CD43D80-06E9-4EDD-91BB-1B32F481BB67}"/>
              </a:ext>
            </a:extLst>
          </p:cNvPr>
          <p:cNvSpPr txBox="1"/>
          <p:nvPr/>
        </p:nvSpPr>
        <p:spPr>
          <a:xfrm>
            <a:off x="2963746" y="11168805"/>
            <a:ext cx="9163878" cy="646331"/>
          </a:xfrm>
          <a:prstGeom prst="rect">
            <a:avLst/>
          </a:prstGeom>
          <a:noFill/>
        </p:spPr>
        <p:txBody>
          <a:bodyPr wrap="square" rtlCol="0">
            <a:spAutoFit/>
          </a:bodyPr>
          <a:lstStyle/>
          <a:p>
            <a:r>
              <a:rPr lang="zh-CN" altLang="en-US" dirty="0"/>
              <a:t>创建了</a:t>
            </a:r>
            <a:r>
              <a:rPr lang="zh-CN" altLang="en-US" dirty="0">
                <a:solidFill>
                  <a:srgbClr val="FF0000"/>
                </a:solidFill>
              </a:rPr>
              <a:t>两列容器</a:t>
            </a:r>
            <a:r>
              <a:rPr lang="zh-CN" altLang="en-US" dirty="0"/>
              <a:t>，</a:t>
            </a:r>
            <a:r>
              <a:rPr lang="zh-CN" altLang="en-US" dirty="0">
                <a:solidFill>
                  <a:srgbClr val="FF0000"/>
                </a:solidFill>
              </a:rPr>
              <a:t>层次更加分明</a:t>
            </a:r>
          </a:p>
        </p:txBody>
      </p:sp>
      <p:pic>
        <p:nvPicPr>
          <p:cNvPr id="2" name="图片 1">
            <a:extLst>
              <a:ext uri="{FF2B5EF4-FFF2-40B4-BE49-F238E27FC236}">
                <a16:creationId xmlns:a16="http://schemas.microsoft.com/office/drawing/2014/main" id="{C517A2D7-E474-4B21-8FBD-DF6027B09C59}"/>
              </a:ext>
            </a:extLst>
          </p:cNvPr>
          <p:cNvPicPr>
            <a:picLocks noChangeAspect="1"/>
          </p:cNvPicPr>
          <p:nvPr/>
        </p:nvPicPr>
        <p:blipFill>
          <a:blip r:embed="rId4"/>
          <a:stretch>
            <a:fillRect/>
          </a:stretch>
        </p:blipFill>
        <p:spPr>
          <a:xfrm>
            <a:off x="15456910" y="1727654"/>
            <a:ext cx="6763626" cy="3003372"/>
          </a:xfrm>
          <a:prstGeom prst="rect">
            <a:avLst/>
          </a:prstGeom>
        </p:spPr>
      </p:pic>
      <p:sp>
        <p:nvSpPr>
          <p:cNvPr id="5" name="箭头: 右 4">
            <a:extLst>
              <a:ext uri="{FF2B5EF4-FFF2-40B4-BE49-F238E27FC236}">
                <a16:creationId xmlns:a16="http://schemas.microsoft.com/office/drawing/2014/main" id="{E93FD5FB-8AB3-41B2-B849-B85344A864CA}"/>
              </a:ext>
            </a:extLst>
          </p:cNvPr>
          <p:cNvSpPr/>
          <p:nvPr/>
        </p:nvSpPr>
        <p:spPr>
          <a:xfrm>
            <a:off x="13735878" y="7255565"/>
            <a:ext cx="1721032"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7126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8">
            <a:extLst>
              <a:ext uri="{FF2B5EF4-FFF2-40B4-BE49-F238E27FC236}">
                <a16:creationId xmlns:a16="http://schemas.microsoft.com/office/drawing/2014/main" id="{C214067B-AED1-407A-A95D-5EF04F195D90}"/>
              </a:ext>
            </a:extLst>
          </p:cNvPr>
          <p:cNvSpPr txBox="1"/>
          <p:nvPr/>
        </p:nvSpPr>
        <p:spPr>
          <a:xfrm>
            <a:off x="2157114" y="1353667"/>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3</a:t>
            </a:r>
          </a:p>
        </p:txBody>
      </p:sp>
      <p:sp>
        <p:nvSpPr>
          <p:cNvPr id="7" name="文本框 6">
            <a:extLst>
              <a:ext uri="{FF2B5EF4-FFF2-40B4-BE49-F238E27FC236}">
                <a16:creationId xmlns:a16="http://schemas.microsoft.com/office/drawing/2014/main" id="{D7A0C4E9-7F48-4A01-A7A8-2F477E552DE9}"/>
              </a:ext>
            </a:extLst>
          </p:cNvPr>
          <p:cNvSpPr txBox="1"/>
          <p:nvPr/>
        </p:nvSpPr>
        <p:spPr>
          <a:xfrm>
            <a:off x="3458817" y="1769165"/>
            <a:ext cx="13457583" cy="646331"/>
          </a:xfrm>
          <a:prstGeom prst="rect">
            <a:avLst/>
          </a:prstGeom>
          <a:noFill/>
        </p:spPr>
        <p:txBody>
          <a:bodyPr wrap="square" rtlCol="0">
            <a:spAutoFit/>
          </a:bodyPr>
          <a:lstStyle/>
          <a:p>
            <a:r>
              <a:rPr lang="zh-CN" altLang="en-US" dirty="0"/>
              <a:t>设置代码区的</a:t>
            </a:r>
            <a:r>
              <a:rPr lang="zh-CN" altLang="en-US" dirty="0">
                <a:solidFill>
                  <a:srgbClr val="FF0000"/>
                </a:solidFill>
              </a:rPr>
              <a:t>滚动条</a:t>
            </a:r>
            <a:r>
              <a:rPr lang="zh-CN" altLang="en-US" dirty="0"/>
              <a:t>，使得</a:t>
            </a:r>
            <a:r>
              <a:rPr lang="zh-CN" altLang="en-US" dirty="0">
                <a:solidFill>
                  <a:srgbClr val="FF0000"/>
                </a:solidFill>
              </a:rPr>
              <a:t>代码格式</a:t>
            </a:r>
            <a:r>
              <a:rPr lang="zh-CN" altLang="en-US" dirty="0"/>
              <a:t>得到</a:t>
            </a:r>
            <a:r>
              <a:rPr lang="zh-CN" altLang="en-US" dirty="0">
                <a:solidFill>
                  <a:srgbClr val="FF0000"/>
                </a:solidFill>
              </a:rPr>
              <a:t>保留</a:t>
            </a:r>
            <a:r>
              <a:rPr lang="zh-CN" altLang="en-US" dirty="0"/>
              <a:t>，不会被强制换行</a:t>
            </a:r>
          </a:p>
        </p:txBody>
      </p:sp>
      <p:pic>
        <p:nvPicPr>
          <p:cNvPr id="5" name="图片 4">
            <a:extLst>
              <a:ext uri="{FF2B5EF4-FFF2-40B4-BE49-F238E27FC236}">
                <a16:creationId xmlns:a16="http://schemas.microsoft.com/office/drawing/2014/main" id="{A13B0583-6EDA-4C3D-9717-F96914543674}"/>
              </a:ext>
            </a:extLst>
          </p:cNvPr>
          <p:cNvPicPr>
            <a:picLocks noChangeAspect="1"/>
          </p:cNvPicPr>
          <p:nvPr/>
        </p:nvPicPr>
        <p:blipFill>
          <a:blip r:embed="rId2"/>
          <a:stretch>
            <a:fillRect/>
          </a:stretch>
        </p:blipFill>
        <p:spPr>
          <a:xfrm>
            <a:off x="3856219" y="2830995"/>
            <a:ext cx="11735403" cy="1574881"/>
          </a:xfrm>
          <a:prstGeom prst="rect">
            <a:avLst/>
          </a:prstGeom>
        </p:spPr>
      </p:pic>
      <p:sp>
        <p:nvSpPr>
          <p:cNvPr id="12" name="文本框 11">
            <a:extLst>
              <a:ext uri="{FF2B5EF4-FFF2-40B4-BE49-F238E27FC236}">
                <a16:creationId xmlns:a16="http://schemas.microsoft.com/office/drawing/2014/main" id="{04B6C169-CC04-4719-B85F-78C72FA248A4}"/>
              </a:ext>
            </a:extLst>
          </p:cNvPr>
          <p:cNvSpPr txBox="1"/>
          <p:nvPr/>
        </p:nvSpPr>
        <p:spPr>
          <a:xfrm>
            <a:off x="3458817" y="5585791"/>
            <a:ext cx="14650279" cy="646331"/>
          </a:xfrm>
          <a:prstGeom prst="rect">
            <a:avLst/>
          </a:prstGeom>
          <a:noFill/>
        </p:spPr>
        <p:txBody>
          <a:bodyPr wrap="square" rtlCol="0">
            <a:spAutoFit/>
          </a:bodyPr>
          <a:lstStyle/>
          <a:p>
            <a:r>
              <a:rPr lang="zh-CN" altLang="en-US" dirty="0"/>
              <a:t>利用</a:t>
            </a:r>
            <a:r>
              <a:rPr lang="en-US" altLang="zh-CN" dirty="0" err="1">
                <a:solidFill>
                  <a:srgbClr val="FF0000"/>
                </a:solidFill>
              </a:rPr>
              <a:t>JQuery</a:t>
            </a:r>
            <a:r>
              <a:rPr lang="zh-CN" altLang="en-US" dirty="0"/>
              <a:t>实现了与读者的简单交互，让读者能够有时间自行思考</a:t>
            </a:r>
          </a:p>
        </p:txBody>
      </p:sp>
      <p:sp>
        <p:nvSpPr>
          <p:cNvPr id="13" name="TextBox 38">
            <a:extLst>
              <a:ext uri="{FF2B5EF4-FFF2-40B4-BE49-F238E27FC236}">
                <a16:creationId xmlns:a16="http://schemas.microsoft.com/office/drawing/2014/main" id="{A7729C71-1E45-4647-BF7B-223C8BDC9BFF}"/>
              </a:ext>
            </a:extLst>
          </p:cNvPr>
          <p:cNvSpPr txBox="1"/>
          <p:nvPr/>
        </p:nvSpPr>
        <p:spPr>
          <a:xfrm>
            <a:off x="2157114" y="5170292"/>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4</a:t>
            </a:r>
          </a:p>
        </p:txBody>
      </p:sp>
      <p:pic>
        <p:nvPicPr>
          <p:cNvPr id="14" name="图片 13">
            <a:extLst>
              <a:ext uri="{FF2B5EF4-FFF2-40B4-BE49-F238E27FC236}">
                <a16:creationId xmlns:a16="http://schemas.microsoft.com/office/drawing/2014/main" id="{1A3A6FFB-EC09-41BE-A2AA-46D3235DD9F3}"/>
              </a:ext>
            </a:extLst>
          </p:cNvPr>
          <p:cNvPicPr>
            <a:picLocks noChangeAspect="1"/>
          </p:cNvPicPr>
          <p:nvPr/>
        </p:nvPicPr>
        <p:blipFill>
          <a:blip r:embed="rId3"/>
          <a:stretch>
            <a:fillRect/>
          </a:stretch>
        </p:blipFill>
        <p:spPr>
          <a:xfrm>
            <a:off x="2157114" y="7127633"/>
            <a:ext cx="8696710" cy="1986837"/>
          </a:xfrm>
          <a:prstGeom prst="rect">
            <a:avLst/>
          </a:prstGeom>
        </p:spPr>
      </p:pic>
      <p:sp>
        <p:nvSpPr>
          <p:cNvPr id="15" name="箭头: 右 14">
            <a:extLst>
              <a:ext uri="{FF2B5EF4-FFF2-40B4-BE49-F238E27FC236}">
                <a16:creationId xmlns:a16="http://schemas.microsoft.com/office/drawing/2014/main" id="{57E3FC18-40A1-4A6E-8F63-8A60503CA8B1}"/>
              </a:ext>
            </a:extLst>
          </p:cNvPr>
          <p:cNvSpPr/>
          <p:nvPr/>
        </p:nvSpPr>
        <p:spPr>
          <a:xfrm>
            <a:off x="10853824" y="7821808"/>
            <a:ext cx="1928191"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69827AEA-920D-4B7C-B137-E89112EDE064}"/>
              </a:ext>
            </a:extLst>
          </p:cNvPr>
          <p:cNvPicPr>
            <a:picLocks noChangeAspect="1"/>
          </p:cNvPicPr>
          <p:nvPr/>
        </p:nvPicPr>
        <p:blipFill>
          <a:blip r:embed="rId4"/>
          <a:stretch>
            <a:fillRect/>
          </a:stretch>
        </p:blipFill>
        <p:spPr>
          <a:xfrm>
            <a:off x="13629722" y="6647620"/>
            <a:ext cx="7849003" cy="4191215"/>
          </a:xfrm>
          <a:prstGeom prst="rect">
            <a:avLst/>
          </a:prstGeom>
        </p:spPr>
      </p:pic>
    </p:spTree>
    <p:extLst>
      <p:ext uri="{BB962C8B-B14F-4D97-AF65-F5344CB8AC3E}">
        <p14:creationId xmlns:p14="http://schemas.microsoft.com/office/powerpoint/2010/main" val="368934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9">
            <a:extLst>
              <a:ext uri="{FF2B5EF4-FFF2-40B4-BE49-F238E27FC236}">
                <a16:creationId xmlns:a16="http://schemas.microsoft.com/office/drawing/2014/main" id="{45240542-330B-4DD2-A7A4-C33CFA6570B1}"/>
              </a:ext>
            </a:extLst>
          </p:cNvPr>
          <p:cNvSpPr txBox="1"/>
          <p:nvPr/>
        </p:nvSpPr>
        <p:spPr>
          <a:xfrm>
            <a:off x="2963746" y="1900864"/>
            <a:ext cx="9857137" cy="1107996"/>
          </a:xfrm>
          <a:prstGeom prst="rect">
            <a:avLst/>
          </a:prstGeom>
          <a:noFill/>
        </p:spPr>
        <p:txBody>
          <a:bodyPr wrap="square" rtlCol="0" anchor="ctr" anchorCtr="0">
            <a:spAutoFit/>
          </a:bodyPr>
          <a:lstStyle/>
          <a:p>
            <a:pPr algn="l"/>
            <a:r>
              <a:rPr lang="zh-CN" altLang="en-US" sz="6600" b="1" i="0" dirty="0">
                <a:solidFill>
                  <a:srgbClr val="000000"/>
                </a:solidFill>
                <a:effectLst/>
                <a:latin typeface="Arial" panose="020B0604020202020204" pitchFamily="34" charset="0"/>
              </a:rPr>
              <a:t>网页特点</a:t>
            </a:r>
            <a:r>
              <a:rPr lang="en-US" altLang="zh-CN" sz="6600" b="1" i="0" dirty="0">
                <a:solidFill>
                  <a:srgbClr val="000000"/>
                </a:solidFill>
                <a:effectLst/>
                <a:latin typeface="Arial" panose="020B0604020202020204" pitchFamily="34" charset="0"/>
              </a:rPr>
              <a:t>——</a:t>
            </a:r>
            <a:r>
              <a:rPr lang="zh-CN" altLang="en-US" sz="6600" b="1" dirty="0">
                <a:solidFill>
                  <a:srgbClr val="000000"/>
                </a:solidFill>
                <a:latin typeface="Arial" panose="020B0604020202020204" pitchFamily="34" charset="0"/>
              </a:rPr>
              <a:t>后端</a:t>
            </a:r>
            <a:endParaRPr lang="zh-CN" altLang="en-US" sz="6600" b="1" i="0" dirty="0">
              <a:solidFill>
                <a:srgbClr val="000000"/>
              </a:solidFill>
              <a:effectLst/>
              <a:latin typeface="Arial" panose="020B0604020202020204" pitchFamily="34" charset="0"/>
            </a:endParaRPr>
          </a:p>
        </p:txBody>
      </p:sp>
      <p:sp>
        <p:nvSpPr>
          <p:cNvPr id="4" name="TextBox 38">
            <a:extLst>
              <a:ext uri="{FF2B5EF4-FFF2-40B4-BE49-F238E27FC236}">
                <a16:creationId xmlns:a16="http://schemas.microsoft.com/office/drawing/2014/main" id="{C214067B-AED1-407A-A95D-5EF04F195D90}"/>
              </a:ext>
            </a:extLst>
          </p:cNvPr>
          <p:cNvSpPr txBox="1"/>
          <p:nvPr/>
        </p:nvSpPr>
        <p:spPr>
          <a:xfrm>
            <a:off x="2157114" y="3440884"/>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1</a:t>
            </a:r>
          </a:p>
        </p:txBody>
      </p:sp>
      <p:sp>
        <p:nvSpPr>
          <p:cNvPr id="7" name="文本框 6">
            <a:extLst>
              <a:ext uri="{FF2B5EF4-FFF2-40B4-BE49-F238E27FC236}">
                <a16:creationId xmlns:a16="http://schemas.microsoft.com/office/drawing/2014/main" id="{D7A0C4E9-7F48-4A01-A7A8-2F477E552DE9}"/>
              </a:ext>
            </a:extLst>
          </p:cNvPr>
          <p:cNvSpPr txBox="1"/>
          <p:nvPr/>
        </p:nvSpPr>
        <p:spPr>
          <a:xfrm>
            <a:off x="3240157" y="3856383"/>
            <a:ext cx="9163878" cy="1200329"/>
          </a:xfrm>
          <a:prstGeom prst="rect">
            <a:avLst/>
          </a:prstGeom>
          <a:noFill/>
        </p:spPr>
        <p:txBody>
          <a:bodyPr wrap="square" rtlCol="0">
            <a:spAutoFit/>
          </a:bodyPr>
          <a:lstStyle/>
          <a:p>
            <a:r>
              <a:rPr lang="zh-CN" altLang="en-US" dirty="0"/>
              <a:t>基于</a:t>
            </a:r>
            <a:r>
              <a:rPr lang="en-US" altLang="zh-CN" dirty="0" err="1"/>
              <a:t>Github</a:t>
            </a:r>
            <a:r>
              <a:rPr lang="zh-CN" altLang="en-US" dirty="0"/>
              <a:t>的</a:t>
            </a:r>
            <a:r>
              <a:rPr lang="en-US" altLang="zh-CN" dirty="0" err="1"/>
              <a:t>Vssue</a:t>
            </a:r>
            <a:r>
              <a:rPr lang="zh-CN" altLang="en-US" dirty="0"/>
              <a:t>仓库，可以实现</a:t>
            </a:r>
            <a:r>
              <a:rPr lang="zh-CN" altLang="en-US" dirty="0">
                <a:solidFill>
                  <a:srgbClr val="FF0000"/>
                </a:solidFill>
              </a:rPr>
              <a:t>评论</a:t>
            </a:r>
            <a:r>
              <a:rPr lang="zh-CN" altLang="en-US" dirty="0"/>
              <a:t>的存储、发表和展示，实现了</a:t>
            </a:r>
            <a:r>
              <a:rPr lang="zh-CN" altLang="en-US" dirty="0">
                <a:solidFill>
                  <a:srgbClr val="FF0000"/>
                </a:solidFill>
              </a:rPr>
              <a:t>动态网页的功能</a:t>
            </a:r>
          </a:p>
        </p:txBody>
      </p:sp>
      <p:sp>
        <p:nvSpPr>
          <p:cNvPr id="10" name="TextBox 38">
            <a:extLst>
              <a:ext uri="{FF2B5EF4-FFF2-40B4-BE49-F238E27FC236}">
                <a16:creationId xmlns:a16="http://schemas.microsoft.com/office/drawing/2014/main" id="{EC99DC22-01A2-43E8-A765-C3BBDB14DD23}"/>
              </a:ext>
            </a:extLst>
          </p:cNvPr>
          <p:cNvSpPr txBox="1"/>
          <p:nvPr/>
        </p:nvSpPr>
        <p:spPr>
          <a:xfrm>
            <a:off x="2088506" y="10337808"/>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2</a:t>
            </a:r>
          </a:p>
        </p:txBody>
      </p:sp>
      <p:sp>
        <p:nvSpPr>
          <p:cNvPr id="11" name="文本框 10">
            <a:extLst>
              <a:ext uri="{FF2B5EF4-FFF2-40B4-BE49-F238E27FC236}">
                <a16:creationId xmlns:a16="http://schemas.microsoft.com/office/drawing/2014/main" id="{5CD43D80-06E9-4EDD-91BB-1B32F481BB67}"/>
              </a:ext>
            </a:extLst>
          </p:cNvPr>
          <p:cNvSpPr txBox="1"/>
          <p:nvPr/>
        </p:nvSpPr>
        <p:spPr>
          <a:xfrm>
            <a:off x="2939777" y="10614807"/>
            <a:ext cx="10732377" cy="1200329"/>
          </a:xfrm>
          <a:prstGeom prst="rect">
            <a:avLst/>
          </a:prstGeom>
          <a:noFill/>
        </p:spPr>
        <p:txBody>
          <a:bodyPr wrap="square" rtlCol="0">
            <a:spAutoFit/>
          </a:bodyPr>
          <a:lstStyle/>
          <a:p>
            <a:r>
              <a:rPr lang="zh-CN" altLang="en-US" dirty="0"/>
              <a:t>基于</a:t>
            </a:r>
            <a:r>
              <a:rPr lang="en-US" altLang="zh-CN" dirty="0"/>
              <a:t>OAuth2.0(Open Authorization</a:t>
            </a:r>
            <a:r>
              <a:rPr lang="zh-CN" altLang="en-US" dirty="0"/>
              <a:t>开发授权</a:t>
            </a:r>
            <a:r>
              <a:rPr lang="en-US" altLang="zh-CN" dirty="0"/>
              <a:t>)</a:t>
            </a:r>
            <a:r>
              <a:rPr lang="zh-CN" altLang="en-US" dirty="0"/>
              <a:t>协议，用户数据更加</a:t>
            </a:r>
            <a:r>
              <a:rPr lang="zh-CN" altLang="en-US" dirty="0">
                <a:solidFill>
                  <a:srgbClr val="FF0000"/>
                </a:solidFill>
              </a:rPr>
              <a:t>安全</a:t>
            </a:r>
          </a:p>
        </p:txBody>
      </p:sp>
      <p:pic>
        <p:nvPicPr>
          <p:cNvPr id="5" name="图片 4">
            <a:extLst>
              <a:ext uri="{FF2B5EF4-FFF2-40B4-BE49-F238E27FC236}">
                <a16:creationId xmlns:a16="http://schemas.microsoft.com/office/drawing/2014/main" id="{52778B0B-A0E8-4ABA-945C-774E6EDDB951}"/>
              </a:ext>
            </a:extLst>
          </p:cNvPr>
          <p:cNvPicPr>
            <a:picLocks noChangeAspect="1"/>
          </p:cNvPicPr>
          <p:nvPr/>
        </p:nvPicPr>
        <p:blipFill>
          <a:blip r:embed="rId3"/>
          <a:stretch>
            <a:fillRect/>
          </a:stretch>
        </p:blipFill>
        <p:spPr>
          <a:xfrm>
            <a:off x="2157114" y="5625082"/>
            <a:ext cx="15065305" cy="3797214"/>
          </a:xfrm>
          <a:prstGeom prst="rect">
            <a:avLst/>
          </a:prstGeom>
        </p:spPr>
      </p:pic>
      <p:pic>
        <p:nvPicPr>
          <p:cNvPr id="14" name="图片 13">
            <a:extLst>
              <a:ext uri="{FF2B5EF4-FFF2-40B4-BE49-F238E27FC236}">
                <a16:creationId xmlns:a16="http://schemas.microsoft.com/office/drawing/2014/main" id="{D2AB3C6C-60D0-4BCA-83AB-745A235A8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3425" y="2067339"/>
            <a:ext cx="8521081" cy="10375063"/>
          </a:xfrm>
          <a:prstGeom prst="rect">
            <a:avLst/>
          </a:prstGeom>
        </p:spPr>
      </p:pic>
    </p:spTree>
    <p:extLst>
      <p:ext uri="{BB962C8B-B14F-4D97-AF65-F5344CB8AC3E}">
        <p14:creationId xmlns:p14="http://schemas.microsoft.com/office/powerpoint/2010/main" val="3130840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9">
            <a:extLst>
              <a:ext uri="{FF2B5EF4-FFF2-40B4-BE49-F238E27FC236}">
                <a16:creationId xmlns:a16="http://schemas.microsoft.com/office/drawing/2014/main" id="{45240542-330B-4DD2-A7A4-C33CFA6570B1}"/>
              </a:ext>
            </a:extLst>
          </p:cNvPr>
          <p:cNvSpPr txBox="1"/>
          <p:nvPr/>
        </p:nvSpPr>
        <p:spPr>
          <a:xfrm>
            <a:off x="2963746" y="1900864"/>
            <a:ext cx="9857137" cy="1107996"/>
          </a:xfrm>
          <a:prstGeom prst="rect">
            <a:avLst/>
          </a:prstGeom>
          <a:noFill/>
        </p:spPr>
        <p:txBody>
          <a:bodyPr wrap="square" rtlCol="0" anchor="ctr" anchorCtr="0">
            <a:spAutoFit/>
          </a:bodyPr>
          <a:lstStyle/>
          <a:p>
            <a:pPr algn="l"/>
            <a:r>
              <a:rPr lang="zh-CN" altLang="en-US" sz="6600" b="1" i="0" dirty="0">
                <a:solidFill>
                  <a:srgbClr val="000000"/>
                </a:solidFill>
                <a:effectLst/>
                <a:latin typeface="Arial" panose="020B0604020202020204" pitchFamily="34" charset="0"/>
              </a:rPr>
              <a:t>网页特点</a:t>
            </a:r>
            <a:r>
              <a:rPr lang="en-US" altLang="zh-CN" sz="6600" b="1" i="0" dirty="0">
                <a:solidFill>
                  <a:srgbClr val="000000"/>
                </a:solidFill>
                <a:effectLst/>
                <a:latin typeface="Arial" panose="020B0604020202020204" pitchFamily="34" charset="0"/>
              </a:rPr>
              <a:t>——</a:t>
            </a:r>
            <a:r>
              <a:rPr lang="zh-CN" altLang="en-US" sz="6600" b="1" i="0" dirty="0">
                <a:solidFill>
                  <a:srgbClr val="000000"/>
                </a:solidFill>
                <a:effectLst/>
                <a:latin typeface="Arial" panose="020B0604020202020204" pitchFamily="34" charset="0"/>
              </a:rPr>
              <a:t>交互性</a:t>
            </a:r>
          </a:p>
        </p:txBody>
      </p:sp>
      <p:sp>
        <p:nvSpPr>
          <p:cNvPr id="4" name="TextBox 38">
            <a:extLst>
              <a:ext uri="{FF2B5EF4-FFF2-40B4-BE49-F238E27FC236}">
                <a16:creationId xmlns:a16="http://schemas.microsoft.com/office/drawing/2014/main" id="{C214067B-AED1-407A-A95D-5EF04F195D90}"/>
              </a:ext>
            </a:extLst>
          </p:cNvPr>
          <p:cNvSpPr txBox="1"/>
          <p:nvPr/>
        </p:nvSpPr>
        <p:spPr>
          <a:xfrm>
            <a:off x="2157114" y="3440884"/>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1</a:t>
            </a:r>
          </a:p>
        </p:txBody>
      </p:sp>
      <p:sp>
        <p:nvSpPr>
          <p:cNvPr id="7" name="文本框 6">
            <a:extLst>
              <a:ext uri="{FF2B5EF4-FFF2-40B4-BE49-F238E27FC236}">
                <a16:creationId xmlns:a16="http://schemas.microsoft.com/office/drawing/2014/main" id="{D7A0C4E9-7F48-4A01-A7A8-2F477E552DE9}"/>
              </a:ext>
            </a:extLst>
          </p:cNvPr>
          <p:cNvSpPr txBox="1"/>
          <p:nvPr/>
        </p:nvSpPr>
        <p:spPr>
          <a:xfrm>
            <a:off x="3240157" y="3856383"/>
            <a:ext cx="11290852" cy="646331"/>
          </a:xfrm>
          <a:prstGeom prst="rect">
            <a:avLst/>
          </a:prstGeom>
          <a:noFill/>
        </p:spPr>
        <p:txBody>
          <a:bodyPr wrap="square" rtlCol="0">
            <a:spAutoFit/>
          </a:bodyPr>
          <a:lstStyle/>
          <a:p>
            <a:r>
              <a:rPr lang="zh-CN" altLang="en-US" dirty="0"/>
              <a:t>以</a:t>
            </a:r>
            <a:r>
              <a:rPr lang="en-US" altLang="zh-CN" dirty="0" err="1"/>
              <a:t>Github</a:t>
            </a:r>
            <a:r>
              <a:rPr lang="zh-CN" altLang="en-US" dirty="0"/>
              <a:t>作为托管仓库，任何人都可以进行下载和调试</a:t>
            </a:r>
          </a:p>
        </p:txBody>
      </p:sp>
      <p:sp>
        <p:nvSpPr>
          <p:cNvPr id="10" name="TextBox 38">
            <a:extLst>
              <a:ext uri="{FF2B5EF4-FFF2-40B4-BE49-F238E27FC236}">
                <a16:creationId xmlns:a16="http://schemas.microsoft.com/office/drawing/2014/main" id="{EC99DC22-01A2-43E8-A765-C3BBDB14DD23}"/>
              </a:ext>
            </a:extLst>
          </p:cNvPr>
          <p:cNvSpPr txBox="1"/>
          <p:nvPr/>
        </p:nvSpPr>
        <p:spPr>
          <a:xfrm>
            <a:off x="2157114" y="5603241"/>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2</a:t>
            </a:r>
          </a:p>
        </p:txBody>
      </p:sp>
      <p:sp>
        <p:nvSpPr>
          <p:cNvPr id="11" name="文本框 10">
            <a:extLst>
              <a:ext uri="{FF2B5EF4-FFF2-40B4-BE49-F238E27FC236}">
                <a16:creationId xmlns:a16="http://schemas.microsoft.com/office/drawing/2014/main" id="{5CD43D80-06E9-4EDD-91BB-1B32F481BB67}"/>
              </a:ext>
            </a:extLst>
          </p:cNvPr>
          <p:cNvSpPr txBox="1"/>
          <p:nvPr/>
        </p:nvSpPr>
        <p:spPr>
          <a:xfrm>
            <a:off x="2963745" y="6211669"/>
            <a:ext cx="20949803" cy="646331"/>
          </a:xfrm>
          <a:prstGeom prst="rect">
            <a:avLst/>
          </a:prstGeom>
          <a:noFill/>
        </p:spPr>
        <p:txBody>
          <a:bodyPr wrap="square" rtlCol="0">
            <a:spAutoFit/>
          </a:bodyPr>
          <a:lstStyle/>
          <a:p>
            <a:r>
              <a:rPr lang="zh-CN" altLang="en-US" dirty="0"/>
              <a:t>通过</a:t>
            </a:r>
            <a:r>
              <a:rPr lang="en-US" altLang="zh-CN" dirty="0" err="1"/>
              <a:t>Jupyter</a:t>
            </a:r>
            <a:r>
              <a:rPr lang="en-US" altLang="zh-CN" dirty="0"/>
              <a:t> Notebook</a:t>
            </a:r>
            <a:r>
              <a:rPr lang="zh-CN" altLang="en-US" dirty="0"/>
              <a:t>进行代码展示，</a:t>
            </a:r>
            <a:r>
              <a:rPr lang="en-US" altLang="zh-CN" dirty="0" err="1"/>
              <a:t>IPython</a:t>
            </a:r>
            <a:r>
              <a:rPr lang="zh-CN" altLang="en-US" dirty="0"/>
              <a:t>的交互系统能够实现效果的即时可视化，</a:t>
            </a:r>
            <a:r>
              <a:rPr lang="zh-CN" altLang="en-US" dirty="0">
                <a:solidFill>
                  <a:srgbClr val="FF0000"/>
                </a:solidFill>
              </a:rPr>
              <a:t>所见即所得</a:t>
            </a:r>
          </a:p>
        </p:txBody>
      </p:sp>
      <p:sp>
        <p:nvSpPr>
          <p:cNvPr id="5" name="文本框 4">
            <a:extLst>
              <a:ext uri="{FF2B5EF4-FFF2-40B4-BE49-F238E27FC236}">
                <a16:creationId xmlns:a16="http://schemas.microsoft.com/office/drawing/2014/main" id="{221498A1-1809-4F88-A9BB-7DA20BA92AF3}"/>
              </a:ext>
            </a:extLst>
          </p:cNvPr>
          <p:cNvSpPr txBox="1"/>
          <p:nvPr/>
        </p:nvSpPr>
        <p:spPr>
          <a:xfrm>
            <a:off x="3240157" y="8474623"/>
            <a:ext cx="12463669" cy="646331"/>
          </a:xfrm>
          <a:prstGeom prst="rect">
            <a:avLst/>
          </a:prstGeom>
          <a:noFill/>
        </p:spPr>
        <p:txBody>
          <a:bodyPr wrap="square" rtlCol="0">
            <a:spAutoFit/>
          </a:bodyPr>
          <a:lstStyle/>
          <a:p>
            <a:r>
              <a:rPr lang="zh-CN" altLang="en-US" dirty="0"/>
              <a:t>通过</a:t>
            </a:r>
            <a:r>
              <a:rPr lang="en-US" altLang="zh-CN" dirty="0">
                <a:solidFill>
                  <a:srgbClr val="FF0000"/>
                </a:solidFill>
              </a:rPr>
              <a:t>Markdown</a:t>
            </a:r>
            <a:r>
              <a:rPr lang="zh-CN" altLang="en-US" dirty="0"/>
              <a:t>语法编写注释，使得代码层次更加分明</a:t>
            </a:r>
          </a:p>
        </p:txBody>
      </p:sp>
      <p:sp>
        <p:nvSpPr>
          <p:cNvPr id="12" name="TextBox 38">
            <a:extLst>
              <a:ext uri="{FF2B5EF4-FFF2-40B4-BE49-F238E27FC236}">
                <a16:creationId xmlns:a16="http://schemas.microsoft.com/office/drawing/2014/main" id="{3DCF9B4A-E50B-4669-B3A6-71E4251A2B54}"/>
              </a:ext>
            </a:extLst>
          </p:cNvPr>
          <p:cNvSpPr txBox="1"/>
          <p:nvPr/>
        </p:nvSpPr>
        <p:spPr>
          <a:xfrm>
            <a:off x="2157113" y="8059125"/>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3</a:t>
            </a:r>
          </a:p>
        </p:txBody>
      </p:sp>
      <p:sp>
        <p:nvSpPr>
          <p:cNvPr id="13" name="TextBox 38">
            <a:extLst>
              <a:ext uri="{FF2B5EF4-FFF2-40B4-BE49-F238E27FC236}">
                <a16:creationId xmlns:a16="http://schemas.microsoft.com/office/drawing/2014/main" id="{E5C2C24C-6980-484B-8B72-2AC6CC578F8B}"/>
              </a:ext>
            </a:extLst>
          </p:cNvPr>
          <p:cNvSpPr txBox="1"/>
          <p:nvPr/>
        </p:nvSpPr>
        <p:spPr>
          <a:xfrm>
            <a:off x="2157113" y="9998913"/>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4</a:t>
            </a:r>
          </a:p>
        </p:txBody>
      </p:sp>
      <p:sp>
        <p:nvSpPr>
          <p:cNvPr id="14" name="文本框 13">
            <a:extLst>
              <a:ext uri="{FF2B5EF4-FFF2-40B4-BE49-F238E27FC236}">
                <a16:creationId xmlns:a16="http://schemas.microsoft.com/office/drawing/2014/main" id="{4B847366-4339-405E-AE60-7C5789D417DE}"/>
              </a:ext>
            </a:extLst>
          </p:cNvPr>
          <p:cNvSpPr txBox="1"/>
          <p:nvPr/>
        </p:nvSpPr>
        <p:spPr>
          <a:xfrm>
            <a:off x="3240157" y="10313341"/>
            <a:ext cx="12463669" cy="646331"/>
          </a:xfrm>
          <a:prstGeom prst="rect">
            <a:avLst/>
          </a:prstGeom>
          <a:noFill/>
        </p:spPr>
        <p:txBody>
          <a:bodyPr wrap="square" rtlCol="0">
            <a:spAutoFit/>
          </a:bodyPr>
          <a:lstStyle/>
          <a:p>
            <a:r>
              <a:rPr lang="zh-CN" altLang="en-US" dirty="0"/>
              <a:t>设置了相关的作业</a:t>
            </a:r>
          </a:p>
        </p:txBody>
      </p:sp>
      <p:pic>
        <p:nvPicPr>
          <p:cNvPr id="8" name="图片 7">
            <a:extLst>
              <a:ext uri="{FF2B5EF4-FFF2-40B4-BE49-F238E27FC236}">
                <a16:creationId xmlns:a16="http://schemas.microsoft.com/office/drawing/2014/main" id="{350F14D2-0789-4900-923A-DF2393699019}"/>
              </a:ext>
            </a:extLst>
          </p:cNvPr>
          <p:cNvPicPr>
            <a:picLocks noChangeAspect="1"/>
          </p:cNvPicPr>
          <p:nvPr/>
        </p:nvPicPr>
        <p:blipFill>
          <a:blip r:embed="rId2"/>
          <a:stretch>
            <a:fillRect/>
          </a:stretch>
        </p:blipFill>
        <p:spPr>
          <a:xfrm>
            <a:off x="18875205" y="6925843"/>
            <a:ext cx="3975482" cy="3387497"/>
          </a:xfrm>
          <a:prstGeom prst="rect">
            <a:avLst/>
          </a:prstGeom>
        </p:spPr>
      </p:pic>
      <p:pic>
        <p:nvPicPr>
          <p:cNvPr id="15" name="图片 14">
            <a:extLst>
              <a:ext uri="{FF2B5EF4-FFF2-40B4-BE49-F238E27FC236}">
                <a16:creationId xmlns:a16="http://schemas.microsoft.com/office/drawing/2014/main" id="{2C788127-05DC-4336-AA5B-201B1179D1F7}"/>
              </a:ext>
            </a:extLst>
          </p:cNvPr>
          <p:cNvPicPr>
            <a:picLocks noChangeAspect="1"/>
          </p:cNvPicPr>
          <p:nvPr/>
        </p:nvPicPr>
        <p:blipFill>
          <a:blip r:embed="rId3"/>
          <a:stretch>
            <a:fillRect/>
          </a:stretch>
        </p:blipFill>
        <p:spPr>
          <a:xfrm>
            <a:off x="7871790" y="9188798"/>
            <a:ext cx="11026249" cy="1709836"/>
          </a:xfrm>
          <a:prstGeom prst="rect">
            <a:avLst/>
          </a:prstGeom>
        </p:spPr>
      </p:pic>
      <p:pic>
        <p:nvPicPr>
          <p:cNvPr id="16" name="图片 15">
            <a:extLst>
              <a:ext uri="{FF2B5EF4-FFF2-40B4-BE49-F238E27FC236}">
                <a16:creationId xmlns:a16="http://schemas.microsoft.com/office/drawing/2014/main" id="{C1D579FC-0C28-40AD-B5B3-99B554956903}"/>
              </a:ext>
            </a:extLst>
          </p:cNvPr>
          <p:cNvPicPr>
            <a:picLocks noChangeAspect="1"/>
          </p:cNvPicPr>
          <p:nvPr/>
        </p:nvPicPr>
        <p:blipFill>
          <a:blip r:embed="rId4"/>
          <a:stretch>
            <a:fillRect/>
          </a:stretch>
        </p:blipFill>
        <p:spPr>
          <a:xfrm>
            <a:off x="2963746" y="11430131"/>
            <a:ext cx="7082074" cy="973904"/>
          </a:xfrm>
          <a:prstGeom prst="rect">
            <a:avLst/>
          </a:prstGeom>
        </p:spPr>
      </p:pic>
    </p:spTree>
    <p:extLst>
      <p:ext uri="{BB962C8B-B14F-4D97-AF65-F5344CB8AC3E}">
        <p14:creationId xmlns:p14="http://schemas.microsoft.com/office/powerpoint/2010/main" val="1278927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a:extLst>
              <a:ext uri="{FF2B5EF4-FFF2-40B4-BE49-F238E27FC236}">
                <a16:creationId xmlns:a16="http://schemas.microsoft.com/office/drawing/2014/main" id="{87EBB467-430E-43EB-BB75-04D37A94F12E}"/>
              </a:ext>
            </a:extLst>
          </p:cNvPr>
          <p:cNvSpPr txBox="1"/>
          <p:nvPr/>
        </p:nvSpPr>
        <p:spPr>
          <a:xfrm>
            <a:off x="2560430" y="1916359"/>
            <a:ext cx="806632" cy="1477328"/>
          </a:xfrm>
          <a:prstGeom prst="rect">
            <a:avLst/>
          </a:prstGeom>
          <a:noFill/>
        </p:spPr>
        <p:txBody>
          <a:bodyPr wrap="none" rtlCol="0">
            <a:spAutoFit/>
          </a:bodyPr>
          <a:lstStyle/>
          <a:p>
            <a:pPr algn="ctr"/>
            <a:r>
              <a:rPr lang="en-US" sz="9000" dirty="0">
                <a:solidFill>
                  <a:schemeClr val="bg1">
                    <a:lumMod val="85000"/>
                  </a:schemeClr>
                </a:solidFill>
                <a:latin typeface="Segoe UI" panose="020B0502040204020203" pitchFamily="34" charset="0"/>
                <a:ea typeface="Montserrat" charset="0"/>
                <a:cs typeface="Montserrat" charset="0"/>
                <a:sym typeface="Segoe UI" panose="020B0502040204020203" pitchFamily="34" charset="0"/>
              </a:rPr>
              <a:t>5</a:t>
            </a:r>
          </a:p>
        </p:txBody>
      </p:sp>
      <p:pic>
        <p:nvPicPr>
          <p:cNvPr id="4" name="图片 3">
            <a:extLst>
              <a:ext uri="{FF2B5EF4-FFF2-40B4-BE49-F238E27FC236}">
                <a16:creationId xmlns:a16="http://schemas.microsoft.com/office/drawing/2014/main" id="{027BA89E-C66D-43F5-A2DE-51F2F38133F5}"/>
              </a:ext>
            </a:extLst>
          </p:cNvPr>
          <p:cNvPicPr>
            <a:picLocks noChangeAspect="1"/>
          </p:cNvPicPr>
          <p:nvPr/>
        </p:nvPicPr>
        <p:blipFill>
          <a:blip r:embed="rId2"/>
          <a:stretch>
            <a:fillRect/>
          </a:stretch>
        </p:blipFill>
        <p:spPr>
          <a:xfrm>
            <a:off x="3367062" y="4870301"/>
            <a:ext cx="11735403" cy="5804198"/>
          </a:xfrm>
          <a:prstGeom prst="rect">
            <a:avLst/>
          </a:prstGeom>
        </p:spPr>
      </p:pic>
      <p:sp>
        <p:nvSpPr>
          <p:cNvPr id="5" name="文本框 4">
            <a:extLst>
              <a:ext uri="{FF2B5EF4-FFF2-40B4-BE49-F238E27FC236}">
                <a16:creationId xmlns:a16="http://schemas.microsoft.com/office/drawing/2014/main" id="{760B53A0-A00D-41E7-89F0-FAB7D634A324}"/>
              </a:ext>
            </a:extLst>
          </p:cNvPr>
          <p:cNvSpPr txBox="1"/>
          <p:nvPr/>
        </p:nvSpPr>
        <p:spPr>
          <a:xfrm>
            <a:off x="4353339" y="2655023"/>
            <a:ext cx="11982768" cy="707886"/>
          </a:xfrm>
          <a:prstGeom prst="rect">
            <a:avLst/>
          </a:prstGeom>
          <a:noFill/>
        </p:spPr>
        <p:txBody>
          <a:bodyPr wrap="none" rtlCol="0">
            <a:spAutoFit/>
          </a:bodyPr>
          <a:lstStyle/>
          <a:p>
            <a:r>
              <a:rPr lang="zh-CN" altLang="en-US" sz="4000" dirty="0"/>
              <a:t>插入了简单的</a:t>
            </a:r>
            <a:r>
              <a:rPr lang="zh-CN" altLang="en-US" sz="4000"/>
              <a:t>讲解视频，有助于</a:t>
            </a:r>
            <a:r>
              <a:rPr lang="zh-CN" altLang="en-US" sz="4000" dirty="0"/>
              <a:t>读者更好</a:t>
            </a:r>
            <a:r>
              <a:rPr lang="zh-CN" altLang="en-US" sz="4000"/>
              <a:t>地理解代码</a:t>
            </a:r>
            <a:endParaRPr lang="zh-CN" altLang="en-US" sz="4000" dirty="0"/>
          </a:p>
        </p:txBody>
      </p:sp>
    </p:spTree>
    <p:extLst>
      <p:ext uri="{BB962C8B-B14F-4D97-AF65-F5344CB8AC3E}">
        <p14:creationId xmlns:p14="http://schemas.microsoft.com/office/powerpoint/2010/main" val="181614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cstate="screen"/>
          <a:srcRect/>
          <a:stretch>
            <a:fillRect/>
          </a:stretch>
        </p:blipFill>
        <p:spPr/>
      </p:pic>
      <p:sp>
        <p:nvSpPr>
          <p:cNvPr id="8" name="Rectangle 7"/>
          <p:cNvSpPr/>
          <p:nvPr/>
        </p:nvSpPr>
        <p:spPr>
          <a:xfrm>
            <a:off x="8876370" y="0"/>
            <a:ext cx="15501280" cy="13716000"/>
          </a:xfrm>
          <a:prstGeom prst="rect">
            <a:avLst/>
          </a:prstGeom>
          <a:solidFill>
            <a:schemeClr val="tx2">
              <a:lumMod val="95000"/>
              <a:lumOff val="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12" name="Rectangle 11"/>
          <p:cNvSpPr/>
          <p:nvPr/>
        </p:nvSpPr>
        <p:spPr>
          <a:xfrm>
            <a:off x="13539749" y="3334215"/>
            <a:ext cx="6175608" cy="704757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15" name="TextBox 14"/>
          <p:cNvSpPr txBox="1"/>
          <p:nvPr/>
        </p:nvSpPr>
        <p:spPr>
          <a:xfrm>
            <a:off x="14994498" y="5099609"/>
            <a:ext cx="3345180" cy="996315"/>
          </a:xfrm>
          <a:prstGeom prst="rect">
            <a:avLst/>
          </a:prstGeom>
          <a:noFill/>
        </p:spPr>
        <p:txBody>
          <a:bodyPr wrap="none" rtlCol="0" anchor="ctr" anchorCtr="0">
            <a:spAutoFit/>
          </a:bodyPr>
          <a:lstStyle/>
          <a:p>
            <a:pPr algn="ctr">
              <a:lnSpc>
                <a:spcPts val="7060"/>
              </a:lnSpc>
            </a:pPr>
            <a:r>
              <a:rPr lang="zh-CN" altLang="en-US" sz="6000" b="1" spc="200" dirty="0">
                <a:solidFill>
                  <a:schemeClr val="accent2"/>
                </a:solidFill>
                <a:latin typeface="Segoe UI" panose="020B0502040204020203" pitchFamily="34" charset="0"/>
                <a:ea typeface="Montserrat" charset="0"/>
                <a:cs typeface="Montserrat" charset="0"/>
                <a:sym typeface="Segoe UI" panose="020B0502040204020203" pitchFamily="34" charset="0"/>
              </a:rPr>
              <a:t>小组分工</a:t>
            </a:r>
          </a:p>
        </p:txBody>
      </p:sp>
      <p:sp>
        <p:nvSpPr>
          <p:cNvPr id="19" name="TextBox 18"/>
          <p:cNvSpPr txBox="1"/>
          <p:nvPr/>
        </p:nvSpPr>
        <p:spPr>
          <a:xfrm>
            <a:off x="597535" y="5495925"/>
            <a:ext cx="7317740" cy="3538220"/>
          </a:xfrm>
          <a:prstGeom prst="rect">
            <a:avLst/>
          </a:prstGeom>
          <a:noFill/>
        </p:spPr>
        <p:txBody>
          <a:bodyPr wrap="square" rtlCol="0" anchor="ctr" anchorCtr="0">
            <a:spAutoFit/>
          </a:bodyPr>
          <a:lstStyle/>
          <a:p>
            <a:pPr algn="l"/>
            <a:r>
              <a:rPr lang="en-US" sz="3200" dirty="0">
                <a:latin typeface="Segoe UI" panose="020B0502040204020203" pitchFamily="34" charset="0"/>
                <a:ea typeface="Montserrat" charset="0"/>
                <a:cs typeface="Montserrat" charset="0"/>
                <a:sym typeface="Segoe UI" panose="020B0502040204020203" pitchFamily="34" charset="0"/>
              </a:rPr>
              <a:t>关键技术：</a:t>
            </a:r>
          </a:p>
          <a:p>
            <a:pPr algn="l"/>
            <a:r>
              <a:rPr lang="en-US" sz="3200" dirty="0">
                <a:latin typeface="Segoe UI" panose="020B0502040204020203" pitchFamily="34" charset="0"/>
                <a:ea typeface="Montserrat" charset="0"/>
                <a:cs typeface="Montserrat" charset="0"/>
                <a:sym typeface="Segoe UI" panose="020B0502040204020203" pitchFamily="34" charset="0"/>
              </a:rPr>
              <a:t>爬虫：Python BS库</a:t>
            </a:r>
            <a:r>
              <a:rPr lang="zh-CN" altLang="en-US" sz="3200" dirty="0">
                <a:latin typeface="Segoe UI" panose="020B0502040204020203" pitchFamily="34" charset="0"/>
                <a:ea typeface="宋体" panose="02010600030101010101" pitchFamily="2" charset="-122"/>
                <a:cs typeface="Montserrat" charset="0"/>
                <a:sym typeface="Segoe UI" panose="020B0502040204020203" pitchFamily="34" charset="0"/>
              </a:rPr>
              <a:t>，</a:t>
            </a:r>
            <a:r>
              <a:rPr lang="en-US" altLang="zh-CN" sz="3200" dirty="0">
                <a:latin typeface="Segoe UI" panose="020B0502040204020203" pitchFamily="34" charset="0"/>
                <a:ea typeface="宋体" panose="02010600030101010101" pitchFamily="2" charset="-122"/>
                <a:cs typeface="Montserrat" charset="0"/>
                <a:sym typeface="Segoe UI" panose="020B0502040204020203" pitchFamily="34" charset="0"/>
              </a:rPr>
              <a:t>re</a:t>
            </a:r>
            <a:r>
              <a:rPr lang="zh-CN" altLang="en-US" sz="3200" dirty="0">
                <a:latin typeface="Segoe UI" panose="020B0502040204020203" pitchFamily="34" charset="0"/>
                <a:ea typeface="宋体" panose="02010600030101010101" pitchFamily="2" charset="-122"/>
                <a:cs typeface="Montserrat" charset="0"/>
                <a:sym typeface="Segoe UI" panose="020B0502040204020203" pitchFamily="34" charset="0"/>
              </a:rPr>
              <a:t>库，</a:t>
            </a:r>
            <a:r>
              <a:rPr lang="en-US" altLang="zh-CN" sz="3200" dirty="0">
                <a:latin typeface="Segoe UI" panose="020B0502040204020203" pitchFamily="34" charset="0"/>
                <a:ea typeface="宋体" panose="02010600030101010101" pitchFamily="2" charset="-122"/>
                <a:cs typeface="Montserrat" charset="0"/>
                <a:sym typeface="Segoe UI" panose="020B0502040204020203" pitchFamily="34" charset="0"/>
              </a:rPr>
              <a:t>requests</a:t>
            </a:r>
            <a:r>
              <a:rPr lang="zh-CN" altLang="en-US" sz="3200" dirty="0">
                <a:latin typeface="Segoe UI" panose="020B0502040204020203" pitchFamily="34" charset="0"/>
                <a:ea typeface="宋体" panose="02010600030101010101" pitchFamily="2" charset="-122"/>
                <a:cs typeface="Montserrat" charset="0"/>
                <a:sym typeface="Segoe UI" panose="020B0502040204020203" pitchFamily="34" charset="0"/>
              </a:rPr>
              <a:t>库</a:t>
            </a:r>
            <a:endParaRPr lang="en-US" sz="3200" dirty="0">
              <a:latin typeface="Segoe UI" panose="020B0502040204020203" pitchFamily="34" charset="0"/>
              <a:ea typeface="Montserrat" charset="0"/>
              <a:cs typeface="Montserrat" charset="0"/>
              <a:sym typeface="Segoe UI" panose="020B0502040204020203" pitchFamily="34" charset="0"/>
            </a:endParaRPr>
          </a:p>
          <a:p>
            <a:pPr algn="l"/>
            <a:r>
              <a:rPr lang="en-US" sz="3200" dirty="0">
                <a:latin typeface="Segoe UI" panose="020B0502040204020203" pitchFamily="34" charset="0"/>
                <a:ea typeface="Montserrat" charset="0"/>
                <a:cs typeface="Montserrat" charset="0"/>
                <a:sym typeface="Segoe UI" panose="020B0502040204020203" pitchFamily="34" charset="0"/>
              </a:rPr>
              <a:t>数据可视化：Excel, PowerBi, Python matplotlib库</a:t>
            </a:r>
          </a:p>
          <a:p>
            <a:pPr algn="l"/>
            <a:r>
              <a:rPr lang="en-US" sz="3200" dirty="0">
                <a:latin typeface="Segoe UI" panose="020B0502040204020203" pitchFamily="34" charset="0"/>
                <a:ea typeface="Montserrat" charset="0"/>
                <a:cs typeface="Montserrat" charset="0"/>
                <a:sym typeface="Segoe UI" panose="020B0502040204020203" pitchFamily="34" charset="0"/>
              </a:rPr>
              <a:t>数据分析：Python pandas库</a:t>
            </a:r>
          </a:p>
          <a:p>
            <a:pPr algn="l"/>
            <a:r>
              <a:rPr lang="en-US" sz="3200" dirty="0">
                <a:latin typeface="Segoe UI" panose="020B0502040204020203" pitchFamily="34" charset="0"/>
                <a:ea typeface="Montserrat" charset="0"/>
                <a:cs typeface="Montserrat" charset="0"/>
                <a:sym typeface="Segoe UI" panose="020B0502040204020203" pitchFamily="34" charset="0"/>
              </a:rPr>
              <a:t>数据建模：Matlab</a:t>
            </a:r>
          </a:p>
          <a:p>
            <a:pPr algn="l"/>
            <a:r>
              <a:rPr lang="en-US" sz="3200" dirty="0">
                <a:latin typeface="Segoe UI" panose="020B0502040204020203" pitchFamily="34" charset="0"/>
                <a:ea typeface="Montserrat" charset="0"/>
                <a:cs typeface="Montserrat" charset="0"/>
                <a:sym typeface="Segoe UI" panose="020B0502040204020203" pitchFamily="34" charset="0"/>
              </a:rPr>
              <a:t>网页设计：html, css, javascript</a:t>
            </a:r>
          </a:p>
        </p:txBody>
      </p:sp>
      <p:sp>
        <p:nvSpPr>
          <p:cNvPr id="2" name="Picture Placeholder 1"/>
          <p:cNvSpPr>
            <a:spLocks noGrp="1"/>
          </p:cNvSpPr>
          <p:nvPr>
            <p:ph type="pic" sz="quarter" idx="46"/>
          </p:nvPr>
        </p:nvSpPr>
        <p:spPr/>
      </p:sp>
      <p:sp>
        <p:nvSpPr>
          <p:cNvPr id="3" name="文本框 2"/>
          <p:cNvSpPr txBox="1"/>
          <p:nvPr/>
        </p:nvSpPr>
        <p:spPr>
          <a:xfrm>
            <a:off x="14086840" y="6678295"/>
            <a:ext cx="5080000" cy="3046095"/>
          </a:xfrm>
          <a:prstGeom prst="rect">
            <a:avLst/>
          </a:prstGeom>
          <a:noFill/>
          <a:ln w="9525">
            <a:noFill/>
          </a:ln>
        </p:spPr>
        <p:txBody>
          <a:bodyPr>
            <a:spAutoFit/>
          </a:bodyPr>
          <a:lstStyle/>
          <a:p>
            <a:pPr indent="0"/>
            <a:r>
              <a:rPr lang="zh-CN" altLang="en-US" sz="3200">
                <a:ln w="22225">
                  <a:solidFill>
                    <a:schemeClr val="accent2"/>
                  </a:solidFill>
                  <a:prstDash val="solid"/>
                </a:ln>
                <a:solidFill>
                  <a:schemeClr val="accent2">
                    <a:lumMod val="60000"/>
                    <a:lumOff val="40000"/>
                  </a:schemeClr>
                </a:solidFill>
                <a:effectLst/>
                <a:latin typeface="华文仿宋" panose="02010600040101010101" charset="-122"/>
                <a:ea typeface="华文仿宋" panose="02010600040101010101" charset="-122"/>
              </a:rPr>
              <a:t>陆炜：</a:t>
            </a:r>
          </a:p>
          <a:p>
            <a:pPr indent="0"/>
            <a:r>
              <a:rPr lang="zh-CN" altLang="en-US" sz="3200">
                <a:ln w="22225">
                  <a:solidFill>
                    <a:schemeClr val="accent2"/>
                  </a:solidFill>
                  <a:prstDash val="solid"/>
                </a:ln>
                <a:solidFill>
                  <a:schemeClr val="accent2">
                    <a:lumMod val="60000"/>
                    <a:lumOff val="40000"/>
                  </a:schemeClr>
                </a:solidFill>
                <a:effectLst/>
                <a:latin typeface="华文仿宋" panose="02010600040101010101" charset="-122"/>
                <a:ea typeface="华文仿宋" panose="02010600040101010101" charset="-122"/>
              </a:rPr>
              <a:t>数据爬取，数据分析</a:t>
            </a:r>
          </a:p>
          <a:p>
            <a:pPr indent="0"/>
            <a:endParaRPr lang="zh-CN" altLang="en-US" sz="3200">
              <a:ln w="22225">
                <a:solidFill>
                  <a:schemeClr val="accent2"/>
                </a:solidFill>
                <a:prstDash val="solid"/>
              </a:ln>
              <a:solidFill>
                <a:schemeClr val="accent2">
                  <a:lumMod val="60000"/>
                  <a:lumOff val="40000"/>
                </a:schemeClr>
              </a:solidFill>
              <a:effectLst/>
              <a:latin typeface="华文仿宋" panose="02010600040101010101" charset="-122"/>
              <a:ea typeface="华文仿宋" panose="02010600040101010101" charset="-122"/>
            </a:endParaRPr>
          </a:p>
          <a:p>
            <a:pPr indent="0"/>
            <a:r>
              <a:rPr lang="zh-CN" altLang="en-US" sz="3200">
                <a:ln w="22225">
                  <a:solidFill>
                    <a:schemeClr val="accent2"/>
                  </a:solidFill>
                  <a:prstDash val="solid"/>
                </a:ln>
                <a:solidFill>
                  <a:schemeClr val="accent2">
                    <a:lumMod val="60000"/>
                    <a:lumOff val="40000"/>
                  </a:schemeClr>
                </a:solidFill>
                <a:effectLst/>
                <a:latin typeface="华文仿宋" panose="02010600040101010101" charset="-122"/>
                <a:ea typeface="华文仿宋" panose="02010600040101010101" charset="-122"/>
              </a:rPr>
              <a:t>金新伟：</a:t>
            </a:r>
          </a:p>
          <a:p>
            <a:pPr indent="0"/>
            <a:r>
              <a:rPr lang="zh-CN" altLang="en-US" sz="3200">
                <a:ln w="22225">
                  <a:solidFill>
                    <a:schemeClr val="accent2"/>
                  </a:solidFill>
                  <a:prstDash val="solid"/>
                </a:ln>
                <a:solidFill>
                  <a:schemeClr val="accent2">
                    <a:lumMod val="60000"/>
                    <a:lumOff val="40000"/>
                  </a:schemeClr>
                </a:solidFill>
                <a:effectLst/>
                <a:latin typeface="华文仿宋" panose="02010600040101010101" charset="-122"/>
                <a:ea typeface="华文仿宋" panose="02010600040101010101" charset="-122"/>
              </a:rPr>
              <a:t>数据可视化、数据分析、网页设计</a:t>
            </a:r>
          </a:p>
        </p:txBody>
      </p:sp>
      <p:pic>
        <p:nvPicPr>
          <p:cNvPr id="4" name="图片占位符 4" descr="爬虫"/>
          <p:cNvPicPr>
            <a:picLocks noChangeAspect="1"/>
          </p:cNvPicPr>
          <p:nvPr/>
        </p:nvPicPr>
        <p:blipFill>
          <a:blip r:embed="rId4"/>
          <a:stretch>
            <a:fillRect/>
          </a:stretch>
        </p:blipFill>
        <p:spPr>
          <a:xfrm>
            <a:off x="1582420" y="1252220"/>
            <a:ext cx="5348605" cy="3382645"/>
          </a:xfrm>
          <a:prstGeom prst="rect">
            <a:avLst/>
          </a:prstGeom>
          <a:solidFill>
            <a:schemeClr val="bg1">
              <a:lumMod val="95000"/>
            </a:schemeClr>
          </a:solidFill>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0532047" y="1153837"/>
            <a:ext cx="3345180" cy="996315"/>
          </a:xfrm>
          <a:prstGeom prst="rect">
            <a:avLst/>
          </a:prstGeom>
          <a:noFill/>
        </p:spPr>
        <p:txBody>
          <a:bodyPr wrap="none" rtlCol="0" anchor="ctr" anchorCtr="0">
            <a:spAutoFit/>
          </a:bodyPr>
          <a:lstStyle/>
          <a:p>
            <a:pPr algn="ctr">
              <a:lnSpc>
                <a:spcPts val="7060"/>
              </a:lnSpc>
            </a:pPr>
            <a:r>
              <a:rPr lang="zh-CN" altLang="en-US" sz="6000" b="1" spc="200" dirty="0">
                <a:solidFill>
                  <a:schemeClr val="tx2"/>
                </a:solidFill>
                <a:latin typeface="Segoe UI" panose="020B0502040204020203" pitchFamily="34" charset="0"/>
                <a:ea typeface="Montserrat" charset="0"/>
                <a:cs typeface="Montserrat" charset="0"/>
                <a:sym typeface="Segoe UI" panose="020B0502040204020203" pitchFamily="34" charset="0"/>
              </a:rPr>
              <a:t>设计思路</a:t>
            </a:r>
          </a:p>
        </p:txBody>
      </p:sp>
      <p:cxnSp>
        <p:nvCxnSpPr>
          <p:cNvPr id="35" name="Straight Connector 34"/>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176145" y="3336290"/>
            <a:ext cx="20057110" cy="1753235"/>
          </a:xfrm>
          <a:prstGeom prst="rect">
            <a:avLst/>
          </a:prstGeom>
          <a:noFill/>
        </p:spPr>
        <p:txBody>
          <a:bodyPr wrap="square" rtlCol="0">
            <a:spAutoFit/>
          </a:bodyPr>
          <a:lstStyle/>
          <a:p>
            <a:pPr algn="l"/>
            <a:r>
              <a:rPr lang="zh-CN" altLang="en-US"/>
              <a:t>本教程将会讲解一个在京东上分析笔记本电脑选购的完整案例，这个案例将包括爬取数据、处理数据并且分析数据的完整过程。 旨在让初入数据分析的初学者能够通过实际案例的讲解，来对数据分析有一个直观、具象的了解，从而顺利地进入数据分析的大门。</a:t>
            </a:r>
          </a:p>
        </p:txBody>
      </p:sp>
      <p:pic>
        <p:nvPicPr>
          <p:cNvPr id="15" name="ECB019B1-382A-4266-B25C-5B523AA43C14-1" descr="wpp"/>
          <p:cNvPicPr>
            <a:picLocks noChangeAspect="1"/>
          </p:cNvPicPr>
          <p:nvPr/>
        </p:nvPicPr>
        <p:blipFill>
          <a:blip r:embed="rId3"/>
          <a:stretch>
            <a:fillRect/>
          </a:stretch>
        </p:blipFill>
        <p:spPr>
          <a:xfrm>
            <a:off x="5528945" y="5089525"/>
            <a:ext cx="13319760" cy="6557645"/>
          </a:xfrm>
          <a:prstGeom prst="rect">
            <a:avLst/>
          </a:prstGeom>
        </p:spPr>
      </p:pic>
      <p:grpSp>
        <p:nvGrpSpPr>
          <p:cNvPr id="28" name="组合 27"/>
          <p:cNvGrpSpPr/>
          <p:nvPr/>
        </p:nvGrpSpPr>
        <p:grpSpPr>
          <a:xfrm>
            <a:off x="9085580" y="6746240"/>
            <a:ext cx="8127365" cy="3650615"/>
            <a:chOff x="14308" y="10624"/>
            <a:chExt cx="12799" cy="5749"/>
          </a:xfrm>
        </p:grpSpPr>
        <p:sp>
          <p:nvSpPr>
            <p:cNvPr id="18" name="右箭头 17"/>
            <p:cNvSpPr/>
            <p:nvPr/>
          </p:nvSpPr>
          <p:spPr>
            <a:xfrm>
              <a:off x="14308" y="10624"/>
              <a:ext cx="3091" cy="1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21630" y="10624"/>
              <a:ext cx="3091" cy="1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左箭头 19"/>
            <p:cNvSpPr/>
            <p:nvPr/>
          </p:nvSpPr>
          <p:spPr>
            <a:xfrm>
              <a:off x="18075" y="15351"/>
              <a:ext cx="2916" cy="10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上箭头 21"/>
            <p:cNvSpPr/>
            <p:nvPr/>
          </p:nvSpPr>
          <p:spPr>
            <a:xfrm rot="16200000" flipH="1">
              <a:off x="24384" y="13649"/>
              <a:ext cx="3553" cy="189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368456" y="655296"/>
            <a:ext cx="14027785"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1.1</a:t>
            </a:r>
            <a:r>
              <a:rPr 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 import BS</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库</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,requests</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库，</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re</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库用于爬虫；定义函数用于翻页和获取信息</a:t>
            </a:r>
          </a:p>
        </p:txBody>
      </p:sp>
      <p:sp>
        <p:nvSpPr>
          <p:cNvPr id="32" name="TextBox 31"/>
          <p:cNvSpPr txBox="1"/>
          <p:nvPr/>
        </p:nvSpPr>
        <p:spPr>
          <a:xfrm>
            <a:off x="18110106" y="1129935"/>
            <a:ext cx="9857137" cy="996315"/>
          </a:xfrm>
          <a:prstGeom prst="rect">
            <a:avLst/>
          </a:prstGeom>
          <a:noFill/>
        </p:spPr>
        <p:txBody>
          <a:bodyPr wrap="square" rtlCol="0" anchor="ctr" anchorCtr="0">
            <a:spAutoFit/>
          </a:bodyPr>
          <a:lstStyle/>
          <a:p>
            <a:pPr>
              <a:lnSpc>
                <a:spcPts val="7060"/>
              </a:lnSpc>
            </a:pPr>
            <a:r>
              <a:rPr lang="zh-CN" altLang="en-US" sz="6000" b="1" spc="200" dirty="0">
                <a:solidFill>
                  <a:schemeClr val="tx2"/>
                </a:solidFill>
                <a:latin typeface="Segoe UI" panose="020B0502040204020203" pitchFamily="34" charset="0"/>
                <a:ea typeface="Montserrat" charset="0"/>
                <a:cs typeface="Montserrat" charset="0"/>
                <a:sym typeface="Segoe UI" panose="020B0502040204020203" pitchFamily="34" charset="0"/>
              </a:rPr>
              <a:t>数据爬取</a:t>
            </a:r>
          </a:p>
        </p:txBody>
      </p:sp>
      <p:pic>
        <p:nvPicPr>
          <p:cNvPr id="4" name="图片占位符 3" descr="code1"/>
          <p:cNvPicPr>
            <a:picLocks noGrp="1" noChangeAspect="1"/>
          </p:cNvPicPr>
          <p:nvPr>
            <p:ph type="pic" sz="quarter" idx="60"/>
          </p:nvPr>
        </p:nvPicPr>
        <p:blipFill>
          <a:blip r:embed="rId3"/>
          <a:stretch>
            <a:fillRect/>
          </a:stretch>
        </p:blipFill>
        <p:spPr>
          <a:xfrm>
            <a:off x="2368550" y="4100830"/>
            <a:ext cx="19290665" cy="8161655"/>
          </a:xfrm>
          <a:prstGeom prst="rect">
            <a:avLst/>
          </a:prstGeom>
        </p:spPr>
      </p:pic>
      <p:sp>
        <p:nvSpPr>
          <p:cNvPr id="6" name="TextBox 22"/>
          <p:cNvSpPr txBox="1"/>
          <p:nvPr/>
        </p:nvSpPr>
        <p:spPr>
          <a:xfrm>
            <a:off x="2368456" y="1129641"/>
            <a:ext cx="11746865"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1.2</a:t>
            </a:r>
            <a:r>
              <a:rPr 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 </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定义</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get_price_html</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函数，得到每一网页上商品的价格和</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url</a:t>
            </a:r>
          </a:p>
        </p:txBody>
      </p:sp>
      <p:pic>
        <p:nvPicPr>
          <p:cNvPr id="7" name="图片 6" descr="code2"/>
          <p:cNvPicPr>
            <a:picLocks noChangeAspect="1"/>
          </p:cNvPicPr>
          <p:nvPr/>
        </p:nvPicPr>
        <p:blipFill>
          <a:blip r:embed="rId4"/>
          <a:stretch>
            <a:fillRect/>
          </a:stretch>
        </p:blipFill>
        <p:spPr>
          <a:xfrm>
            <a:off x="2368550" y="4100830"/>
            <a:ext cx="10440670" cy="8416925"/>
          </a:xfrm>
          <a:prstGeom prst="rect">
            <a:avLst/>
          </a:prstGeom>
        </p:spPr>
      </p:pic>
      <p:pic>
        <p:nvPicPr>
          <p:cNvPr id="8" name="图片 7" descr="code3"/>
          <p:cNvPicPr>
            <a:picLocks noChangeAspect="1"/>
          </p:cNvPicPr>
          <p:nvPr/>
        </p:nvPicPr>
        <p:blipFill>
          <a:blip r:embed="rId5"/>
          <a:stretch>
            <a:fillRect/>
          </a:stretch>
        </p:blipFill>
        <p:spPr>
          <a:xfrm>
            <a:off x="2368550" y="4100830"/>
            <a:ext cx="12978130" cy="8341360"/>
          </a:xfrm>
          <a:prstGeom prst="rect">
            <a:avLst/>
          </a:prstGeom>
        </p:spPr>
      </p:pic>
      <p:sp>
        <p:nvSpPr>
          <p:cNvPr id="9" name="TextBox 22"/>
          <p:cNvSpPr txBox="1"/>
          <p:nvPr/>
        </p:nvSpPr>
        <p:spPr>
          <a:xfrm>
            <a:off x="2368456" y="1651611"/>
            <a:ext cx="14977745"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1.3</a:t>
            </a:r>
            <a:r>
              <a:rPr 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 </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进行循环遍历，用上述函数获得每一网页上的信息，并将其保存为</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网址</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.csv”</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文件</a:t>
            </a:r>
          </a:p>
        </p:txBody>
      </p:sp>
      <p:pic>
        <p:nvPicPr>
          <p:cNvPr id="10" name="图片 9" descr="code4.1"/>
          <p:cNvPicPr>
            <a:picLocks noChangeAspect="1"/>
          </p:cNvPicPr>
          <p:nvPr/>
        </p:nvPicPr>
        <p:blipFill>
          <a:blip r:embed="rId6"/>
          <a:stretch>
            <a:fillRect/>
          </a:stretch>
        </p:blipFill>
        <p:spPr>
          <a:xfrm>
            <a:off x="2368550" y="3565525"/>
            <a:ext cx="6830695" cy="9820910"/>
          </a:xfrm>
          <a:prstGeom prst="rect">
            <a:avLst/>
          </a:prstGeom>
        </p:spPr>
      </p:pic>
      <p:pic>
        <p:nvPicPr>
          <p:cNvPr id="12" name="图片 11" descr="code4.3"/>
          <p:cNvPicPr>
            <a:picLocks noChangeAspect="1"/>
          </p:cNvPicPr>
          <p:nvPr/>
        </p:nvPicPr>
        <p:blipFill>
          <a:blip r:embed="rId7"/>
          <a:stretch>
            <a:fillRect/>
          </a:stretch>
        </p:blipFill>
        <p:spPr>
          <a:xfrm>
            <a:off x="3261360" y="4961890"/>
            <a:ext cx="10854055" cy="4241165"/>
          </a:xfrm>
          <a:prstGeom prst="rect">
            <a:avLst/>
          </a:prstGeom>
        </p:spPr>
      </p:pic>
      <p:pic>
        <p:nvPicPr>
          <p:cNvPr id="11" name="图片 10" descr="code4.2"/>
          <p:cNvPicPr>
            <a:picLocks noChangeAspect="1"/>
          </p:cNvPicPr>
          <p:nvPr/>
        </p:nvPicPr>
        <p:blipFill>
          <a:blip r:embed="rId8"/>
          <a:stretch>
            <a:fillRect/>
          </a:stretch>
        </p:blipFill>
        <p:spPr>
          <a:xfrm>
            <a:off x="14115415" y="3565525"/>
            <a:ext cx="6451600" cy="9616440"/>
          </a:xfrm>
          <a:prstGeom prst="rect">
            <a:avLst/>
          </a:prstGeom>
        </p:spPr>
      </p:pic>
      <p:sp>
        <p:nvSpPr>
          <p:cNvPr id="13" name="TextBox 22"/>
          <p:cNvSpPr txBox="1"/>
          <p:nvPr/>
        </p:nvSpPr>
        <p:spPr>
          <a:xfrm>
            <a:off x="2368456" y="2173581"/>
            <a:ext cx="9392920"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1.4</a:t>
            </a:r>
            <a:r>
              <a:rPr 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 </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定义</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getinfo</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函数，得到每个</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url</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对应商品的信息</a:t>
            </a:r>
          </a:p>
        </p:txBody>
      </p:sp>
      <p:sp>
        <p:nvSpPr>
          <p:cNvPr id="14" name="TextBox 22"/>
          <p:cNvSpPr txBox="1"/>
          <p:nvPr/>
        </p:nvSpPr>
        <p:spPr>
          <a:xfrm>
            <a:off x="2368456" y="2695551"/>
            <a:ext cx="9037955" cy="521970"/>
          </a:xfrm>
          <a:prstGeom prst="rect">
            <a:avLst/>
          </a:prstGeom>
          <a:noFill/>
        </p:spPr>
        <p:txBody>
          <a:bodyPr wrap="none" rtlCol="0" anchor="ctr" anchorCtr="0">
            <a:spAutoFit/>
          </a:bodyPr>
          <a:lstStyle/>
          <a:p>
            <a:r>
              <a:rPr lang="en-US" sz="2800" b="1" spc="600" dirty="0">
                <a:solidFill>
                  <a:schemeClr val="tx2"/>
                </a:solidFill>
                <a:latin typeface="Segoe UI" panose="020B0502040204020203" pitchFamily="34" charset="0"/>
                <a:ea typeface="Montserrat" charset="0"/>
                <a:cs typeface="Montserrat" charset="0"/>
                <a:sym typeface="Segoe UI" panose="020B0502040204020203" pitchFamily="34" charset="0"/>
              </a:rPr>
              <a:t>1.5</a:t>
            </a:r>
            <a:r>
              <a:rPr 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 </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将</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1.2</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和</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1.4</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中得到信息输出至</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数据</a:t>
            </a:r>
            <a:r>
              <a:rPr lang="en-US" altLang="zh-CN"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.csv”</a:t>
            </a:r>
            <a:r>
              <a:rPr lang="zh-CN" altLang="en-US" sz="2400" b="1" spc="600" dirty="0">
                <a:solidFill>
                  <a:schemeClr val="tx2"/>
                </a:solidFill>
                <a:latin typeface="Segoe UI" panose="020B0502040204020203" pitchFamily="34" charset="0"/>
                <a:ea typeface="Montserrat" charset="0"/>
                <a:cs typeface="Montserrat" charset="0"/>
                <a:sym typeface="Segoe UI" panose="020B0502040204020203" pitchFamily="34" charset="0"/>
              </a:rPr>
              <a:t>文件</a:t>
            </a:r>
          </a:p>
        </p:txBody>
      </p:sp>
      <p:pic>
        <p:nvPicPr>
          <p:cNvPr id="15" name="图片 14" descr="code5"/>
          <p:cNvPicPr>
            <a:picLocks noChangeAspect="1"/>
          </p:cNvPicPr>
          <p:nvPr/>
        </p:nvPicPr>
        <p:blipFill>
          <a:blip r:embed="rId9"/>
          <a:stretch>
            <a:fillRect/>
          </a:stretch>
        </p:blipFill>
        <p:spPr>
          <a:xfrm>
            <a:off x="2145030" y="3691890"/>
            <a:ext cx="18951575" cy="62064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par>
                                <p:cTn id="46" presetID="53" presetClass="entr" presetSubtype="16"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par>
                                <p:cTn id="51" presetID="53" presetClass="entr" presetSubtype="16"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par>
                                <p:cTn id="70" presetID="53" presetClass="entr" presetSubtype="16"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6" grpId="0"/>
      <p:bldP spid="6" grpId="1"/>
      <p:bldP spid="9" grpId="0"/>
      <p:bldP spid="9" grpId="1"/>
      <p:bldP spid="13" grpId="0"/>
      <p:bldP spid="13" grpId="1"/>
      <p:bldP spid="14" grpId="0"/>
      <p:bldP spid="1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Hexagon 24"/>
          <p:cNvSpPr/>
          <p:nvPr/>
        </p:nvSpPr>
        <p:spPr>
          <a:xfrm rot="16200000">
            <a:off x="4155881" y="8916914"/>
            <a:ext cx="4549698" cy="3922154"/>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11" name="Subtitle 2"/>
          <p:cNvSpPr txBox="1"/>
          <p:nvPr/>
        </p:nvSpPr>
        <p:spPr>
          <a:xfrm>
            <a:off x="10638679" y="1101176"/>
            <a:ext cx="12837547" cy="9143082"/>
          </a:xfrm>
          <a:prstGeom prst="rect">
            <a:avLst/>
          </a:prstGeom>
        </p:spPr>
        <p:txBody>
          <a:bodyPr vert="horz" wrap="square" lIns="217490" tIns="108745" rIns="217490" bIns="108745"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en-US" altLang="zh-CN" sz="4000" b="0" i="0" dirty="0" err="1">
                <a:solidFill>
                  <a:srgbClr val="000000"/>
                </a:solidFill>
                <a:effectLst/>
                <a:latin typeface="Arial" panose="020B0604020202020204" pitchFamily="34" charset="0"/>
              </a:rPr>
              <a:t>Linkedln</a:t>
            </a:r>
            <a:r>
              <a:rPr lang="zh-CN" altLang="en-US" sz="4000" b="0" i="0" dirty="0">
                <a:solidFill>
                  <a:srgbClr val="000000"/>
                </a:solidFill>
                <a:effectLst/>
                <a:latin typeface="Arial" panose="020B0604020202020204" pitchFamily="34" charset="0"/>
              </a:rPr>
              <a:t>在雷曼兄弟倒闭前发现雷曼兄弟的来访者变多；在谷歌宣布退出中国的前一个月，有一些平时很少见的谷歌产品经理在线</a:t>
            </a:r>
            <a:r>
              <a:rPr lang="en-US" altLang="zh-CN" sz="4000" b="0" i="0" dirty="0">
                <a:solidFill>
                  <a:srgbClr val="000000"/>
                </a:solidFill>
                <a:effectLst/>
                <a:latin typeface="Arial" panose="020B0604020202020204" pitchFamily="34" charset="0"/>
              </a:rPr>
              <a:t>…… </a:t>
            </a:r>
            <a:r>
              <a:rPr lang="zh-CN" altLang="en-US" sz="4000" b="0" i="0" dirty="0">
                <a:solidFill>
                  <a:srgbClr val="000000"/>
                </a:solidFill>
                <a:effectLst/>
                <a:latin typeface="Arial" panose="020B0604020202020204" pitchFamily="34" charset="0"/>
              </a:rPr>
              <a:t>简单的数据也能折射、解析出意义重大的信息。京东的笔记本电脑数据虽然常见的似乎毫不起眼，但是其中其实蕴含了电脑的主流品牌、 价位、配置要求</a:t>
            </a:r>
            <a:r>
              <a:rPr lang="en-US" altLang="zh-CN" sz="4000" b="0" i="0" dirty="0">
                <a:solidFill>
                  <a:srgbClr val="000000"/>
                </a:solidFill>
                <a:effectLst/>
                <a:latin typeface="Arial" panose="020B0604020202020204" pitchFamily="34" charset="0"/>
              </a:rPr>
              <a:t>……</a:t>
            </a:r>
            <a:r>
              <a:rPr lang="zh-CN" altLang="en-US" sz="4000" b="0" i="0" dirty="0">
                <a:solidFill>
                  <a:srgbClr val="000000"/>
                </a:solidFill>
                <a:effectLst/>
                <a:latin typeface="Arial" panose="020B0604020202020204" pitchFamily="34" charset="0"/>
              </a:rPr>
              <a:t>在实际中可以被商家用于选择自家所要代理的电脑，可以被生产厂家用于把握市场趋势、制造出更好的产品， 可以被普通消费者用于选购主流的笔记本电脑</a:t>
            </a:r>
            <a:r>
              <a:rPr lang="en-US" altLang="zh-CN" sz="4000" b="0" i="0" dirty="0">
                <a:solidFill>
                  <a:srgbClr val="000000"/>
                </a:solidFill>
                <a:effectLst/>
                <a:latin typeface="Arial" panose="020B0604020202020204" pitchFamily="34" charset="0"/>
              </a:rPr>
              <a:t>……</a:t>
            </a:r>
            <a:r>
              <a:rPr lang="zh-CN" altLang="en-US" sz="4000" b="0" i="0" dirty="0">
                <a:solidFill>
                  <a:srgbClr val="000000"/>
                </a:solidFill>
                <a:effectLst/>
                <a:latin typeface="Arial" panose="020B0604020202020204" pitchFamily="34" charset="0"/>
              </a:rPr>
              <a:t>可以说是用途广泛。</a:t>
            </a:r>
          </a:p>
          <a:p>
            <a:pPr algn="l"/>
            <a:r>
              <a:rPr lang="zh-CN" altLang="en-US" sz="4000" b="0" i="0" dirty="0">
                <a:solidFill>
                  <a:srgbClr val="000000"/>
                </a:solidFill>
                <a:effectLst/>
                <a:latin typeface="Arial" panose="020B0604020202020204" pitchFamily="34" charset="0"/>
              </a:rPr>
              <a:t>大量的数据想要产生实际价值和效益离不开有效的数据处理和分析，</a:t>
            </a:r>
            <a:r>
              <a:rPr lang="en-US" altLang="zh-CN" sz="4000" b="0" i="0" dirty="0">
                <a:solidFill>
                  <a:srgbClr val="000000"/>
                </a:solidFill>
                <a:effectLst/>
                <a:latin typeface="Arial" panose="020B0604020202020204" pitchFamily="34" charset="0"/>
              </a:rPr>
              <a:t>Python</a:t>
            </a:r>
            <a:r>
              <a:rPr lang="zh-CN" altLang="en-US" sz="4000" b="0" i="0" dirty="0">
                <a:solidFill>
                  <a:srgbClr val="000000"/>
                </a:solidFill>
                <a:effectLst/>
                <a:latin typeface="Arial" panose="020B0604020202020204" pitchFamily="34" charset="0"/>
              </a:rPr>
              <a:t>、</a:t>
            </a:r>
            <a:r>
              <a:rPr lang="en-US" altLang="zh-CN" sz="4000" b="0" i="0" dirty="0">
                <a:solidFill>
                  <a:srgbClr val="000000"/>
                </a:solidFill>
                <a:effectLst/>
                <a:latin typeface="Arial" panose="020B0604020202020204" pitchFamily="34" charset="0"/>
              </a:rPr>
              <a:t>Excel</a:t>
            </a:r>
            <a:r>
              <a:rPr lang="zh-CN" altLang="en-US" sz="4000" b="0" i="0" dirty="0">
                <a:solidFill>
                  <a:srgbClr val="000000"/>
                </a:solidFill>
                <a:effectLst/>
                <a:latin typeface="Arial" panose="020B0604020202020204" pitchFamily="34" charset="0"/>
              </a:rPr>
              <a:t>、</a:t>
            </a:r>
            <a:r>
              <a:rPr lang="en-US" altLang="zh-CN" sz="4000" b="0" i="0" dirty="0" err="1">
                <a:solidFill>
                  <a:srgbClr val="000000"/>
                </a:solidFill>
                <a:effectLst/>
                <a:latin typeface="Arial" panose="020B0604020202020204" pitchFamily="34" charset="0"/>
              </a:rPr>
              <a:t>PowerBi</a:t>
            </a:r>
            <a:r>
              <a:rPr lang="zh-CN" altLang="en-US" sz="4000" b="0" i="0" dirty="0">
                <a:solidFill>
                  <a:srgbClr val="000000"/>
                </a:solidFill>
                <a:effectLst/>
                <a:latin typeface="Arial" panose="020B0604020202020204" pitchFamily="34" charset="0"/>
              </a:rPr>
              <a:t>等工具则为我们提供了大量工具</a:t>
            </a:r>
            <a:r>
              <a:rPr lang="en-US" altLang="zh-CN" sz="4000" b="0" i="0" dirty="0">
                <a:solidFill>
                  <a:srgbClr val="000000"/>
                </a:solidFill>
                <a:effectLst/>
                <a:latin typeface="Arial" panose="020B0604020202020204" pitchFamily="34" charset="0"/>
              </a:rPr>
              <a:t>……</a:t>
            </a:r>
          </a:p>
        </p:txBody>
      </p:sp>
      <p:sp>
        <p:nvSpPr>
          <p:cNvPr id="19" name="Hexagon 18"/>
          <p:cNvSpPr/>
          <p:nvPr/>
        </p:nvSpPr>
        <p:spPr>
          <a:xfrm rot="16200000">
            <a:off x="6000317" y="5106388"/>
            <a:ext cx="4981947" cy="4294781"/>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20" name="Hexagon 19"/>
          <p:cNvSpPr/>
          <p:nvPr/>
        </p:nvSpPr>
        <p:spPr>
          <a:xfrm rot="16200000">
            <a:off x="3939756" y="1175688"/>
            <a:ext cx="4981947" cy="4294781"/>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sym typeface="Segoe UI" panose="020B0502040204020203" pitchFamily="34" charset="0"/>
            </a:endParaRPr>
          </a:p>
        </p:txBody>
      </p:sp>
      <p:sp>
        <p:nvSpPr>
          <p:cNvPr id="22" name="TextBox 21"/>
          <p:cNvSpPr txBox="1"/>
          <p:nvPr/>
        </p:nvSpPr>
        <p:spPr>
          <a:xfrm>
            <a:off x="4468802" y="9926148"/>
            <a:ext cx="8266967" cy="3046988"/>
          </a:xfrm>
          <a:prstGeom prst="rect">
            <a:avLst/>
          </a:prstGeom>
          <a:noFill/>
        </p:spPr>
        <p:txBody>
          <a:bodyPr wrap="square" rtlCol="0">
            <a:spAutoFit/>
          </a:bodyPr>
          <a:lstStyle/>
          <a:p>
            <a:r>
              <a:rPr lang="zh-CN" altLang="en-US" sz="9600" b="1" dirty="0">
                <a:solidFill>
                  <a:schemeClr val="tx2"/>
                </a:solidFill>
                <a:latin typeface="Segoe UI" panose="020B0502040204020203" pitchFamily="34" charset="0"/>
                <a:ea typeface="Montserrat Semi" charset="0"/>
                <a:cs typeface="Montserrat Semi" charset="0"/>
                <a:sym typeface="Segoe UI" panose="020B0502040204020203" pitchFamily="34" charset="0"/>
              </a:rPr>
              <a:t>数据处理</a:t>
            </a:r>
            <a:r>
              <a:rPr lang="en-US" altLang="zh-CN" sz="9600" b="1" dirty="0">
                <a:solidFill>
                  <a:schemeClr val="tx2"/>
                </a:solidFill>
                <a:latin typeface="Segoe UI" panose="020B0502040204020203" pitchFamily="34" charset="0"/>
                <a:ea typeface="Montserrat Semi" charset="0"/>
                <a:cs typeface="Montserrat Semi" charset="0"/>
                <a:sym typeface="Segoe UI" panose="020B0502040204020203" pitchFamily="34" charset="0"/>
              </a:rPr>
              <a:t>/</a:t>
            </a:r>
            <a:r>
              <a:rPr lang="zh-CN" altLang="en-US" sz="9600" b="1" dirty="0">
                <a:solidFill>
                  <a:schemeClr val="tx2"/>
                </a:solidFill>
                <a:latin typeface="Segoe UI" panose="020B0502040204020203" pitchFamily="34" charset="0"/>
                <a:ea typeface="Montserrat Semi" charset="0"/>
                <a:cs typeface="Montserrat Semi" charset="0"/>
                <a:sym typeface="Segoe UI" panose="020B0502040204020203" pitchFamily="34" charset="0"/>
              </a:rPr>
              <a:t>分析引言</a:t>
            </a:r>
            <a:endParaRPr lang="en-US" sz="9600" b="1" dirty="0">
              <a:solidFill>
                <a:schemeClr val="tx2"/>
              </a:solidFill>
              <a:latin typeface="Segoe UI" panose="020B0502040204020203" pitchFamily="34" charset="0"/>
              <a:ea typeface="Montserrat Semi" charset="0"/>
              <a:cs typeface="Montserrat Semi" charset="0"/>
              <a:sym typeface="Segoe UI" panose="020B0502040204020203" pitchFamily="34" charset="0"/>
            </a:endParaRPr>
          </a:p>
        </p:txBody>
      </p:sp>
      <p:pic>
        <p:nvPicPr>
          <p:cNvPr id="24" name="图片占位符 23">
            <a:extLst>
              <a:ext uri="{FF2B5EF4-FFF2-40B4-BE49-F238E27FC236}">
                <a16:creationId xmlns:a16="http://schemas.microsoft.com/office/drawing/2014/main" id="{1DDEEEB4-9E90-43E0-AF56-A51619A38424}"/>
              </a:ext>
            </a:extLst>
          </p:cNvPr>
          <p:cNvPicPr>
            <a:picLocks noGrp="1" noChangeAspect="1"/>
          </p:cNvPicPr>
          <p:nvPr>
            <p:ph type="pic" sz="quarter" idx="42"/>
          </p:nvPr>
        </p:nvPicPr>
        <p:blipFill>
          <a:blip r:embed="rId3">
            <a:extLst>
              <a:ext uri="{28A0092B-C50C-407E-A947-70E740481C1C}">
                <a14:useLocalDpi xmlns:a14="http://schemas.microsoft.com/office/drawing/2010/main" val="0"/>
              </a:ext>
            </a:extLst>
          </a:blip>
          <a:srcRect l="6913" r="6913"/>
          <a:stretch>
            <a:fillRect/>
          </a:stretch>
        </p:blipFill>
        <p:spPr>
          <a:xfrm>
            <a:off x="4196508" y="834406"/>
            <a:ext cx="4294779" cy="4981947"/>
          </a:xfrm>
        </p:spPr>
      </p:pic>
      <p:pic>
        <p:nvPicPr>
          <p:cNvPr id="38" name="图片占位符 37">
            <a:extLst>
              <a:ext uri="{FF2B5EF4-FFF2-40B4-BE49-F238E27FC236}">
                <a16:creationId xmlns:a16="http://schemas.microsoft.com/office/drawing/2014/main" id="{5DB093B6-5E79-4A4D-9F14-6F7D43FA84AB}"/>
              </a:ext>
            </a:extLst>
          </p:cNvPr>
          <p:cNvPicPr>
            <a:picLocks noGrp="1" noChangeAspect="1"/>
          </p:cNvPicPr>
          <p:nvPr>
            <p:ph type="pic" sz="quarter" idx="41"/>
          </p:nvPr>
        </p:nvPicPr>
        <p:blipFill>
          <a:blip r:embed="rId4">
            <a:extLst>
              <a:ext uri="{28A0092B-C50C-407E-A947-70E740481C1C}">
                <a14:useLocalDpi xmlns:a14="http://schemas.microsoft.com/office/drawing/2010/main" val="0"/>
              </a:ext>
            </a:extLst>
          </a:blip>
          <a:srcRect l="22147" r="22147"/>
          <a:stretch>
            <a:fillRect/>
          </a:stretch>
        </p:blipFill>
        <p:spPr>
          <a:xfrm>
            <a:off x="6343900" y="4672953"/>
            <a:ext cx="4294779" cy="498194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2"/>
          <p:cNvSpPr txBox="1"/>
          <p:nvPr/>
        </p:nvSpPr>
        <p:spPr>
          <a:xfrm>
            <a:off x="2047799" y="3763786"/>
            <a:ext cx="9084028" cy="8646344"/>
          </a:xfrm>
          <a:prstGeom prst="rect">
            <a:avLst/>
          </a:prstGeom>
        </p:spPr>
        <p:txBody>
          <a:bodyPr vert="horz" wrap="square" lIns="217490" tIns="108745" rIns="217490" bIns="108745"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4000" b="0" i="0" dirty="0">
                <a:solidFill>
                  <a:srgbClr val="000000"/>
                </a:solidFill>
                <a:effectLst/>
                <a:latin typeface="Arial" panose="020B0604020202020204" pitchFamily="34" charset="0"/>
              </a:rPr>
              <a:t>对下载</a:t>
            </a:r>
            <a:r>
              <a:rPr lang="en-US" altLang="zh-CN" sz="4000" b="0" i="0" dirty="0">
                <a:solidFill>
                  <a:srgbClr val="000000"/>
                </a:solidFill>
                <a:effectLst/>
                <a:latin typeface="Arial" panose="020B0604020202020204" pitchFamily="34" charset="0"/>
              </a:rPr>
              <a:t>/</a:t>
            </a:r>
            <a:r>
              <a:rPr lang="zh-CN" altLang="en-US" sz="4000" b="0" i="0" dirty="0">
                <a:solidFill>
                  <a:srgbClr val="000000"/>
                </a:solidFill>
                <a:effectLst/>
                <a:latin typeface="Arial" panose="020B0604020202020204" pitchFamily="34" charset="0"/>
              </a:rPr>
              <a:t>爬虫得到的源数据首先要进行数据清洗，少量的缺失值可以接受，可以进行忽略或者用平均值等方法进行填充。但是过多的缺失值会使得数据分析效果大打折扣，例如：在计算某项的平均值时，过多的缺失项会导致</a:t>
            </a:r>
            <a:r>
              <a:rPr lang="zh-CN" altLang="en-US" sz="4000" b="0" i="0" dirty="0">
                <a:solidFill>
                  <a:srgbClr val="FF0000"/>
                </a:solidFill>
                <a:effectLst/>
                <a:latin typeface="Arial" panose="020B0604020202020204" pitchFamily="34" charset="0"/>
              </a:rPr>
              <a:t>数据分析和可视化结果产生偏差</a:t>
            </a:r>
            <a:r>
              <a:rPr lang="zh-CN" altLang="en-US" sz="4000" b="0" i="0" dirty="0">
                <a:solidFill>
                  <a:srgbClr val="000000"/>
                </a:solidFill>
                <a:effectLst/>
                <a:latin typeface="Arial" panose="020B0604020202020204" pitchFamily="34" charset="0"/>
              </a:rPr>
              <a:t>。例如右图：</a:t>
            </a:r>
            <a:endParaRPr lang="en-US" altLang="zh-CN" sz="4000" b="0" i="0" dirty="0">
              <a:solidFill>
                <a:srgbClr val="000000"/>
              </a:solidFill>
              <a:effectLst/>
              <a:latin typeface="Arial" panose="020B0604020202020204" pitchFamily="34" charset="0"/>
            </a:endParaRPr>
          </a:p>
          <a:p>
            <a:pPr algn="l"/>
            <a:r>
              <a:rPr lang="en-US" altLang="zh-CN" sz="4000" b="0" i="0" dirty="0" err="1">
                <a:solidFill>
                  <a:srgbClr val="000000"/>
                </a:solidFill>
                <a:effectLst/>
                <a:latin typeface="Arial" panose="020B0604020202020204" pitchFamily="34" charset="0"/>
              </a:rPr>
              <a:t>data.replace</a:t>
            </a:r>
            <a:r>
              <a:rPr lang="en-US" altLang="zh-CN" sz="4000" b="0" i="0" dirty="0">
                <a:solidFill>
                  <a:srgbClr val="000000"/>
                </a:solidFill>
                <a:effectLst/>
                <a:latin typeface="Arial" panose="020B0604020202020204" pitchFamily="34" charset="0"/>
              </a:rPr>
              <a:t>(</a:t>
            </a:r>
            <a:r>
              <a:rPr lang="en-US" altLang="zh-CN" sz="4000" b="0" i="0" dirty="0" err="1">
                <a:solidFill>
                  <a:srgbClr val="000000"/>
                </a:solidFill>
                <a:effectLst/>
                <a:latin typeface="Arial" panose="020B0604020202020204" pitchFamily="34" charset="0"/>
              </a:rPr>
              <a:t>np.nan</a:t>
            </a:r>
            <a:r>
              <a:rPr lang="en-US" altLang="zh-CN" sz="4000" b="0" i="0" dirty="0">
                <a:solidFill>
                  <a:srgbClr val="000000"/>
                </a:solidFill>
                <a:effectLst/>
                <a:latin typeface="Arial" panose="020B0604020202020204" pitchFamily="34" charset="0"/>
              </a:rPr>
              <a:t>, 'none') # data</a:t>
            </a:r>
            <a:r>
              <a:rPr lang="zh-CN" altLang="en-US" sz="4000" b="0" i="0" dirty="0">
                <a:solidFill>
                  <a:srgbClr val="000000"/>
                </a:solidFill>
                <a:effectLst/>
                <a:latin typeface="Arial" panose="020B0604020202020204" pitchFamily="34" charset="0"/>
              </a:rPr>
              <a:t>代表源数据</a:t>
            </a:r>
            <a:endParaRPr lang="en-US" altLang="zh-CN" sz="4000" b="0" i="0" dirty="0">
              <a:solidFill>
                <a:srgbClr val="000000"/>
              </a:solidFill>
              <a:effectLst/>
              <a:latin typeface="Arial" panose="020B0604020202020204" pitchFamily="34" charset="0"/>
            </a:endParaRPr>
          </a:p>
          <a:p>
            <a:pPr algn="l"/>
            <a:r>
              <a:rPr lang="en-US" altLang="zh-CN" sz="4000" b="0" i="0" dirty="0">
                <a:solidFill>
                  <a:srgbClr val="000000"/>
                </a:solidFill>
                <a:effectLst/>
                <a:latin typeface="Arial" panose="020B0604020202020204" pitchFamily="34" charset="0"/>
              </a:rPr>
              <a:t>data = </a:t>
            </a:r>
            <a:r>
              <a:rPr lang="en-US" altLang="zh-CN" sz="4000" b="0" i="0" dirty="0" err="1">
                <a:solidFill>
                  <a:srgbClr val="000000"/>
                </a:solidFill>
                <a:effectLst/>
                <a:latin typeface="Arial" panose="020B0604020202020204" pitchFamily="34" charset="0"/>
              </a:rPr>
              <a:t>data.dropna</a:t>
            </a:r>
            <a:r>
              <a:rPr lang="en-US" altLang="zh-CN" sz="4000" b="0" i="0" dirty="0">
                <a:solidFill>
                  <a:srgbClr val="000000"/>
                </a:solidFill>
                <a:effectLst/>
                <a:latin typeface="Arial" panose="020B0604020202020204" pitchFamily="34" charset="0"/>
              </a:rPr>
              <a:t>(thresh=4)</a:t>
            </a:r>
          </a:p>
          <a:p>
            <a:pPr algn="l"/>
            <a:endParaRPr lang="zh-CN" altLang="en-US" sz="4000" b="0" i="0" dirty="0">
              <a:solidFill>
                <a:srgbClr val="000000"/>
              </a:solidFill>
              <a:effectLst/>
              <a:latin typeface="Arial" panose="020B0604020202020204" pitchFamily="34" charset="0"/>
            </a:endParaRPr>
          </a:p>
        </p:txBody>
      </p:sp>
      <p:sp>
        <p:nvSpPr>
          <p:cNvPr id="40" name="TextBox 39"/>
          <p:cNvSpPr txBox="1"/>
          <p:nvPr/>
        </p:nvSpPr>
        <p:spPr>
          <a:xfrm>
            <a:off x="2963746" y="1900864"/>
            <a:ext cx="9857137" cy="1107996"/>
          </a:xfrm>
          <a:prstGeom prst="rect">
            <a:avLst/>
          </a:prstGeom>
          <a:noFill/>
        </p:spPr>
        <p:txBody>
          <a:bodyPr wrap="square" rtlCol="0" anchor="ctr" anchorCtr="0">
            <a:spAutoFit/>
          </a:bodyPr>
          <a:lstStyle/>
          <a:p>
            <a:pPr algn="l"/>
            <a:r>
              <a:rPr lang="zh-CN" altLang="en-US" sz="6600" b="1" i="0" dirty="0">
                <a:solidFill>
                  <a:srgbClr val="000000"/>
                </a:solidFill>
                <a:effectLst/>
                <a:latin typeface="Arial" panose="020B0604020202020204" pitchFamily="34" charset="0"/>
              </a:rPr>
              <a:t>数据清洗</a:t>
            </a:r>
          </a:p>
        </p:txBody>
      </p:sp>
      <p:pic>
        <p:nvPicPr>
          <p:cNvPr id="13" name="图片 12">
            <a:extLst>
              <a:ext uri="{FF2B5EF4-FFF2-40B4-BE49-F238E27FC236}">
                <a16:creationId xmlns:a16="http://schemas.microsoft.com/office/drawing/2014/main" id="{163C88BF-BA40-4728-A779-787F4CE86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0946" y="3763785"/>
            <a:ext cx="12125401" cy="6175345"/>
          </a:xfrm>
          <a:prstGeom prst="rect">
            <a:avLst/>
          </a:prstGeom>
        </p:spPr>
      </p:pic>
      <p:cxnSp>
        <p:nvCxnSpPr>
          <p:cNvPr id="5" name="Straight Connector 12">
            <a:extLst>
              <a:ext uri="{FF2B5EF4-FFF2-40B4-BE49-F238E27FC236}">
                <a16:creationId xmlns:a16="http://schemas.microsoft.com/office/drawing/2014/main" id="{5035D296-752F-4A5E-92E8-8F639AA8FC4D}"/>
              </a:ext>
            </a:extLst>
          </p:cNvPr>
          <p:cNvCxnSpPr>
            <a:cxnSpLocks/>
          </p:cNvCxnSpPr>
          <p:nvPr/>
        </p:nvCxnSpPr>
        <p:spPr>
          <a:xfrm>
            <a:off x="2963746" y="3202278"/>
            <a:ext cx="357620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98EAD9-3061-4812-8AC8-770B58438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3" y="1345702"/>
            <a:ext cx="11675284" cy="1169863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121411" y="1345702"/>
            <a:ext cx="4031873" cy="1015663"/>
          </a:xfrm>
          <a:prstGeom prst="rect">
            <a:avLst/>
          </a:prstGeom>
          <a:noFill/>
        </p:spPr>
        <p:txBody>
          <a:bodyPr wrap="none" rtlCol="0" anchor="ctr" anchorCtr="0">
            <a:spAutoFit/>
          </a:bodyPr>
          <a:lstStyle/>
          <a:p>
            <a:pPr algn="l"/>
            <a:r>
              <a:rPr lang="zh-CN" altLang="en-US" sz="6000" b="1" i="0" dirty="0">
                <a:solidFill>
                  <a:srgbClr val="000000"/>
                </a:solidFill>
                <a:effectLst/>
                <a:latin typeface="Arial" panose="020B0604020202020204" pitchFamily="34" charset="0"/>
              </a:rPr>
              <a:t>数据预处理</a:t>
            </a:r>
          </a:p>
        </p:txBody>
      </p:sp>
      <p:cxnSp>
        <p:nvCxnSpPr>
          <p:cNvPr id="13" name="Straight Connector 12"/>
          <p:cNvCxnSpPr>
            <a:cxnSpLocks/>
          </p:cNvCxnSpPr>
          <p:nvPr/>
        </p:nvCxnSpPr>
        <p:spPr>
          <a:xfrm>
            <a:off x="10121411" y="2446904"/>
            <a:ext cx="423069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0" name="图片 49">
            <a:extLst>
              <a:ext uri="{FF2B5EF4-FFF2-40B4-BE49-F238E27FC236}">
                <a16:creationId xmlns:a16="http://schemas.microsoft.com/office/drawing/2014/main" id="{2D3082E1-0316-43B8-8F06-5485B44B215E}"/>
              </a:ext>
            </a:extLst>
          </p:cNvPr>
          <p:cNvPicPr>
            <a:picLocks noChangeAspect="1"/>
          </p:cNvPicPr>
          <p:nvPr/>
        </p:nvPicPr>
        <p:blipFill>
          <a:blip r:embed="rId4"/>
          <a:stretch>
            <a:fillRect/>
          </a:stretch>
        </p:blipFill>
        <p:spPr>
          <a:xfrm>
            <a:off x="1534029" y="4386139"/>
            <a:ext cx="4445397" cy="5155426"/>
          </a:xfrm>
          <a:prstGeom prst="rect">
            <a:avLst/>
          </a:prstGeom>
        </p:spPr>
      </p:pic>
      <p:pic>
        <p:nvPicPr>
          <p:cNvPr id="51" name="图片 50">
            <a:extLst>
              <a:ext uri="{FF2B5EF4-FFF2-40B4-BE49-F238E27FC236}">
                <a16:creationId xmlns:a16="http://schemas.microsoft.com/office/drawing/2014/main" id="{31645486-7483-43E5-BA80-EC4929FB454C}"/>
              </a:ext>
            </a:extLst>
          </p:cNvPr>
          <p:cNvPicPr>
            <a:picLocks noChangeAspect="1"/>
          </p:cNvPicPr>
          <p:nvPr/>
        </p:nvPicPr>
        <p:blipFill>
          <a:blip r:embed="rId5"/>
          <a:stretch>
            <a:fillRect/>
          </a:stretch>
        </p:blipFill>
        <p:spPr>
          <a:xfrm>
            <a:off x="8229600" y="4386139"/>
            <a:ext cx="1709531" cy="5249297"/>
          </a:xfrm>
          <a:prstGeom prst="rect">
            <a:avLst/>
          </a:prstGeom>
        </p:spPr>
      </p:pic>
      <p:sp>
        <p:nvSpPr>
          <p:cNvPr id="52" name="文本框 51">
            <a:extLst>
              <a:ext uri="{FF2B5EF4-FFF2-40B4-BE49-F238E27FC236}">
                <a16:creationId xmlns:a16="http://schemas.microsoft.com/office/drawing/2014/main" id="{DA1DBD56-8FEB-4EA4-8208-B4D774EBC2E2}"/>
              </a:ext>
            </a:extLst>
          </p:cNvPr>
          <p:cNvSpPr txBox="1"/>
          <p:nvPr/>
        </p:nvSpPr>
        <p:spPr>
          <a:xfrm>
            <a:off x="12188824" y="2990472"/>
            <a:ext cx="10094705" cy="3170099"/>
          </a:xfrm>
          <a:prstGeom prst="rect">
            <a:avLst/>
          </a:prstGeom>
          <a:noFill/>
        </p:spPr>
        <p:txBody>
          <a:bodyPr wrap="square" rtlCol="0">
            <a:spAutoFit/>
          </a:bodyPr>
          <a:lstStyle/>
          <a:p>
            <a:r>
              <a:rPr lang="zh-CN" altLang="en-US" sz="4000" b="0" i="0" dirty="0">
                <a:solidFill>
                  <a:srgbClr val="000000"/>
                </a:solidFill>
                <a:effectLst/>
                <a:latin typeface="Arial" panose="020B0604020202020204" pitchFamily="34" charset="0"/>
              </a:rPr>
              <a:t>由于在数据分析中需要用到一些特定的规整数据，例如源数据样式为：</a:t>
            </a:r>
            <a:endParaRPr lang="en-US" altLang="zh-CN" sz="4000" b="0" i="0" dirty="0">
              <a:solidFill>
                <a:srgbClr val="000000"/>
              </a:solidFill>
              <a:effectLst/>
              <a:latin typeface="Arial" panose="020B0604020202020204" pitchFamily="34" charset="0"/>
            </a:endParaRPr>
          </a:p>
          <a:p>
            <a:r>
              <a:rPr lang="zh-CN" altLang="en-US" sz="4000" b="0" i="0" dirty="0">
                <a:solidFill>
                  <a:srgbClr val="000000"/>
                </a:solidFill>
                <a:effectLst/>
                <a:latin typeface="Arial" panose="020B0604020202020204" pitchFamily="34" charset="0"/>
              </a:rPr>
              <a:t>“联想拯救者</a:t>
            </a:r>
            <a:r>
              <a:rPr lang="en-US" altLang="zh-CN" sz="4000" b="0" i="0" dirty="0">
                <a:solidFill>
                  <a:srgbClr val="000000"/>
                </a:solidFill>
                <a:effectLst/>
                <a:latin typeface="Arial" panose="020B0604020202020204" pitchFamily="34" charset="0"/>
              </a:rPr>
              <a:t>R9000P”</a:t>
            </a:r>
            <a:r>
              <a:rPr lang="zh-CN" altLang="en-US" sz="4000" b="0" i="0" dirty="0">
                <a:solidFill>
                  <a:srgbClr val="000000"/>
                </a:solidFill>
                <a:effectLst/>
                <a:latin typeface="Arial" panose="020B0604020202020204" pitchFamily="34" charset="0"/>
              </a:rPr>
              <a:t>， </a:t>
            </a:r>
            <a:endParaRPr lang="en-US" altLang="zh-CN" sz="4000" b="0" i="0" dirty="0">
              <a:solidFill>
                <a:srgbClr val="000000"/>
              </a:solidFill>
              <a:effectLst/>
              <a:latin typeface="Arial" panose="020B0604020202020204" pitchFamily="34" charset="0"/>
            </a:endParaRPr>
          </a:p>
          <a:p>
            <a:r>
              <a:rPr lang="zh-CN" altLang="en-US" sz="4000" b="0" i="0">
                <a:solidFill>
                  <a:srgbClr val="000000"/>
                </a:solidFill>
                <a:effectLst/>
                <a:latin typeface="Arial" panose="020B0604020202020204" pitchFamily="34" charset="0"/>
              </a:rPr>
              <a:t>在</a:t>
            </a:r>
            <a:r>
              <a:rPr lang="zh-CN" altLang="en-US" sz="4000" b="0" i="0" dirty="0">
                <a:solidFill>
                  <a:srgbClr val="000000"/>
                </a:solidFill>
                <a:effectLst/>
                <a:latin typeface="Arial" panose="020B0604020202020204" pitchFamily="34" charset="0"/>
              </a:rPr>
              <a:t>实际分析需要将其品牌“联想”提取出来，因而需要对数据进行一些预处理。</a:t>
            </a:r>
            <a:endParaRPr lang="zh-CN" altLang="en-US" sz="4000" dirty="0"/>
          </a:p>
        </p:txBody>
      </p:sp>
    </p:spTree>
    <p:extLst>
      <p:ext uri="{BB962C8B-B14F-4D97-AF65-F5344CB8AC3E}">
        <p14:creationId xmlns:p14="http://schemas.microsoft.com/office/powerpoint/2010/main" val="1758834023"/>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2"/>
          <p:cNvSpPr txBox="1"/>
          <p:nvPr/>
        </p:nvSpPr>
        <p:spPr>
          <a:xfrm>
            <a:off x="2079389" y="3916853"/>
            <a:ext cx="11795637" cy="4994639"/>
          </a:xfrm>
          <a:prstGeom prst="rect">
            <a:avLst/>
          </a:prstGeom>
        </p:spPr>
        <p:txBody>
          <a:bodyPr vert="horz" wrap="square" lIns="217490" tIns="108745" rIns="217490" bIns="108745"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3200" b="0" i="0" dirty="0">
                <a:solidFill>
                  <a:srgbClr val="000000"/>
                </a:solidFill>
                <a:effectLst/>
                <a:latin typeface="Arial" panose="020B0604020202020204" pitchFamily="34" charset="0"/>
              </a:rPr>
              <a:t>如果我们想根据现有的数据：品牌、厚度、价格等数据进行分析，那么简单的可视化就能让我们对纷繁杂乱的数据有一个直观的了解</a:t>
            </a:r>
            <a:r>
              <a:rPr lang="en-US" altLang="zh-CN" sz="3200" b="0" i="0" dirty="0">
                <a:solidFill>
                  <a:srgbClr val="000000"/>
                </a:solidFill>
                <a:effectLst/>
                <a:latin typeface="Arial" panose="020B0604020202020204" pitchFamily="34" charset="0"/>
              </a:rPr>
              <a:t>, </a:t>
            </a:r>
            <a:r>
              <a:rPr lang="zh-CN" altLang="en-US" sz="3200" b="0" i="0" dirty="0">
                <a:solidFill>
                  <a:srgbClr val="000000"/>
                </a:solidFill>
                <a:effectLst/>
                <a:latin typeface="Arial" panose="020B0604020202020204" pitchFamily="34" charset="0"/>
              </a:rPr>
              <a:t>从而快速捕捉数据背后的信息，有利于我们后续进行数据建模等操作</a:t>
            </a:r>
          </a:p>
          <a:p>
            <a:pPr algn="l"/>
            <a:r>
              <a:rPr lang="zh-CN" altLang="en-US" sz="3200" b="0" i="0" dirty="0">
                <a:solidFill>
                  <a:srgbClr val="000000"/>
                </a:solidFill>
                <a:effectLst/>
                <a:latin typeface="Arial" panose="020B0604020202020204" pitchFamily="34" charset="0"/>
              </a:rPr>
              <a:t>根据现有信息，我们在这里对品牌、价位和厚度进行简要分析：了解当下市场的主流品牌、价位和厚度，有利于我们对数据有着更好的整体把握，</a:t>
            </a:r>
            <a:r>
              <a:rPr lang="zh-CN" altLang="en-US" sz="3200" b="0" i="0" dirty="0">
                <a:solidFill>
                  <a:srgbClr val="FF0000"/>
                </a:solidFill>
                <a:effectLst/>
                <a:latin typeface="Arial" panose="020B0604020202020204" pitchFamily="34" charset="0"/>
              </a:rPr>
              <a:t> 品牌和价位</a:t>
            </a:r>
            <a:r>
              <a:rPr lang="zh-CN" altLang="en-US" sz="3200" b="0" i="0" dirty="0">
                <a:solidFill>
                  <a:srgbClr val="000000"/>
                </a:solidFill>
                <a:effectLst/>
                <a:latin typeface="Arial" panose="020B0604020202020204" pitchFamily="34" charset="0"/>
              </a:rPr>
              <a:t>的分析较为简单，源代码已经</a:t>
            </a:r>
            <a:r>
              <a:rPr lang="zh-CN" altLang="en-US" sz="3200" b="0" i="0" dirty="0">
                <a:solidFill>
                  <a:srgbClr val="FF0000"/>
                </a:solidFill>
                <a:effectLst/>
                <a:latin typeface="Arial" panose="020B0604020202020204" pitchFamily="34" charset="0"/>
              </a:rPr>
              <a:t>放在</a:t>
            </a:r>
            <a:r>
              <a:rPr lang="en-US" altLang="zh-CN" sz="3200" b="0" i="0" dirty="0" err="1">
                <a:solidFill>
                  <a:srgbClr val="FF0000"/>
                </a:solidFill>
                <a:effectLst/>
                <a:latin typeface="Arial" panose="020B0604020202020204" pitchFamily="34" charset="0"/>
              </a:rPr>
              <a:t>Github</a:t>
            </a:r>
            <a:r>
              <a:rPr lang="zh-CN" altLang="en-US" sz="3200" b="0" i="0" dirty="0">
                <a:solidFill>
                  <a:srgbClr val="FF0000"/>
                </a:solidFill>
                <a:effectLst/>
                <a:latin typeface="Arial" panose="020B0604020202020204" pitchFamily="34" charset="0"/>
              </a:rPr>
              <a:t>上</a:t>
            </a:r>
            <a:r>
              <a:rPr lang="zh-CN" altLang="en-US" sz="3200" b="0" i="0" dirty="0">
                <a:solidFill>
                  <a:srgbClr val="000000"/>
                </a:solidFill>
                <a:effectLst/>
                <a:latin typeface="Arial" panose="020B0604020202020204" pitchFamily="34" charset="0"/>
              </a:rPr>
              <a:t>，下面我们会介绍对</a:t>
            </a:r>
            <a:r>
              <a:rPr lang="zh-CN" altLang="en-US" sz="3200" b="0" i="0" dirty="0">
                <a:solidFill>
                  <a:srgbClr val="FF0000"/>
                </a:solidFill>
                <a:effectLst/>
                <a:latin typeface="Arial" panose="020B0604020202020204" pitchFamily="34" charset="0"/>
              </a:rPr>
              <a:t>厚度的可视化分析</a:t>
            </a:r>
            <a:r>
              <a:rPr lang="zh-CN" altLang="en-US" sz="3200" b="0" i="0" dirty="0">
                <a:solidFill>
                  <a:srgbClr val="000000"/>
                </a:solidFill>
                <a:effectLst/>
                <a:latin typeface="Arial" panose="020B0604020202020204" pitchFamily="34" charset="0"/>
              </a:rPr>
              <a:t>。</a:t>
            </a:r>
          </a:p>
        </p:txBody>
      </p:sp>
      <p:sp>
        <p:nvSpPr>
          <p:cNvPr id="40" name="TextBox 39"/>
          <p:cNvSpPr txBox="1"/>
          <p:nvPr/>
        </p:nvSpPr>
        <p:spPr>
          <a:xfrm>
            <a:off x="2079389" y="2032563"/>
            <a:ext cx="9857137" cy="1107996"/>
          </a:xfrm>
          <a:prstGeom prst="rect">
            <a:avLst/>
          </a:prstGeom>
          <a:noFill/>
        </p:spPr>
        <p:txBody>
          <a:bodyPr wrap="square" rtlCol="0" anchor="ctr" anchorCtr="0">
            <a:spAutoFit/>
          </a:bodyPr>
          <a:lstStyle/>
          <a:p>
            <a:pPr algn="l"/>
            <a:r>
              <a:rPr lang="zh-CN" altLang="en-US" sz="6600" b="1" i="0" dirty="0">
                <a:solidFill>
                  <a:srgbClr val="000000"/>
                </a:solidFill>
                <a:effectLst/>
                <a:latin typeface="Arial" panose="020B0604020202020204" pitchFamily="34" charset="0"/>
              </a:rPr>
              <a:t>数据分析</a:t>
            </a:r>
            <a:r>
              <a:rPr lang="en-US" altLang="zh-CN" sz="6600" b="1" i="0" dirty="0">
                <a:solidFill>
                  <a:srgbClr val="000000"/>
                </a:solidFill>
                <a:effectLst/>
                <a:latin typeface="Arial" panose="020B0604020202020204" pitchFamily="34" charset="0"/>
              </a:rPr>
              <a:t>——</a:t>
            </a:r>
            <a:r>
              <a:rPr lang="zh-CN" altLang="en-US" sz="6600" b="1" i="0" dirty="0">
                <a:solidFill>
                  <a:srgbClr val="000000"/>
                </a:solidFill>
                <a:effectLst/>
                <a:latin typeface="Arial" panose="020B0604020202020204" pitchFamily="34" charset="0"/>
              </a:rPr>
              <a:t>可视化分析</a:t>
            </a:r>
          </a:p>
        </p:txBody>
      </p:sp>
      <p:pic>
        <p:nvPicPr>
          <p:cNvPr id="1028" name="Picture 4">
            <a:extLst>
              <a:ext uri="{FF2B5EF4-FFF2-40B4-BE49-F238E27FC236}">
                <a16:creationId xmlns:a16="http://schemas.microsoft.com/office/drawing/2014/main" id="{4110A294-72EA-4FE3-BC83-ADC15A52F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8928" y="2586560"/>
            <a:ext cx="7159349" cy="447459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2">
            <a:extLst>
              <a:ext uri="{FF2B5EF4-FFF2-40B4-BE49-F238E27FC236}">
                <a16:creationId xmlns:a16="http://schemas.microsoft.com/office/drawing/2014/main" id="{6EB03795-3060-41B2-94BA-F94BEFA2DED7}"/>
              </a:ext>
            </a:extLst>
          </p:cNvPr>
          <p:cNvCxnSpPr>
            <a:cxnSpLocks/>
          </p:cNvCxnSpPr>
          <p:nvPr/>
        </p:nvCxnSpPr>
        <p:spPr>
          <a:xfrm>
            <a:off x="2079389" y="3341426"/>
            <a:ext cx="941024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9025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Default Theme">
  <a:themeElements>
    <a:clrScheme name="Phlox Light">
      <a:dk1>
        <a:srgbClr val="7F7F7F"/>
      </a:dk1>
      <a:lt1>
        <a:srgbClr val="FFFFFF"/>
      </a:lt1>
      <a:dk2>
        <a:srgbClr val="000000"/>
      </a:dk2>
      <a:lt2>
        <a:srgbClr val="FFFFFF"/>
      </a:lt2>
      <a:accent1>
        <a:srgbClr val="2E2E35"/>
      </a:accent1>
      <a:accent2>
        <a:srgbClr val="FFD816"/>
      </a:accent2>
      <a:accent3>
        <a:srgbClr val="9F9EA2"/>
      </a:accent3>
      <a:accent4>
        <a:srgbClr val="D7D5D4"/>
      </a:accent4>
      <a:accent5>
        <a:srgbClr val="2E2E35"/>
      </a:accent5>
      <a:accent6>
        <a:srgbClr val="9F9EA2"/>
      </a:accent6>
      <a:hlink>
        <a:srgbClr val="F33B48"/>
      </a:hlink>
      <a:folHlink>
        <a:srgbClr val="FFC000"/>
      </a:folHlink>
    </a:clrScheme>
    <a:fontScheme name="fyngwmq4">
      <a:majorFont>
        <a:latin typeface="Segoe UI"/>
        <a:ea typeface="Microsoft YaHei"/>
        <a:cs typeface=""/>
      </a:majorFont>
      <a:minorFont>
        <a:latin typeface="Segoe U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M3NDQ5ODQxOTI2IiwKCSJHcm91cElkIiA6ICI1NTk0OTE1OTQiLAoJIkltYWdlIiA6ICJpVkJPUncwS0dnb0FBQUFOU1VoRVVnQUFBa2tBQUFFZ0NBWUFBQUNnaytjN0FBQUFDWEJJV1hNQUFBc1RBQUFMRXdFQW1wd1lBQUFnQUVsRVFWUjRuTzNkZlh6TjlmL0g4ZWZaRlRha2NoSHpUWHlWcEw1OU4wUzVXSzR0K21ZTDRidnlUYVZjSm41ZFlFT0V3dmlHUm5MTmwxTHhjMUZrMGthbHExbXFxU1VoWXE3SHRyUFp4WG4vL3Rodm42OWpaelpYT3dlUCsrMjJtOC9uY3o0WHIzT2Mxem12ODNtL1ArK1BC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MaUZ6ZDBCWEFZK3djSEJqeHRqbnBaMHI4MW1DM0IzUU5jWnV6RW1TZEw4eE1URWVaSnkzQjBRaWtYT3VCYzU0OW5JRC9meXFQeTQyb3NrbitEZzRCV1N3dHdkQ0NSanpLZUppWW1oNGtQZms1RXpIb1NjOFRqa2h3ZnhoUHk0cW91azRPRGdKeVhOcjEyN3RrYU9IS202ZGV1cVFvVUs3ZzdydXBLZW5xNDllL1pvMHFSSjJybHpwNHd4d3hNVEUxOTNkMXh3alp4eFAzTEdjNUVmN3VkcCtlSGxyZ05mRHY5L09sUWpSNDVVVUZBUWIyWTNLRisrdk82NTV4NUZSa1pLa213MlcwODNoNFR6SUdmY2o1enhYT1NIKzNsYWZselZSWktrZXlXcGJ0MjY3bzdqdWxlelpzMkN5ZHZkR1FlS1JjNTRDSExHSTVFZkhzSlQ4dU9xTHBJS090UlI3YnRmUUlEVnQ3R2NPK1BBK1pFem5vT2M4VHpraCtmd2xQeTRxb3NrQUFDQUs0VWlDUUFBd0FXS0pBQUFBQmNva2dBQUFGeWdTQUlBQUhDQklna0FBTUFGaWlRQUFBQVhLSklBQUFCY29FZ0NBQUJ3Z1NJSkFBREFCWW9rQUFBQUZ5aVNBQUFBWEtCSUFnQUFjSUVpQ1FBQXdBV0tKQUFBQUJjb2tnQUE4QkJaV1ZudURnRm5vVWdDQUtDVUhENThXSC8rK2Fja0tTUWtSSkswZS9kdUhUdDJUSGE3WFE4KytLQ3lzN05kYnZ2NTU1OWY5SEVURXhPVms1TWpTVnF3WUlIc2RudVI2N1p1M2JySXg5TFQwNVdjbkt3Tkd6Ym9sMTkrdWVoNHJoWSs3ZzRBQUlEcnhkYXRXeFViRzZ1MzMzNWJrbVNNMGZqeDR6Vmd3QURsNXVicTFsdHZsWitmbjh0dFI0NGNxZmo0ZUlXSGg4dmhjTWpMcS9CNWp0VFVWRzNldk5scDJXKy8vYWFoUTRkcTJiSmxxbDY5dW43NzdUY3RXN1pNVHovOWRJbGlEZzhQVjFaV2xqSXpNMVdtVEJuZGZQUE51dVdXVzlTeFkwZmRlZWVkRi9nS1hGMG9rZ0FBS0NYaDRlR0tpNHZUb1VPSEpFazdkKzVVN2RxMTFiQmhRMFZIUit0dmYvdGJpZmF6Y09GQ1ZhcFVxZER5Yzg4Q1pXVmxhZVRJa2VyYnQ2K3FWNjh1U2VyZnY3OGVmL3h4dFd6WlVuZmNjVWV4eHpwMDZKRGk0K09MTE42dVpSUkpBQUNVa3E1ZHUwcVNCZ3dZSUx2ZHJxaW9LRW5TbDE5K3FZOC8vbGgrZm43cTNMbXpNakl5bEpPVG8ySERobW5Ka2lWS1RVMVZSa2FHV3JkdXJVcVZLdW1wcDU2U3Q3ZjNlWS9sY0RnVUZSV2xtalZycW1mUG50Ynl3TUJBdmZEQ0MzcisrZWMxZS9aczFhcFZTNUswZE9sU3ZmdnV1enA5K3JRNmQrNHNTVnEzYnAwa1haY0Zra1NSQkFCQXFWbTVjcVgyN2R1bjhlUEg2K0RCZytyWXNhTWlJaUswYXRVcXBhYW1hc09HRGFwU3BZcmVlZWNkcGFlbkt5d3NUR0ZoWVpMeSt6QnQzcnhaNGVIaG1qZHZublVtYWVMRWlSbytmTGdrYWRTb1VaS2s3T3hzalI0OVdvY1BIOWJzMmJNTHhmSHd3dy9yMkxGait0ZS8vcVhJeUVpMWFkTkdFUkVSYXRPbWpUcDM3cXlWSzFkZXQ0WFIyZWk0RFFCQUtjak96dGFNR1RNMGR1eFlSVVpHcWt5Wk1ycjk5dHYxM0hQUEtTVWxSWTBhTmRMdTNic2w1WGZtL3V0Zi8xcWkvY2JHeGxyVFk4ZU9sU1M5OHNvck9uejRzR2JPbkNsL2YzK1gyejM1NUpONjhjVVhOV2JNR00yZE8xZVM5T21ubjByS1ArT1ZtSmhveFIwU0VtTDlOV3pZMEpyZXMyZlB4YjBZVnduT0pBRUFVQXA4ZlgxVnYzNTlEUmd3UU5IUjBZcUtpbEtyVnEzVXFGRWpWYWhRUWUrOTk1NjJidDJxeG8wYjY3dnZ2dE9nUVlNa1NibTV1ZHExYTVmT25EbWozcjE3S3lVbFJVODg4WVJzTnBza0tTMHRUWTg4OG9oMW5ERmp4bWp3NE1FNmRPaVFIbjc0WVVtUzNXNVgyYkpsblRwN1oyUms2TU1QUDlUNzc3K3ZpaFVyeXVGd2FOT21UUW9JQ05ESWtTTTFkT2hRelpvMVMyWExsbFY4Zkx5MTNmMzMzKzgwZnkyalNMcEVXVmxaS2x1MnJMdkRBRHdLZVFFVVpyUFpGQk1UbzVreloyci8vdjNhdG0yYlltSmlKRW56NTg5WHExYXQxTE5uVC8zbEwzOVJqUm8xRkJnWXFOemNYSVdIaDZ0ZXZYcnk4ZkhSYTYrOXByNTkrMnJWcWxWV242VFdyVnRyOWVyVmhZNTMyMjIzV2NWTXg0NGROV2ZPSE4xNjY2M1c0eDA2ZEZEWnNtVlZyVm8xU2RKSEgzMmsrdlhyNjQ4Ly9sQ1RKazMwK3V1dkt5QWdRQUVCQVZmNnBmRllOTGNWbzdUSHRNak16TlRCZ3dlVmtKQ2d0V3ZYV3NjR1BJbTd4bnFSOGsvOUYvVm5qTEhXKy9ubm42Mm1pd0o1ZVhsYXUzYnRKUjBmdUJRTEZ5NVVibTZ1VnE1Y3FaVXJWMnI4K1BIeThmRlJ4WW9WVmJWcVZUVnYzbHlUSjArMkxzLzM4ZkhSbWpWck5IbnlaSGw3ZTZ0bXpackt6czZXdDdlM3VuZnZydTdkdXlzdExjMmFmdUdGRndvZDg5Q2hRN0xiN2FwWnM2YlRjcnZkN2xRQTdkKy9YeEVSRWRaOGt5Wk50SC8vZnFmQzZuckRtYVJpbE9hWUZ1M2J0MWUxYXRYMDIyKy9xVldyVmtwSVNORDA2ZFBWcmwwN1ZhaFFRV2xwYWRhL3NiR3hDZzBOMWRHalIxV2xTaFZKc3Fiejh2SUt4UlFTRXFJWFgzenhjcjQwdUk2VlZsNkVob1pheXpJek0xV3ZYajJscEtSWXh6eDQ4S0FDQXdPdGRhWk9uV3IxNDVnN2Q2NGVlT0FCcDM0ZFo4NmMwWmd4WTZ3bWlBS2JObTFTZEhTMDB6SzczVzUxalAzenp6K3Q0eHc4ZUZEZmZ2dHR5VjRvNEJ6cDZlbTYrKzY3TlhyMGFIWHAwa1dMRmkzUzZOR2o1ZVhsSllmRG9mVDBkRWtxOGtkR1NrcUs5WmwvN05neHB6R1JVbE5UMWFkUG4wTGJ6SjA3ViszYXRYUEt0WnljSEdWbFpUbjFWK3JidDIraGZOeTRjYU9hTm0xNjhVLzRLa2VSVkl6U0hOUEMyOXRiUzVZc1VXaG9xRjU1NVJVOSsreXpxbGV2bnNxVUthT1ZLMWNxUER4Y0sxZXV0QzdOWEw5K3ZVSkNRclIrL1hwSlV2UG16YlYrL1hyRnhzYnErKysvdDRxaURSczI2TWNmZjd5azF3RTRXMm5seGYvKzcvL3FzODgrVTcxNjlUUml4QWdOSGp4WURSbzBrQ1Q5OGNjZkdqVnFsQll1WEZob2U0ZkRvY1RFUkplL3FsMXAyN2F0MnJadHE1Q1FFS3Q1SWlRa3hHckNhTjY4dVRWZGNPWU11QmcxYXRUUTJMRmo5ZWFiYnlvNk9scGx5NVpWY25LeTdyNzdibzBiTjA2cHFhbUtqbzVXWkdTa1RwOCtyZkR3Y0tmdGQrellVZUlPM2RuWjJZcUppZEcyYmR1MGRPbFNwMzVKR3pkdVZJMGFOWnlLb25NTHBPVGtaRzNldkZrZmZ2amhwVC94cXhSRlVqRktjMHlMczlsc05qa2Nqb3VLdVhyMTZ0cXdZWU0xdjJ2WHJoSU5HQWFVVkdubGhhK3Zyejc1NUJORlJVVXBKaWJHS3BBNmQrNnM3T3hzWldabVdqOGEvUHo4dEhMbFNrblNEei84b0xTME5QWG8wVU5TL3BmRmlCRWoxTDU5K3d0Nm50MjdkNWVVZndhcVlQcDh0M01BemljOVBWMlRKMDlXUWtLQ1ZZU2ZQSGxTWDN6eGhmcjM3Njl5NWNwcHhvd1o4dmYzMTVRcFUvVHl5eS9MeTh0THpaczNWMDVPanZ6OC9MUmh3d2FyVUM5b1ppdVFsNWRuVFgvNzdiZDY5ZFZYVmJObVRTMVlzRUEzM1hTVDVzNmRxOW16Wjh2THkwczMzSENEbGJldTVPVGs2TVVYWDFULy92MnRNMWU0eWdRSEI1dmc0R0J6cGUzZHU5Yzg4OHd6cGttVEp1YnR0OTgyR1JrWlp1blNwU1k0T05nY09YTEVHR1BNbkRsenpOU3BVNTIyYTlteXBUSEdtTEN3TUhQeTVFbHIrWVFKRTZ6cHFLZ29hN3BqeDQ3V3YrbnA2U1k4UE53WVkweW5UcDJzL1p3OWI0d3hqUm8xTXQyNmRUUGR1blV6alJvMU1zWVlrNWFXWmg1NTVCRnJuV2VlZWNiODl0dHZsL2dxRksvZy84UGQ3d3NVN1hMbVRHbmxSVVpHaG5uMDBVZk5ybDI3ckdXdFdyVXl4dVMvMTg5ZFpvd3hFeWRPTkRFeE1kYjh3SUVEelpZdFcweEdSb1lKRGc0Mlk4YU1NVC8rK0dPaDUxUVEyN25UelpvMWM3bjhVcEV6bnFVMHZsUGk0K05OWm1abW9lVUpDUW5HNFhBNExVdEpTVEZuenB3eFBYdjJOQ0VoSVNZbUpzWk1uejdkcEthbUdtT2MzL1BHR0hQeTVFbnJleUlySzhza0ppYTZqQ0V2TCsrOE1XN2V2TmtZWTRyODNvaU5qVDN2OXBlTEorUUhIYmZQb3pUSHRKQmtYYzRwNVhmV0s3Z1o0ZEdqUjlXOWUzZWRPblZLM2J0MzE5R2pSNjMxL1AzOXRXTEZDcTFZc1VKbHlwU1JKSlV2WDE0K1BqNDZjZUtFc3JLeWRPREFBZFdwVStmaVh3amdMS1daRjZHaG9YcjAwVWUxZCs5ZURSbzBTUGZkZDU5Kyt1a25hNzFPblRvVjJvL2RidGY2OWV0MTVzd1phOW52di8vdUZNZjk5OSt2UVlNR2FmSGl4Wkx5enp5RmhvWXFJeU5Eb2FHaGV2enh4eS9nRlFGS3JtWExsaTZ2L0F3T0RuYjZEcENrYXRXcXljL1BUOHVXTFZOY1hKejY5ZXVuZ1FNSDZvWWJicENrUXZkb3ExU3BrblUydFV5Wk12cjczLy91TWdaWC9RRFAxcXBWSzBrcU1uZmJ0bTE3M3UydkpUUzNuVWRwam1rUkZCVGtkR1dPbjUrZk1qTXpKVWxWcWxUUmloVXJyTWVXTFZ1bTNOeGMrZmo0eUc2M096VUpGR2pTcEluaTQrTlZvVUlGTlczYXRGRHlBUmVyTlBQaTdQNTJxMWV2VnNlT0haMCt1RjI5cjFlc1dLSEF3RUI5K2VXWEdqSmtpQTRjT0NDYnphWWFOV3BZVFdYdDI3ZlhIWGZjb1NGRGh1alVxVk1hTkdoUW9UNStJU0VoVmp4WldWbldOTTF0Y0NjK3kwc1hSZEo1bE9hWUZqazVPVTdWdmMxbWs2K3ZyOHNQNU5EUVVQWHIxMC92dlBPT2RTWkp5djhpS2RDeFkwZE5uRGhSQVFFQkdqQmd3R1YvYlhEOUt1MnhYZ29jT0hCQVlXRmhLbGV1bkxYTTE5ZTMwSG9CQVFFYU1XS0V4bzRkcStUa1pNWEZ4YWxObXphRjFydnR0dHUwZVBGaXBhV2x1VHhlang0OTFLOWZQMG5PSGJkbnpacFZ3bGNLd05XT0lxa1lDeGN1Vks5ZXZiUnk1VXJWcWxWTFAvLzhzMGFQSHEyS0ZTdGFIZW9tVDU2c2FkT21TZnJ2bUJaUy9pL1JjOGUwa0p3NzJ3VUdCbXJhdEdrNmV2U29icjc1WnFkajE2OWZYOXUzYjFkZVhwNU9uanlwRzIrOFVaTDAxVmRmRlRsdXhmYnQyMlczMjlXOGVYT1ZLMWRPZVhsNVJaNXlCUzVXYWVYRjJlclVxV09kbFpMeW02RUxic3g1dG03ZHVsbi92dlhXVy9yNTU1ODFiOTQ4bDgrallzV0txbGl4b3N2SENncWtraTRIM0dIWHJsMUtTa3BTbHk1ZExtZzdZNHg2OSs2dFljT0c2ZDU3NzlYcDA2YzFhTkFnTFZxMDZBcEZlbldpU0NwR2FZMXBzWHYzYnFmeFhxVDhNMGJ6NXMxVFJFU0VubjMyV2FzNXJVcVZLaG8yYkpoV3JGaWhyS3dzOWUvZlg3Ly8vcnV5c3JMMG4vLzhSMEZCUWJyMTFsdDE0TUFCcTIvU1RUZmRkTmxmRzF5LzNESFd5OWxlZnZsbGZmYlpaOXE5ZTdjU0VoTFVzR0ZEdmZ6eXkwN3JQUExJSTVvOWU3YnV2ZmZlQ3hvTXorRnc2UERodzA0eFpHVmxPWTNaMUw5Ly8wSmpMUUhGK2UyMzMvVFNTeTlwL3Z6NWhZYSttREZqaHBZdFczWkIrOXUyYlp2OC9mMDFiZG8wdFdqUlFqZmZmTE1hTjI2c3lwVXJPNjEzNU1nUkpTUWtPQzM3N3J2dmRQRGdRZFd2WDE5U2ZtdkcyZjM5cEtMN0ZKNCtmVnBQUC8yMHhvMGJwM3IxNmwxUXpGY2JpcVJpbE5hWUZ0OS8vNzMxWmkzUXBrMGJmZnJwcDFxM2JwMTY5T2loQmcwYXFGcTFhdkwzOTFkYVdwcjI3ZHVueU1oSTNYSEhIYXBUcDQ1YXRXcWw2T2hvN2QyN1Y4ODk5NXdHRGh5b1U2ZE82Zm5ubjlkYmI3MVY1QzltNEVLVjVsZ3ZyalJvMEVERGh3L1hsQ2xUOU9xcnIrcTU1NTdUUXc4OVpEMmVrNU9qNk9ob1ZhaFFRYi84OG91R0RSdW0wTkJRNjRkSVFmSG1jRGlVbloydEF3Y09hUFhxMWNyT3psYWZQbjEwKysyM1czMlRwUCtPUVFaY0xJZkRvVkdqUnVtRkYxNXdPVGJZb0VHRG5NNlV1cEtXbHFZSEgzelFxZUFKREF6VWlCRWpuQVp2UGZlOTJyaHg0MEw3V3JKa2lTSWlJb29jOURVdUxrNGpSb3pRaWhVckNvM1VYYkZpUlEwYk5reFJVVkY2OTkxM2krMElmaldqU0RxUDBoelR3bTYzcTBPSERwSms5ZEd3Mld5YU1HR0NQdjMwVTIzZXZGbkxsaTNUc1dQSGxKbVpxYTVkdTdvY1FYdmR1bldhUEhteSt2YnRhLzNTL2ZYWFg5VzdkMi9ObmozYnVrY1BjTEZLT3kreXNyS2NPcXZHeGNYcHpUZmYxTVNKRTNYbm5YZHEzcng1R2pwMHFFNmZQcTBlUFhyb2wxOSswYWhSbzFTbFNoVXRYcnhZdnI2Kyt1aWpqN1J1M1RydDJiTkgvdjcrZXVDQkIyU01rYzFtMDMzMzNhZFJvMGFwZmZ2MkdqSmtpTXFWSzZleFk4ZGE0eTlKK1dlU3pwNlg4bk1OS0trdFc3Yklack9wUllzV2wyMmY3ZHExczZZZERvZDF0V2FCKys2N1Q5OTg4MDJoN1pLU2t2VEZGMTlvekpneEx2ZjcwMDgvS1NvcVNpTkdqQ2hVSUJWbzBxU0p5cGN2cjgyYk4xOVhWN3RkVmE2bE1TM09uRGx6eWJFKzl0aGpadmJzMldiRGhnMU95M056YzgyeVpjdUtIUnZqVW5uQ21CWTR2OHVWTTZXVkZ4MDZkREFoSVNFbU9qcmFHR1BNKysrL2I4TER3d3VOMzVLUmtXRUdEaHhvamg4L2J0TFQwODJtVFp1S2ZRN254dWtPNUl4bnVaTGZLYSs4OG9wWnRHaFJzZXUxYXRYS2RPelkwZm83T3o5T256N3RNcjVmZnZuRlJFUkVtTnpjWEd1OFBHT01lZUNCQjR3eHhtbVp3K0V3dlh2M05zSEJ3ZWIwNmRQVzhtUEhqcG5nNEdEejFWZGZtZWJObTV2bHk1Y1hHK3Z5NWN2TlN5KzlWT3g2RjR2OHVFU2xOWmprcGZDRUQrTFN3aHZhODNsS3pseHNYdVRsNVJYNWcrSnF6RFZ5eHJOY3lmem8zTG16MmI1OWU0bmVFMFhOdXlxU0RodzRZRUpEUTYzQlVRc0tvak5uemxnREQ1OWRKQzFac3NUODg1Ly9MTEpJYXQ2OHVWbTdkbTJKbnRNUFAveGdIbnJvb1JLdGV6RThJVCt1M1laRUQ4R1lGa0JoRjVzWFhsNWVSZmFoSU5mZ3lZNGNPYUtxVmF0ZTFuMysrT09QZXZycHAzWGl4QWt0V2JKRUdSa1oxbU9uVDU5VzdkcTFDMjN6OGNjZkYycG0yNzkvdjE1OTlWVkowdXpac3dzMUxSZWxhdFdxT25iczJNVS9nYXNBUlJJQUFGZVkrZjgrY0plTHcrSFE0TUdEOWV5eno4cG1zNmxSbzBhYU9uV3E5Zmh2di8ybUw3LzhzdEIyYjczMWx1cldyU3RKT25IaWhGNTc3VFgxN05uVHVnSzY0UDZJeUVmSGJRQUFyckRLbFN2citQSGpxbEdqUnJIcm50MGh1eWhlWGw2YU9uV3Fnb0tDOU1ZYmI2aHIxNjQ2Y3VTSWR1N2NLU24vQnJjRloxMExpaUpKMW5oN2tsU3VYRGxWckZoUjc3MzNuc3FXTGF1MWE5YzZIU01wS1VsZmYvMTFrVU55SEQxNnROQndBOWNhemlRQkFIQ0YxYTlmWDBsSlNjV3U1K1hscGRqWVdPdnYzUEdOemhZVUZHUk4yMncyVmF0V1RjdVhMOWMzMzN6amRKdXI1Y3VYYTh5WU1UcDQ4S0RUOXVYS2xkUGd3WU1MamRGWFlPL2V2ZnJpaXkrS1BINVNVcEx1dXV1dVlwL1QxWXdpQ1FDQUs2eGR1M2JhdUhGanNldDkrKzIzVHZObkQ4ajYrKysvRjlrbnIwQnNiS3hlZmZWVlJVUkV5TnZiVzVtWm1YSTRIUHJtbTIrc202QzdVdkJZU2txS3BQem13VysrK2VhODQ1bkZ4c1plODVmLzA5d0dBTUFWMXJadFc4MlpNOGNhSWI2a1JvOGVyVTJiTnNuUHowOVpXVm5XYlhmT3RYZnZYbzBiTjA0N2QrN1V2Ly85YjkxMDAwM3EwS0dEL3ZHUGY4aG1zNmwrL2ZxRmJuMTF0dkxseTZ0TGx5NEtDd3VUbE4vbnFYcjE2b3FPam5hNS92YnQyM1hpeEFtS0pBQUFjR2w4Zkh6MDZxdXY2clhYWHRPQ0JRdms3Kzlmb3UwaUl5TTFkT2hRT1J3T2xTOWZYZ0VCQVlYV3FWcTFxaXBXcktqTXpFek5temZQYWdLTGlvb3Fjci9EaHc5WDJiSmxuWlpGUlVXZGQ1c0NkcnRkcjcvK3VzYU1HV01OZm55dG9rZ0NBS0FVM0hQUFBWcXdZRUd4VFdabkN3Z0ljRmtZblczMTZ0V1NkRUgzZnV2YXRXdUoxejJYbjUrZkZpNWNXT0pDNzJwR2tRUUFRQ201RmdvTEh4OGYrZmhjSCtVREhiY0JBQUJjb0VnQ0FBQndnU0lKQUFEQUJZb2tBQUFBRnlpU0FBQUFYS0JJQWdBQWNJRWlDUUFBd0FXS0pBQUFBQmNva2dBQUFGeWdTQUlBQUhDQklna0FBTUFGaWlRQUFBQVhLSklBQUFCY29FZ0NBQUJ3NFdvdmt1eVNsSjZlN3U0NHJudDJ1NzFnTXN1ZGNhQlk1SXlISUdjOEV2bmhJVHdsUDY3cUlza1lreVJKZS9ic2NYY28xNzFEaHc1Smtvd3h2N3M1Rkp3SE9lTTV5Qm5QUTM1NERrL0pqNnU2U0pJMFg1SW1UWnFrNU9Sa1pXUmt1RHVlNjQ3ZGJ0ZnUzYnMxWmNxVWdrVWZ1RE1lRkl1Y2NUTnl4cU9SSDI3bWFmbGhjK2ZCTHdQZm9LQ2c5VGFiclkyN0E0RWs2ZXN6Wjg2MFRFcEt5blozSUNnU09lTlp5Qm5QUW41NEZyZm5oN2U3RG55Wk9GSlNVcGJmY3NzdGRwdk5WbFZTUlVtKzdnN3FPcE5salBsVjBxenM3T3crZk5oN1BITEcvY2daejBWK3VCLzVB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PQkMyZHdkQUFCYzUzeUNnNE1mTjhZOExlbGVtODBXNE82QXJqTjJZMHlTcFBtSmlZbnpKT1c0T3lCNERvb2tBSEFmbitEZzRCV1N3dHdkQ0NSanpLZUppWW1ob2xEQy82TklBZ0EzQ1E0T2ZsTFMvTnExYTJ2a3lKR3FXN2V1S2xTbzRPNndyaXZwNmVuYXMyZVBKazJhcEowN2Q4b1lNend4TWZGMWQ4Y0Z6MENSaE5KQWM0SjcwWnpnb1lLQ2dyNncyV3dQekowN1YwRkJRZTRPNTdxV25KeXNYcjE2U2RJUDI3ZHZ2OWZkOGNBemVMazdBRnp6Q3BvVDV0dHN0Z2Nva056QzMyYXpOYmJaYkxPQ2dvTFdTL0oxZDBDdzNDdEpkZXZXZFhjYzE3MmFOV3NXVE43dXpqamdXWHpjSFFDdWJjSEJ3WTlMQ3FNNXdYM09hVTVvRXhRVU5Jem1CTTlROEtPQm5IQy9nQURyOTFzNWQ4WUJ6OEtaSkZ4Ui85L0VwcEVqUnlvb0tJZ3ZBemNvWDc2ODdybm5Ia1ZHUmtxU2JEWmJUemVIQkFCWEJZb2tYR2swSjNnSW1oTUE0TUpRSk9HS29qbkJjOUNjQUFBWGhpSUpBQURBQllva0FBQUFGeWlTQUFBQVhLQklBZ0FBY0lFaUNRQUF3QVdLSkFBQUFCY29rZ0FBQUZ5Z1NBSUFBSENCSWdrQUFNQUZpaVFBQUFBWEtKSUFBQUJjb0VnQ0FBQndnU0lKQUFEQUJZb2tBQUFBRnlpU0FBQUFYS0JJQWdBQWNJRWlDYmdBRG9kRGRydTl4T3ZiN1haTm16Wk5PVGs1TGg5cjJMRGhCZTBQQUZCNmZOd2RBSEE1TkcvZVhINStmc1d1bDUyZHJjOC8vMXg3OXV6UnYvNzFMNmZISEE2SE1qTXpGUkFRNEhMYitQaDRyVnUzVHYvNXozODBZOFlNVmExYVZaTFVzR0ZEbFM5ZjNsb3ZQVDFkQ1FrSmtpUnZiMjk5KysyM2V2WFZWL1hhYTY5ZDVMTURBTGdEUlJLdUdaczNieTUybmViTm0wdVNhdGV1cmZqNGVLZkhObTdjcUkwYk4ycktsQ2xGYnYvd3d3OXIrL2J0NnRldm41WXZYNjY4dkR5VktWUEdhVjhOR3phMHBzdVVLYU1wVTZhb1I0OGUyckJoZ3pwMjdIaWhUd3NBNENZVVNiaG1yRjY5V2lFaElhcFVxWkppWW1MVW9VTUgxYWxUUnphYlRWdTJiSkhOWml1MFRVaElpRFdkblowdG04M210S3hBUVJGa3M5a1VHUm1wbEpRVStmbjVhZVhLbGJycnJydWMxclhaYkVwTFMxT0ZDaFVrU1RWcTFORGN1WE5WdDI3ZHkvbDBBUUJYR0VVU3JoazVPVG1hUG4yNi91ZC8va2ZyMXExVFlHQ2dObTdjcUg3OSttbnAwcVVhTkdoUW9XM1MwOU8xYmRzMnE2bHU2OWF0YXQ2OHVWVlFaV2RuNi83Nzc1Y2tSVWRINjZPUFBsS1pNbVcwZnYxNmZmREJCM3JycmJjMGMrWk1wMzJHaG9icUgvLzRoeHdPaDk1NDR3M2RlZWVkcWxxMXFyeTg2QUlJejVPVmxhV3laY3U2T3d3bkRvZURmSUZINEYySWEwWjRlTGgrL3ZsblRaNDhXYTFidDFiNzl1MjFZY01HYmQ2OFdYYTdYZmZjYzAreCt4Z3laSWdjRG9mTHg0WU5HNmJObXpjck5UVlZrblRQUGZkbzRjS0ZhdENnZ2RONjQ4YU4wMmVmZmFiNCtIaXRYTGxTZmZyMFVaczJiWlNYbDZkRml4YXBkZXZXYXQyNnRUcDM3aXhKNnR5NXM3V3NkZXZXbC9ncUFNNE9IejZzUC8vOFU5Si96NXp1M3IxYng0NGRrOTF1MTRNUFBxanM3R3lYMjM3KytlZVhKWWErZmZ1ZTkvSFEwRkNuK1U2ZE9oWDVHRkNhT0pPRWE0YVhsNWNHRGh5b3dZTUhhODJhTlNwWHJwejY5T21qVjE1NVJSTW1UQ2gyKyt6c2JIbDVlWlg0RjJ5OWV2WFVva1VMZVh0N08zWGNQblhxbE1xVUthTk5telpwMHFSSmt2N2JUNmwzNzk3cTNidTNwUHlyMjFxMGFLRjE2OWJKMzkvL1FwOHVVQ0pidDI1VmJHeXMzbjc3YlVtU01VYmp4NC9YZ0FFRGxKdWJxMXR2dmJYSWl4NUdqaHlwK1BoNGhZZUhGM2wySnpVMVZaczNiOWI0OGVQMTg4OC9XOHVYTGwycWtTTkhhdCsrZlVwT1RsWkVSSVRUWTY0TUd6Yk0ycWVyNmNHREI2dFdyVm9YOFNvQUY0Y2lDZGVVSTBlT3lNdkxTMGxKU1FvTURGU2RPbldVbDVlbm0yKyt1ZGh0RHgwNnBNcVZLN3ZzdTFTVXFLZ29yVnExU3JObXpaS1UzMHp3MkdPUHFVbVRKaGY5SElETEtUdzhYSEZ4Y1RwMDZKQWthZWZPbmFwZHU3WWFObXlvNk9oby9lMXZmeXZSZmhZdVhLaEtsU29WV2w1dzlyTi8vLzdLenM3V3NtWEw5TWNmZjBpU3hvOGZMeW4vREZaQllkU3VYYnNpajFGd3h1bUhIMzV3T1YydFdyVVN4UXBjTGhSSnVHWmtabVpxd1lJRm1qQmhnbWJNbUtFSEgzeFEwNlpOVTlldVhmWG1tMjlxNGNLRjU5MCtOalpXdnI2Kyt2SEhIMHZVTkNkSmJkdTIxYng1ODdScDB5YTFiZHRXaXhjdlZuWjJ0dnIzNzM4Wm5oRnc2YnAyN1NwSkdqQmdnT3gydTZLaW9pUkpYMzc1cFQ3KytHUDUrZm1wYytmT3lzaklVRTVPam9ZTkc2WWxTNVlvTlRWVkdSa1phdDI2dFNwVnFxU25ubnBLM3Q3ZVJSN254aHR2MUk0ZE94UWZINi9GaXhlclo4K2UxbU4ydTkyYVAzWHFsSHIyN0ttd3NEQzkrKzY3eXMzTjFmSGp4eFVlSHE2UkkwZXFZY09HV3J0MnJkVlA2dXhwQUxpbUJBY0htK0RnWUhPbE5Xdld6RVJIUjV0Ly8vdmZ4aGhqeG8wYlp5Wk1tR0Q2OSs5dmpESG1xYWVlTXJHeHNhWlpzMlpPMiszWnM4YzRIQTZUa0pCZ1dyWnNhZWJQbjI4ZWUrd3gwNnRYTC9QUlJ4K1puSndjYyt6WU1hZHRtalp0YXZidDIyZmVlZWNkWTR3eHYvNzZxMm5mdnIyWlBuMjY2ZENoZzltN2QyK2grSUtEZzAxdWJxNzU2YWVmek9lZmYyNk1NU1lqSThNRUJ3ZWJqSXlNeS81NkZLWGcvOFBkN3d2a0s2MzgyTHQzcjNubW1XZE1reVpOek50dnYyMHlNakxNMHFWTFRYQndzRGx5NUlneHhwZzVjK2FZcVZPbk9tM1hzbVZMWTR3eFlXRmg1dVRKazlieUNSTW1XTk5SVVZIR0dHTk9uRGhoSG43NFlmUFRUektRczdrQUFBODdTVVJCVkQ4Vk9uN0Jmb3d4cG0zYnRrNlByVnExeW5UczJOR2FiOVNva2VuUm8wZWh2MWF0V2wzczB5OHg4Z1Bub3VNMnJoa0JBUUY2OXRsbkpVbVJrWkhLemMzVmlCRWpKRWt2dlBDQ3k2YUN2THc4dmY3NjZ4b3laSWlHRHgrdUo1OThVdSsrKzY0R0RScWtOV3ZXNkpGSEh0R25uMzVxZFd4TlNVbFJUazZPbm43NmFRVUdCa3FTeXBVcnA4REFRQzFhdEVnaElTR3FVcVdLMHpFS3RoMDllclRHalJ1bm0yNjY2WXE5QnNEWnNyT3pOV1BHREkwZE8xYVJrWkVxVTZhTWJyLzlkajMzM0hOS1NVbFJvMGFOdEh2M2JrbjVuYm4vK3RlL2xtaS9zYkd4MXZUWXNXTWxTUjkrK0tIUzB0TDA1cHR2V3MxakkwZU9WRVJFaE94MnV5SWlJaFFSRWFGVHAwNDU3U3N1TGs1WldWbFcvejJielNadmIrOUNmNEE3ME55R2EwWkJnVlNnb0ZraE16TlQ5ZXJWMC9IangrWGprLytXMzdkdm40WU1HYUlqUjQ2b1E0Y09XcjU4dVZYMFNGTFRwazNWdEdsVDdkaXhRN05temRMR2pSczFkKzVjblRoeFFzSEJ3WHI1NVplMVo4OGVEUjA2Vk45Ly83MmVlT0lKVFp3NFViTm16ZEpERHoya0ZpMWFxR25UcG1yWnNxVisvZlZYK2Z2N3EwR0RCaG83ZGl5WE5xUFUrUHI2cW43OStob3dZSUNpbzZNVkZSV2xWcTFhcVZHalJxcFFvWUxlZSs4OWJkMjZWWTBiTjlaMzMzMW5EWk9SbTV1clhidDI2Y3laTStyZHU3ZFNVbEwweEJOUFdQMzEwdExTOU1namoxakhHVE5takI1NTVCRzFhdFZLM3Q3ZTZ0T25qeVRYZlpLMmJ0MXFiYmQvLzM3NStQaW9iTm15OHZIeFVXeHNyTXFYTCsreVl6ZFhmc0lkS0pKd3pWdThlTEhlZmZkZGVYbDVLU3dzVEpKVXExWXR2ZlRTUzdyMzNudlBlMlhadmZmZXE5bXpaK3ZreVpPU3BMdnV1a3R6NXN6UjFxMWJ0WGp4WWozMDBFTWFOMjZjZFN1VE1XUEc2T0RCZzFxelpvMjJiTm1pOXUzYnEySERobHF6Wm8xdXZQRkdwMzM3K2ZscDJMQmhKYnFkQ25BeGJEYWJZbUppTkhQbVRPM2Z2MS9idG0xVFRFeU1KR24rL1BscTFhcVZldmJzcWIvODVTK3FVYU9HQWdNRGxadWJxL0R3Y05XclYwOCtQajU2N2JYWDFMZHZYNjFhdGNvNm85TzZkV3V0WHIzYTZWaHZ2UEdHR2pkdXJGcTFhdW0yMjI2VEpPdUt0b0l6U1FVV0xGaWcrZlBuYThHQ0JRb0xDMU5TVXBMNjllc25YMTlmalJneHd1cS9kUGp3WVRwckE3aDJsVmFmQzVRTWZTNDhTMm5reDZsVHAweW5UcDJzdm5JN2QrNDAzYnAxTTNsNWVjWVlZMGFOR21XQ2c0Tk5mSHg4b1cxYnRteHBIQTZIYWQyNnRUSEdtRzdkdXBsdTNicVpSbzBhV2RORGhnd3h4aGp6M1hmZm1SZGVlTUVzV2JMRXhNVEVGTnJQdVRJek04MHp6enhqakRGT2ZaTGVlT01OWTR3eGFXbHBwbHUzYm9XV1gwbmtCODdGbVNRQXVJYWxwNmZyN3J2djF1alJvOVdsU3hjdFdyUklvMGVQbHBlWGx4d09oOUxUMHlXcHlBRWxVMUpTckg1Mng0NGRjN3BIWW1wcXF0VzAxckJoUTczMTFsdGF2SGl4M25ubkhmWHAwOGZhNTdsbmtxVDhzWkttVDUvdXRLeDc5KzdXdjRjT0haTGRidGVqano1cW5jRmF0bXlaZXZYcWRha3ZDVkJpRkVrQWNBMnJVYU9HeG80ZHF6ZmZmRlBSMGRFcVc3YXNrcE9UZGZmZGQydmN1SEZLVFUxVmRIUzBJaU1qZGZyMGFZV0hoenR0djJQSGpoSjM2TDc5OXR1Vm5KeXNkZXZXNmFXWFhsS2RPblhrNStmbjFDZnBiT2RlMnI5aXhRb1pZN1IrL1hwTm56NWRJMGFNVUZ4Y25JWU9IVXF6Rzl5Q0lnblhoTGk0T0hsNWVhbGx5NWJXc3RhdFd6djk2cjMvL3Z1MWJkczJwKzNlZmZkZGRlclV5Ym9aN2NWd09Cd2FNR0NBTmFBazRDblMwOU0xZWZKa0pTUWtLQ1FrUkt0WHI5YkpreWYxeFJkZnFILy8vaXBYcnB4bXpKZ2hmMzkvVFpreVJTKy8vTEs4dkx6VXZIbHo1ZVRreU0vUFR4czJiTEJ1WjVLV2xtYWQ3Wkh5cnc0dE1HblNKTzNaczBkcjFxelJtalZyTkduU0pPM2Z2MTk1ZVhueTgvTlQrL2J0Wll4UmJtNnVjbk56TldEQUFQWG8wY1BhUGlVbFJSOTg4SUhpNCtOVnAwNGR6WnMzVDRHQmdicmpqanMwZlBodzNYREREZXJWcTVjYU4yNWNlaThnQUZ4Smw2dlB4YTVkdXdxTjFYSzIrUGg0MDdKbFM2Y3hpczRkRTZscDA2Wk84N3QzN3pZUFBQQ0FOUTdML3YzN3pTZWZmR0k2ZGVwa0dqVnFaRHAxNm1STkYvVGZNTWFZdkx3ODgvcnJyMXZ6dWJtNVJUN0gyYk5ubTQ0ZE81cU9IVHVhQng5ODBMenp6anVtV2JObTVva25uakJQUFBHRWFkYXNtZW5WcTVjMVh6RDIwdGxPblRwbHVuWHJabjc1NVpmaVg2aGkwT2ZDczVSR242VDQrSGlUbVpsWmFIbENRb0p4T0J4T3kxSlNVc3laTTJkTXo1NDlUVWhJaUltSmlUSFRwMDgzcWFtcHhoaFRhS3lpa3lkUG1yQ3dNR05NZmwrbm5KeWNZdVBKeTh0enlpZGpqUG5nZ3c5TWVucTZXYnQyclRsKy9IaWhiUXJHTWp0eDRrU3grNzhVNUFlQVVuVTV2Z1R5OHZKTXo1NDl6Wll0Vzg2NzN2VHAwODJ6eno1cnpaK3ZTTXJMeXpPdnZQS0tPWDc4dVBuMjIyL04wMDgvYlgzQW56cDF5ano4OE1QR21Qd1A1M2J0MmpudDU5eWlxR0MrYmR1MlRuL3IxNjgzYVdscFp0S2tTY1lZWTdwMjdXcU15UjlNcjZBdysrYy8vMm4rK09NUFk0d3h5NWN2TjRzV0xYTDUzTDc2Nml1bnpyWVhpeThCejNJMVhOaHdiaUYxTFNNL2NDNmEyK0R4dG16Wklwdk5waFl0V3B4M3ZYNzkrdW53NGNOS1RFelVTeSs5cEt5c0xLZjdSR1ZuWjF2ejRlSGhTa2hJME9EQmc3Vi8vMzVWcWxSSkw3LzhzcUtqbzdWbzBTSTFhZEpFTzNiczBBMDMzRkJvY01paW5EM0FYb0Y5Ky9ZcEpTWEZhVm0xYXRXcy9obTlldlhTbURGak5IRGdRSDMwMFVlYU5tMmF5MzAzYWRKRTVjdVgxK2JObTlXMmJkc1N4UU5jRGhkeUwwUGdXa09SQkkvM3lTZWZxRU9IRHNXdTUrUGpvOERBUUFVR0JpbzJObFl0V3JSd0tsenV2LzkrYS83dzRjTmF2MzY5bGk1ZHF1N2R1MnZGaWhYcTNyMjd4bzBicCtUa1pNMmNPVlBoNGVIeTlmWFZpeSsrZU5HeHA2YW1xbEtsU3NyTnpaV3ZyNitrL0p2d0ZveEk3T1hscFRmZWVFTjkrdlJSbzBhTlZMbHk1U0wzMWI1OWU4WEd4bElrQVVBcG9VaUN4L3ZwcDUrY09vdWVhOVdxVllxSmlWRm1acVkrLy96ekV1MnpXclZxTG44aDkrM2JWMTkvL2JXU2twS1VsNWZuMVBFN0lTRkJ6ei8vdktUOFc1RTBiOTdjZXV6YytRS3Z2ZmFhYnJ6eFJwMCtmVm8zM0hDRHZ2bm1HM2w1ZWFsZXZYckt6YzNWcGsyYnRHWExGdDF5eXkxS1RrNVdYRnljSG56d1FaY3hOMmpRUUV1V0xDblI4d01BWERxS0pIaThJMGVPcUdyVnFrVStIaFlXcHJDd01KZEZ5dm5rNU9Rb0lpSkMrL2Z2VjBSRWhISnljbFN0V2pXdFc3ZE8rL2J0azkxdXQyNjk4T1NUVDZwTGx5NVdFVll3dmt6RmloVjE4dVJKalI4L1hsT21UQ2wwakZXclZtbjE2dFhhdkhtempoNDlxa3FWS2lrbUprYTMzSEtML1AzOXRYLy9mdjN5eXk4YU4yNmMwdFBUQ3pYTm5hMXExYW82ZHV6WUJUMUhBTURGbzBpQ3h6UEdYRkMvaUlKK1I1bVptVVgyU1ZxK2ZMbDhmWDJ0NXJhQ2YvZnQyNmN6Wjg3b2swOCtzUzZaUHBmRDRkRG8wYU9Wa1pHaHFWT25LanM3V3p0MjdIQmFaOW15WmVyVXFaTlZ3RW41L1k5cTFxeXBnUU1IU3NxL3I5YnZ2Lzh1YjI5dnpaOC9YODJhTlhNYXdnQUE0RjRVU2ZCNGxTdFgxdkhqeDFXalJvMFNyUjhiRzZ0ZHUzYXBYNzkrUmZaSmt2S0xwblBQSkhsN2UrdTU1NTRyY3Q4NU9Ua2FOV3FVVWxKU0NvMFdYTERQaVJNbmF2djI3V3JWcXBYKytPTVBKU2NuYTgrZVBVcFBUNWUvdjcvbXpadW5UWnMyYWMrZVBkcS9mNzhhTkdpZzNyMTdhK0hDaFRweTVJaTZkdTNxOHRoSGp4NDliNThsQU1EbHhlM0k0ZkhxMTYrdnBLU2tFcTBiRnhlbkxWdTJLQzR1VG4vLys5L1B1NjZQajQrV0xsMnF2L3psTDFxNmRLbDhmWDBWRnhlbjhlUEhxM1BuenNySXlGRG56cDJ0UDJPTUJnOGVyT3pzYk1YRXhCUWFnSExidG0zcTBhT0hqaDA3cGtXTEZxbDY5ZXJhdDIrZktsYXNxQzVkdXNqUHowOTc5KzdWczg4K3E5MjdkNnRidDI2NjRZWWJkT0RBQVQzKytPT3FWYXVXSG4zMDBTTGpUVXBLMGwxMzNWV2kxd0VBY09rb2t1RHgyclZycDQwYk41NTNuVjkvL1ZXWm1abGF1blNweXBZdHF5VkxsdWl4eHg0cmN2M0Rodys3dkxRL0lpSkM2OWF0MDdwMTZ4UVFFR0JOcjF1M1RqYWJUY09HRGRQa3laTlZybHc1U2ZuM3BQcjIyMjlWbzBZTlRadzRVYzg4ODR4bXpKaWhTcFVxU1pJNmQrNnM5dTNicTJiTm1zckx5OU90dDk2cVVhTkdLVE16VTZOSGo1WWtSVVpHcW5yMTZ2cnV1KytVbXBwYVpNeGMyUVlBcFlzaUNSNnZiZHUyU2sxTlZVSkNRcEhyVks1Y1dTKzk5SkxtekptajZkT25xMTI3ZHVlOWZjRm5uMzFtamJzMGMrWk1wYVdsRmR2dnllRndxR3pac3ZyeXl5ODFaODRjOWUvZlh4MDZkTkRHalJ2MStPT1BhOVdxVlFvTkRTMjBYVmhZbUxwMDZhS0hIbnBJNDhlUFY2OWV2VlN4WWtWclRDUS9QejlObXpaTjFhdFgxNGNmZnVqeTJOdTNiOWVKRXljb2tnQUF1RlpjcmhHRmYvamhCOU85ZTNlVGtaRlI3THAvL3ZtbnljM05MYlQ4cDU5K3NxYlhybDFyN1d2Ky9QbW1SNDhlNXYzMzMzZGFQem82Mm1uKzFLbFRwa2VQSG1ibzBLRW1KaWJHYk4yNnRVVHhHUFBmVVl0Ly92bG5jL1RvVVd2NWxDbFRpdDAySXlQRGRPdld6ZXpZc2FORXh6b2ZSaFQyTEZmRGlOdlhFL0lENTJJb1ZWeFJCUjg0NXpzTFZGSjJ1MTErZm43eThibStyamZJemMxVmRuYTIvUDM5TDNsZkRSczJsQ1J0Mzc2ZDNQY0Fsek0vY09uSUQ1enIrdnEyd1ZYdGNoUUpWeU1mSDUvcnJqQUVBRTlBbnlRQUFBQVhLSklBQUFCY29FZ0NBQUJ3Z1NJSkFBREFCWW9rQUFBQUZ5aVNBQUFBWEtCSUFnQUFjSUVpQ1FBQXdBV0tKQUFBQUJjb2tnQUFBRnlnU0FJQUFIQ0JJZ2tBM01jdVNlbnA2ZTZPNDdwbnQ5c0xKclBjR1FjOEMwVVNBTGlKTVNaSmt2YnMyZVB1VUs1N2h3NGRraVFaWTM1M2N5andJQlJKQU9BKzh5VnAwcVJKU2s1T1ZrWkdocnZqdWU3WTdYYnQzcjFiVTZaTUtWajBnVHZqZ1dmeGNYY0F1T2JaSmZtbnA2ZXJmUG55N283bHVrWnpndWRKVEV5Y0Z4UVUxSFhuenAxdGV2WHE1ZTV3SUgyZG5aMDkzdDFCd0hOd0pnbFhGTTBKbm9QbUJJK1VrNWlZR0dxTUdTN3BCMG1aN2c3b09wUmxqTmxwakJsNzVzeVpsa2xKU2RudURnaWVnek5KdU5MbVMybzhhZElrUlVaR3FtYk5tZ29JQ0hCM1ROY1Z1OTJ1UTRjTzBaemd1WElTRXhOZmwvUzZ1d01CNE16bTdnQnd6Zk1OQ2dwYWI3UFoycmc3RUVpU3Z1YlhNZ0NVakxlN0E4QTF6NUdTa3JMOGxsdHVzZHRzdHFxU0trcnlkWGRRMTVrc1k4eXZrbVpsWjJmM29VQUNBQUFBQUFBQUFBQUFBQUFBQUFBQUFBQUFBQUFBQUFBQUFBQUFBQUFBQUFBQUFBQUFBQUFBQUFBQUFBQUFBQUFBQUFBQUFBQUFBQUFBQUFBQUFBQUFBQUFBQUFBQUFBQUFBQUFBQUFBQUFBQUFBQUFBQUFBQUFBQUFBQUFBQUFBQUFBQUFBQUFBQUFBQUFKU3kvd056UUJTSmxZZ2pjQUFBQUFCSlJVNUVya0pnZ2c9PSIsCgkiVGhlbWUiIDogIiIsCgkiVHlwZSIgOiAiZmxvdyIsCgkiVmVyc2lvbiIgOiAiNiIKfQo="/>
    </extobj>
  </extobjs>
</s:customData>
</file>

<file path=customXml/itemProps1.xml><?xml version="1.0" encoding="utf-8"?>
<ds:datastoreItem xmlns:ds="http://schemas.openxmlformats.org/officeDocument/2006/customXml" ds:itemID="{04863659-18E0-490C-BEAF-6DE39CA9ECC9}">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242</TotalTime>
  <Words>1750</Words>
  <Application>Microsoft Office PowerPoint</Application>
  <PresentationFormat>自定义</PresentationFormat>
  <Paragraphs>128</Paragraphs>
  <Slides>25</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Montserrat Hairline</vt:lpstr>
      <vt:lpstr>PingFang SC</vt:lpstr>
      <vt:lpstr>华文仿宋</vt:lpstr>
      <vt:lpstr>Microsoft YaHei</vt:lpstr>
      <vt:lpstr>Arial</vt:lpstr>
      <vt:lpstr>Calibri Light</vt:lpstr>
      <vt:lpstr>Montserrat Light</vt:lpstr>
      <vt:lpstr>Segoe UI</vt:lpstr>
      <vt:lpstr>Source Sans Pro Light</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https://shop112543288.taobao.com/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奇思素材</dc:title>
  <dc:subject>https://shop112543288.taobao.com/</dc:subject>
  <dc:creator>奇思素材</dc:creator>
  <cp:lastModifiedBy>金 新伟</cp:lastModifiedBy>
  <cp:revision>13</cp:revision>
  <dcterms:created xsi:type="dcterms:W3CDTF">2021-10-17T03:13:00Z</dcterms:created>
  <dcterms:modified xsi:type="dcterms:W3CDTF">2021-10-19T15:26:43Z</dcterms:modified>
  <cp:category>欧美简约PPT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16E17A93F0CC45469CB5978AC571248D</vt:lpwstr>
  </property>
  <property fmtid="{D5CDD505-2E9C-101B-9397-08002B2CF9AE}" pid="3" name="KSOProductBuildVer">
    <vt:lpwstr>2052-11.1.0.11045</vt:lpwstr>
  </property>
</Properties>
</file>