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3"/>
  </p:notesMasterIdLst>
  <p:sldIdLst>
    <p:sldId id="267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0020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0-50000</c:v>
                </c:pt>
                <c:pt idx="1">
                  <c:v>50001-100000</c:v>
                </c:pt>
                <c:pt idx="2">
                  <c:v>100001-200000</c:v>
                </c:pt>
                <c:pt idx="3">
                  <c:v>200001-300000</c:v>
                </c:pt>
                <c:pt idx="4">
                  <c:v>3 LAKH ONWARDS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6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F7-4533-B503-446AF7B11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0020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0-50000</c:v>
                </c:pt>
                <c:pt idx="1">
                  <c:v>50001-100000</c:v>
                </c:pt>
                <c:pt idx="2">
                  <c:v>100001-200000</c:v>
                </c:pt>
                <c:pt idx="3">
                  <c:v>200001-300000</c:v>
                </c:pt>
                <c:pt idx="4">
                  <c:v>3 LAKH ONWARDS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F7-4533-B503-446AF7B11B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22931560"/>
        <c:axId val="222934304"/>
        <c:axId val="0"/>
      </c:bar3DChart>
      <c:catAx>
        <c:axId val="222931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CATEGORY</a:t>
                </a:r>
              </a:p>
            </c:rich>
          </c:tx>
          <c:layout>
            <c:manualLayout>
              <c:xMode val="edge"/>
              <c:yMode val="edge"/>
              <c:x val="0.48835313554555676"/>
              <c:y val="0.91799537155994038"/>
            </c:manualLayout>
          </c:layout>
          <c:overlay val="0"/>
          <c:spPr>
            <a:solidFill>
              <a:srgbClr val="00206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934304"/>
        <c:crosses val="autoZero"/>
        <c:auto val="1"/>
        <c:lblAlgn val="ctr"/>
        <c:lblOffset val="100"/>
        <c:noMultiLvlLbl val="0"/>
      </c:catAx>
      <c:valAx>
        <c:axId val="22293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solidFill>
              <a:srgbClr val="002060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rgbClr val="002060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9315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solidFill>
            <a:srgbClr val="002060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466687757780281"/>
          <c:y val="8.9319225834463313E-3"/>
          <c:w val="0.17138053055868016"/>
          <c:h val="0.129489641978543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Output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0020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0-50000</c:v>
                </c:pt>
                <c:pt idx="1">
                  <c:v>50000-100000</c:v>
                </c:pt>
                <c:pt idx="2">
                  <c:v>100001-200000</c:v>
                </c:pt>
                <c:pt idx="3">
                  <c:v>200001-300000</c:v>
                </c:pt>
                <c:pt idx="4">
                  <c:v>3LAKHS ONWARDS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24-426D-857D-749D718EF9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0020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0-50000</c:v>
                </c:pt>
                <c:pt idx="1">
                  <c:v>50000-100000</c:v>
                </c:pt>
                <c:pt idx="2">
                  <c:v>100001-200000</c:v>
                </c:pt>
                <c:pt idx="3">
                  <c:v>200001-300000</c:v>
                </c:pt>
                <c:pt idx="4">
                  <c:v>3LAKHS ONWARDS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24-426D-857D-749D718EF9F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26685184"/>
        <c:axId val="326685576"/>
        <c:axId val="0"/>
      </c:bar3DChart>
      <c:catAx>
        <c:axId val="32668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 dirty="0"/>
                  <a:t>CATEGORY</a:t>
                </a:r>
              </a:p>
            </c:rich>
          </c:tx>
          <c:layout>
            <c:manualLayout>
              <c:xMode val="edge"/>
              <c:yMode val="edge"/>
              <c:x val="0.46762175664876532"/>
              <c:y val="0.92462665265837463"/>
            </c:manualLayout>
          </c:layout>
          <c:overlay val="0"/>
          <c:spPr>
            <a:solidFill>
              <a:srgbClr val="00206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85576"/>
        <c:crosses val="autoZero"/>
        <c:auto val="1"/>
        <c:lblAlgn val="ctr"/>
        <c:lblOffset val="100"/>
        <c:noMultiLvlLbl val="0"/>
      </c:catAx>
      <c:valAx>
        <c:axId val="326685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</a:p>
            </c:rich>
          </c:tx>
          <c:overlay val="0"/>
          <c:spPr>
            <a:solidFill>
              <a:srgbClr val="002060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rgbClr val="002060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851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solidFill>
            <a:srgbClr val="002060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585113695422562"/>
          <c:y val="0.12363959526579985"/>
          <c:w val="0.2279440939293518"/>
          <c:h val="4.7583607285818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94EF-CB39-4BB1-A116-DB504D387E2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30099-4955-4787-A40D-AD8E996B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0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0099-4955-4787-A40D-AD8E996B69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4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4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2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5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05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6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39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4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1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5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6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2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6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9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3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2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1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00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6572" y="452928"/>
            <a:ext cx="1127190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>
                <a:solidFill>
                  <a:srgbClr val="002060"/>
                </a:solidFill>
              </a:rPr>
              <a:t>DS PROJECT</a:t>
            </a:r>
          </a:p>
          <a:p>
            <a:pPr algn="ctr"/>
            <a:endParaRPr lang="en-US" sz="2000" dirty="0">
              <a:solidFill>
                <a:srgbClr val="002060"/>
              </a:solidFill>
            </a:endParaRPr>
          </a:p>
          <a:p>
            <a:pPr algn="ctr"/>
            <a:endParaRPr lang="en-US" sz="2000" dirty="0">
              <a:solidFill>
                <a:srgbClr val="002060"/>
              </a:solidFill>
            </a:endParaRPr>
          </a:p>
          <a:p>
            <a:pPr algn="ctr"/>
            <a:endParaRPr lang="en-US" sz="2000" dirty="0">
              <a:solidFill>
                <a:srgbClr val="002060"/>
              </a:solidFill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Under the guidance of :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DR. S. H. Bhandari</a:t>
            </a:r>
          </a:p>
          <a:p>
            <a:pPr algn="ctr"/>
            <a:endParaRPr lang="en-US" sz="2000" dirty="0">
              <a:solidFill>
                <a:srgbClr val="002060"/>
              </a:solidFill>
            </a:endParaRPr>
          </a:p>
          <a:p>
            <a:pPr algn="ctr"/>
            <a:endParaRPr lang="en-US" sz="2000" dirty="0">
              <a:solidFill>
                <a:srgbClr val="002060"/>
              </a:solidFill>
            </a:endParaRPr>
          </a:p>
          <a:p>
            <a:pPr algn="ctr"/>
            <a:endParaRPr lang="en-US" sz="2000" dirty="0">
              <a:solidFill>
                <a:srgbClr val="002060"/>
              </a:solidFill>
            </a:endParaRPr>
          </a:p>
          <a:p>
            <a:pPr algn="ctr"/>
            <a:endParaRPr lang="en-US" sz="2000" dirty="0">
              <a:solidFill>
                <a:srgbClr val="002060"/>
              </a:solidFill>
            </a:endParaRPr>
          </a:p>
          <a:p>
            <a:pPr algn="ctr"/>
            <a:endParaRPr lang="en-US" sz="2000" dirty="0">
              <a:solidFill>
                <a:srgbClr val="002060"/>
              </a:solidFill>
            </a:endParaRPr>
          </a:p>
          <a:p>
            <a:pPr algn="r"/>
            <a:endParaRPr lang="en-US" sz="3200" dirty="0">
              <a:solidFill>
                <a:srgbClr val="002060"/>
              </a:solidFill>
            </a:endParaRPr>
          </a:p>
          <a:p>
            <a:pPr algn="r"/>
            <a:endParaRPr lang="en-US" sz="3200" dirty="0">
              <a:solidFill>
                <a:srgbClr val="002060"/>
              </a:solidFill>
            </a:endParaRPr>
          </a:p>
          <a:p>
            <a:pPr algn="r"/>
            <a:r>
              <a:rPr lang="en-US" sz="3200" b="1" dirty="0">
                <a:solidFill>
                  <a:srgbClr val="002060"/>
                </a:solidFill>
              </a:rPr>
              <a:t>2016BTECS00103</a:t>
            </a:r>
          </a:p>
          <a:p>
            <a:pPr algn="r"/>
            <a:r>
              <a:rPr lang="en-US" sz="3200" b="1" dirty="0">
                <a:solidFill>
                  <a:srgbClr val="002060"/>
                </a:solidFill>
              </a:rPr>
              <a:t>2016BTECS00063</a:t>
            </a:r>
          </a:p>
        </p:txBody>
      </p:sp>
    </p:spTree>
    <p:extLst>
      <p:ext uri="{BB962C8B-B14F-4D97-AF65-F5344CB8AC3E}">
        <p14:creationId xmlns:p14="http://schemas.microsoft.com/office/powerpoint/2010/main" val="177207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371247"/>
              </p:ext>
            </p:extLst>
          </p:nvPr>
        </p:nvGraphicFramePr>
        <p:xfrm>
          <a:off x="0" y="366993"/>
          <a:ext cx="9440862" cy="6581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77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467949"/>
              </p:ext>
            </p:extLst>
          </p:nvPr>
        </p:nvGraphicFramePr>
        <p:xfrm>
          <a:off x="1103313" y="219075"/>
          <a:ext cx="8947150" cy="663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495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31" y="372532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910" y="1626080"/>
            <a:ext cx="8534400" cy="52319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You have been hired by a law firm that is working on a gender discrimination case. Your firm has obtained a file of income data. Input: A file, </a:t>
            </a:r>
            <a:r>
              <a:rPr lang="en-US" b="1" dirty="0" err="1">
                <a:solidFill>
                  <a:schemeClr val="bg1"/>
                </a:solidFill>
              </a:rPr>
              <a:t>incfile</a:t>
            </a:r>
            <a:r>
              <a:rPr lang="en-US" b="1" dirty="0">
                <a:solidFill>
                  <a:schemeClr val="bg1"/>
                </a:solidFill>
              </a:rPr>
              <a:t>, of floating point salary amounts, with one amount per line. Each amount is preceded by a character (‘F’ for female and ‘M’ for male). This code is the first character on each input line and is followed by a blank, which separates the code from the amount.</a:t>
            </a:r>
          </a:p>
          <a:p>
            <a:r>
              <a:rPr lang="en-US" b="1" dirty="0">
                <a:solidFill>
                  <a:schemeClr val="bg1"/>
                </a:solidFill>
              </a:rPr>
              <a:t> Output:</a:t>
            </a:r>
          </a:p>
          <a:p>
            <a:r>
              <a:rPr lang="en-US" b="1" dirty="0">
                <a:solidFill>
                  <a:schemeClr val="bg1"/>
                </a:solidFill>
              </a:rPr>
              <a:t> 1. All the input data (to reprint) </a:t>
            </a:r>
          </a:p>
          <a:p>
            <a:r>
              <a:rPr lang="en-US" b="1" dirty="0">
                <a:solidFill>
                  <a:schemeClr val="bg1"/>
                </a:solidFill>
              </a:rPr>
              <a:t>2. The number of females and their average income.</a:t>
            </a:r>
          </a:p>
          <a:p>
            <a:r>
              <a:rPr lang="en-US" b="1" dirty="0">
                <a:solidFill>
                  <a:schemeClr val="bg1"/>
                </a:solidFill>
              </a:rPr>
              <a:t> 3. The number of males and their average income</a:t>
            </a:r>
          </a:p>
          <a:p>
            <a:r>
              <a:rPr lang="en-US" b="1" dirty="0">
                <a:solidFill>
                  <a:schemeClr val="bg1"/>
                </a:solidFill>
              </a:rPr>
              <a:t>. 4. The data needs to be categorized in following income slabs.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   0-50000, 50001-100000, 100001-200000, 200001-300000, 300001-above. </a:t>
            </a:r>
          </a:p>
          <a:p>
            <a:r>
              <a:rPr lang="en-US" b="1" dirty="0">
                <a:solidFill>
                  <a:schemeClr val="bg1"/>
                </a:solidFill>
              </a:rPr>
              <a:t>Show using a bar chart, the number of male and female employees in each category.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3270" y="1626080"/>
            <a:ext cx="8971721" cy="511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39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3776870" y="424071"/>
            <a:ext cx="3882887" cy="7818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56383" y="685800"/>
            <a:ext cx="359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Create </a:t>
            </a:r>
            <a:r>
              <a:rPr lang="en-IN" dirty="0" err="1">
                <a:solidFill>
                  <a:schemeClr val="bg1"/>
                </a:solidFill>
              </a:rPr>
              <a:t>Incfile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5718314" y="1205949"/>
            <a:ext cx="6625" cy="954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3975652" y="2122372"/>
            <a:ext cx="3684105" cy="742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028660" y="2122372"/>
            <a:ext cx="35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Open the </a:t>
            </a:r>
            <a:r>
              <a:rPr lang="en-IN" dirty="0" err="1">
                <a:solidFill>
                  <a:schemeClr val="bg1"/>
                </a:solidFill>
              </a:rPr>
              <a:t>Incfile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Read the data line by line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24939" y="2864494"/>
            <a:ext cx="0" cy="68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4253948" y="3551582"/>
            <a:ext cx="3193774" cy="1532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346713" y="3606616"/>
            <a:ext cx="3101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Separate salary data for males and females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Count male and female employees for average salary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4346713" y="5870713"/>
            <a:ext cx="3101009" cy="834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346713" y="5994399"/>
            <a:ext cx="31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Prepare a graph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24939" y="5083943"/>
            <a:ext cx="0" cy="786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4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32" y="199111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432" y="164019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declaring structures for male , female and 5 salary categories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//  In male structure there is sum for calculating salary of all men and total male count in all 5 salary categories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//  In female structure there is sum for calculating  salary of all female and total female count in all 5 salary categories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//  In all 5 categories structures there is male count and female count in particular category</a:t>
            </a:r>
          </a:p>
        </p:txBody>
      </p:sp>
    </p:spTree>
    <p:extLst>
      <p:ext uri="{BB962C8B-B14F-4D97-AF65-F5344CB8AC3E}">
        <p14:creationId xmlns:p14="http://schemas.microsoft.com/office/powerpoint/2010/main" val="413009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957" y="7340891"/>
            <a:ext cx="8534400" cy="150706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610" y="1042102"/>
            <a:ext cx="8534400" cy="3615267"/>
          </a:xfrm>
        </p:spPr>
        <p:txBody>
          <a:bodyPr>
            <a:normAutofit fontScale="25000" lnSpcReduction="20000"/>
          </a:bodyPr>
          <a:lstStyle/>
          <a:p>
            <a:endParaRPr lang="en-US" sz="9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9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9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gm ;</a:t>
            </a:r>
          </a:p>
          <a:p>
            <a:r>
              <a:rPr lang="en-US" sz="9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9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gd</a:t>
            </a:r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DETECT ;</a:t>
            </a:r>
            <a:endParaRPr lang="en-US" sz="9600" b="1" dirty="0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9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Initialising</a:t>
            </a:r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 all the structures with zero </a:t>
            </a:r>
          </a:p>
          <a:p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Take a file pointer *</a:t>
            </a:r>
            <a:r>
              <a:rPr lang="en-US" sz="9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fp</a:t>
            </a:r>
            <a:endParaRPr lang="en-US" sz="9600" b="1" dirty="0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Take a array of 10 elements which contain string </a:t>
            </a:r>
          </a:p>
          <a:p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char gen ;</a:t>
            </a:r>
          </a:p>
          <a:p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double </a:t>
            </a:r>
            <a:r>
              <a:rPr lang="en-US" sz="9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sal</a:t>
            </a:r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;</a:t>
            </a:r>
          </a:p>
          <a:p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Open the file Incfile.txt in write mode</a:t>
            </a:r>
          </a:p>
          <a:p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Print(Enter salary data);</a:t>
            </a:r>
          </a:p>
          <a:p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While(string length greater than  zero)</a:t>
            </a:r>
          </a:p>
          <a:p>
            <a:pPr lvl="1"/>
            <a:r>
              <a:rPr lang="en-US" sz="9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Fputs</a:t>
            </a:r>
            <a:r>
              <a:rPr lang="en-US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Times New Roman" pitchFamily="18" charset="0"/>
              </a:rPr>
              <a:t>(string , file pointer)</a:t>
            </a:r>
          </a:p>
          <a:p>
            <a:endParaRPr lang="en-US" sz="4400" b="1" dirty="0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6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294" y="7845387"/>
            <a:ext cx="8534400" cy="150706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645" y="361950"/>
            <a:ext cx="8534400" cy="5853868"/>
          </a:xfrm>
        </p:spPr>
        <p:txBody>
          <a:bodyPr>
            <a:noAutofit/>
          </a:bodyPr>
          <a:lstStyle/>
          <a:p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Close the file 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Print(Contents in file )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Open the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Incfile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 read mode 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While(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fgets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string,max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size of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string,file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pointer) not equal to NULL)</a:t>
            </a:r>
          </a:p>
          <a:p>
            <a:pPr lvl="1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Print(string)</a:t>
            </a:r>
          </a:p>
          <a:p>
            <a:pPr lvl="1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Separate the string in character and integer by using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sscanf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If(gender is male)</a:t>
            </a:r>
          </a:p>
          <a:p>
            <a:pPr lvl="2"/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Increse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total male count </a:t>
            </a:r>
          </a:p>
          <a:p>
            <a:pPr lvl="2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 total salary of male</a:t>
            </a:r>
          </a:p>
          <a:p>
            <a:pPr lvl="2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If(salary greater than 0 and less than 50000 )</a:t>
            </a:r>
          </a:p>
          <a:p>
            <a:pPr lvl="3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Increase male count  of this category</a:t>
            </a:r>
          </a:p>
          <a:p>
            <a:pPr lvl="3"/>
            <a:endParaRPr lang="en-US" sz="1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2"/>
            <a:endParaRPr lang="en-US" sz="1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2"/>
            <a:endParaRPr lang="en-US" sz="1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6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909" y="6965612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494" y="0"/>
            <a:ext cx="8534400" cy="7426295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If(salary greater than 50001 and less than 100000 )</a:t>
            </a:r>
          </a:p>
          <a:p>
            <a:pPr lvl="3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Increase male count  of this category</a:t>
            </a:r>
          </a:p>
          <a:p>
            <a:pPr lvl="2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If(salary greater than 100001 and less than 200000 )</a:t>
            </a:r>
          </a:p>
          <a:p>
            <a:pPr lvl="3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Increase male count  of this category</a:t>
            </a:r>
          </a:p>
          <a:p>
            <a:pPr lvl="2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If(salary greater than 200001 and less than 300000 )</a:t>
            </a:r>
          </a:p>
          <a:p>
            <a:pPr lvl="3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Increase male count  of this category</a:t>
            </a:r>
          </a:p>
          <a:p>
            <a:pPr lvl="2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If(salary greater than 300001 and above )</a:t>
            </a:r>
          </a:p>
          <a:p>
            <a:pPr lvl="3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Increase male count  of this category</a:t>
            </a:r>
          </a:p>
          <a:p>
            <a:pPr lvl="2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If(gender is female)</a:t>
            </a:r>
          </a:p>
          <a:p>
            <a:pPr lvl="2"/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Increse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total female count </a:t>
            </a:r>
          </a:p>
          <a:p>
            <a:pPr lvl="2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 total salary of female</a:t>
            </a:r>
          </a:p>
          <a:p>
            <a:pPr lvl="2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If(salary greater than 0 and less than 50000 )</a:t>
            </a:r>
          </a:p>
          <a:p>
            <a:pPr lvl="3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Increase female count  of this category</a:t>
            </a:r>
          </a:p>
          <a:p>
            <a:pPr lvl="2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3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836" y="6858000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53" y="957131"/>
            <a:ext cx="8534400" cy="5147100"/>
          </a:xfrm>
        </p:spPr>
        <p:txBody>
          <a:bodyPr>
            <a:normAutofit fontScale="40000" lnSpcReduction="20000"/>
          </a:bodyPr>
          <a:lstStyle/>
          <a:p>
            <a:pPr lvl="2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If(salary greater than 50001 and less than 100000 )</a:t>
            </a:r>
          </a:p>
          <a:p>
            <a:pPr lvl="3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Increase female count  of this category</a:t>
            </a:r>
          </a:p>
          <a:p>
            <a:pPr lvl="2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If(salary greater than 100001 and less than 200000 )</a:t>
            </a:r>
          </a:p>
          <a:p>
            <a:pPr lvl="3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Increase female count  of this category</a:t>
            </a:r>
          </a:p>
          <a:p>
            <a:pPr lvl="2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If(salary greater than 200001 and less than 300000 )</a:t>
            </a:r>
          </a:p>
          <a:p>
            <a:pPr lvl="3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Increase female count  of this category</a:t>
            </a:r>
          </a:p>
          <a:p>
            <a:pPr lvl="2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If(salary greater than 300001 and above )</a:t>
            </a:r>
          </a:p>
          <a:p>
            <a:pPr lvl="3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Increase female count  of this category</a:t>
            </a:r>
          </a:p>
          <a:p>
            <a:pPr lvl="2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Close the file</a:t>
            </a:r>
          </a:p>
          <a:p>
            <a:pPr lvl="2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Calculate the total male salary average</a:t>
            </a:r>
          </a:p>
          <a:p>
            <a:pPr lvl="2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Calculate the total male salary average</a:t>
            </a:r>
          </a:p>
          <a:p>
            <a:pPr lvl="2"/>
            <a:r>
              <a:rPr lang="en-US" sz="5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Print the average salary of both male and female</a:t>
            </a:r>
          </a:p>
          <a:p>
            <a:pPr lvl="2"/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2"/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make a bar chart according to output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Algorithm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8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419</TotalTime>
  <Words>640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Problem statement 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PROJECT            ROLL nO : 2016btecs00063     roll No : 2016btecs000103</dc:title>
  <dc:creator>Admin</dc:creator>
  <cp:lastModifiedBy>Abhinav Ananth</cp:lastModifiedBy>
  <cp:revision>26</cp:revision>
  <dcterms:created xsi:type="dcterms:W3CDTF">2017-10-30T12:07:57Z</dcterms:created>
  <dcterms:modified xsi:type="dcterms:W3CDTF">2017-11-11T09:47:02Z</dcterms:modified>
</cp:coreProperties>
</file>