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72" r:id="rId2"/>
    <p:sldId id="993" r:id="rId3"/>
    <p:sldId id="1017" r:id="rId4"/>
    <p:sldId id="1024" r:id="rId5"/>
    <p:sldId id="1025" r:id="rId6"/>
    <p:sldId id="1026" r:id="rId7"/>
    <p:sldId id="1015" r:id="rId8"/>
    <p:sldId id="1018" r:id="rId9"/>
    <p:sldId id="1019" r:id="rId10"/>
    <p:sldId id="1020" r:id="rId11"/>
    <p:sldId id="1027" r:id="rId12"/>
    <p:sldId id="1021" r:id="rId13"/>
    <p:sldId id="1022" r:id="rId14"/>
    <p:sldId id="1016" r:id="rId15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614">
          <p15:clr>
            <a:srgbClr val="A4A3A4"/>
          </p15:clr>
        </p15:guide>
        <p15:guide id="4" orient="horz" pos="981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3120">
          <p15:clr>
            <a:srgbClr val="A4A3A4"/>
          </p15:clr>
        </p15:guide>
        <p15:guide id="7" pos="6023">
          <p15:clr>
            <a:srgbClr val="A4A3A4"/>
          </p15:clr>
        </p15:guide>
        <p15:guide id="8" pos="1532">
          <p15:clr>
            <a:srgbClr val="A4A3A4"/>
          </p15:clr>
        </p15:guide>
        <p15:guide id="9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072"/>
    <a:srgbClr val="90B14F"/>
    <a:srgbClr val="AD1650"/>
    <a:srgbClr val="ECA00A"/>
    <a:srgbClr val="3C6BAC"/>
    <a:srgbClr val="B84644"/>
    <a:srgbClr val="4576B5"/>
    <a:srgbClr val="465724"/>
    <a:srgbClr val="755998"/>
    <a:srgbClr val="582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6400" autoAdjust="0"/>
  </p:normalViewPr>
  <p:slideViewPr>
    <p:cSldViewPr>
      <p:cViewPr varScale="1">
        <p:scale>
          <a:sx n="127" d="100"/>
          <a:sy n="127" d="100"/>
        </p:scale>
        <p:origin x="544" y="176"/>
      </p:cViewPr>
      <p:guideLst>
        <p:guide orient="horz" pos="2795"/>
        <p:guide orient="horz" pos="2160"/>
        <p:guide orient="horz" pos="2614"/>
        <p:guide orient="horz" pos="981"/>
        <p:guide orient="horz" pos="3929"/>
        <p:guide pos="3120"/>
        <p:guide pos="6023"/>
        <p:guide pos="1532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886" y="-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576" cy="498475"/>
          </a:xfrm>
          <a:prstGeom prst="rect">
            <a:avLst/>
          </a:prstGeom>
        </p:spPr>
        <p:txBody>
          <a:bodyPr vert="horz" lIns="90839" tIns="45420" rIns="90839" bIns="454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482" y="1"/>
            <a:ext cx="2946575" cy="498475"/>
          </a:xfrm>
          <a:prstGeom prst="rect">
            <a:avLst/>
          </a:prstGeom>
        </p:spPr>
        <p:txBody>
          <a:bodyPr vert="horz" lIns="90839" tIns="45420" rIns="90839" bIns="454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06592B6-4328-4687-BB5A-7FE638D0EC94}" type="datetimeFigureOut">
              <a:rPr lang="ko-KR" altLang="en-US"/>
              <a:pPr>
                <a:defRPr/>
              </a:pPr>
              <a:t>2025. 5. 12.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6"/>
            <a:ext cx="2946576" cy="498475"/>
          </a:xfrm>
          <a:prstGeom prst="rect">
            <a:avLst/>
          </a:prstGeom>
        </p:spPr>
        <p:txBody>
          <a:bodyPr vert="horz" lIns="90839" tIns="45420" rIns="90839" bIns="454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482" y="9426576"/>
            <a:ext cx="2946575" cy="498475"/>
          </a:xfrm>
          <a:prstGeom prst="rect">
            <a:avLst/>
          </a:prstGeom>
        </p:spPr>
        <p:txBody>
          <a:bodyPr vert="horz" lIns="90839" tIns="45420" rIns="90839" bIns="454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5B618-90C7-4029-87DD-11739580FA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826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576" cy="498475"/>
          </a:xfrm>
          <a:prstGeom prst="rect">
            <a:avLst/>
          </a:prstGeom>
        </p:spPr>
        <p:txBody>
          <a:bodyPr vert="horz" lIns="90349" tIns="45174" rIns="90349" bIns="4517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482" y="1"/>
            <a:ext cx="2946575" cy="498475"/>
          </a:xfrm>
          <a:prstGeom prst="rect">
            <a:avLst/>
          </a:prstGeom>
        </p:spPr>
        <p:txBody>
          <a:bodyPr vert="horz" lIns="90349" tIns="45174" rIns="90349" bIns="4517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512A6D1-7436-4F24-AF4B-3379479E0FB0}" type="datetimeFigureOut">
              <a:rPr lang="ko-KR" altLang="en-US"/>
              <a:pPr>
                <a:defRPr/>
              </a:pPr>
              <a:t>2025. 5. 12.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6892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49" tIns="45174" rIns="90349" bIns="4517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225" y="4716464"/>
            <a:ext cx="5435226" cy="4465637"/>
          </a:xfrm>
          <a:prstGeom prst="rect">
            <a:avLst/>
          </a:prstGeom>
        </p:spPr>
        <p:txBody>
          <a:bodyPr vert="horz" lIns="90349" tIns="45174" rIns="90349" bIns="4517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6576"/>
            <a:ext cx="2946576" cy="498475"/>
          </a:xfrm>
          <a:prstGeom prst="rect">
            <a:avLst/>
          </a:prstGeom>
        </p:spPr>
        <p:txBody>
          <a:bodyPr vert="horz" lIns="90349" tIns="45174" rIns="90349" bIns="4517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482" y="9426576"/>
            <a:ext cx="2946575" cy="498475"/>
          </a:xfrm>
          <a:prstGeom prst="rect">
            <a:avLst/>
          </a:prstGeom>
        </p:spPr>
        <p:txBody>
          <a:bodyPr vert="horz" lIns="90349" tIns="45174" rIns="90349" bIns="4517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F920AC-E033-4D7A-9C22-FC0A1996DB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23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81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5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77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3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5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68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74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45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90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0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1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920AC-E033-4D7A-9C22-FC0A1996DB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0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 userDrawn="1"/>
        </p:nvSpPr>
        <p:spPr bwMode="auto">
          <a:xfrm>
            <a:off x="269875" y="765175"/>
            <a:ext cx="938847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4621213" y="6381328"/>
            <a:ext cx="647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pPr algn="ctr">
              <a:lnSpc>
                <a:spcPct val="90000"/>
              </a:lnSpc>
              <a:defRPr/>
            </a:pPr>
            <a:fld id="{4B50A88F-02CD-4169-9FFC-31ABC8DBA840}" type="slidenum">
              <a:rPr lang="en-US" altLang="ko-KR" sz="1000" b="1">
                <a:latin typeface="+mn-ea"/>
                <a:ea typeface="+mn-e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z="1000" b="1" dirty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defRPr/>
            </a:pPr>
            <a:endParaRPr lang="en-US" altLang="ko-KR" sz="800" dirty="0">
              <a:latin typeface="Arial" charset="0"/>
              <a:ea typeface="돋움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258763" y="6309320"/>
            <a:ext cx="93884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0472" y="333670"/>
            <a:ext cx="6264696" cy="399508"/>
          </a:xfrm>
          <a:prstGeom prst="rect">
            <a:avLst/>
          </a:prstGeom>
        </p:spPr>
        <p:txBody>
          <a:bodyPr/>
          <a:lstStyle>
            <a:lvl1pPr algn="l">
              <a:defRPr sz="2000" b="1" baseline="0">
                <a:latin typeface="Tahoma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6706022" y="391688"/>
            <a:ext cx="2952328" cy="37348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Autofit/>
          </a:bodyPr>
          <a:lstStyle>
            <a:lvl1pPr algn="r">
              <a:buNone/>
              <a:defRPr sz="1400" b="1" baseline="0">
                <a:solidFill>
                  <a:srgbClr val="1C4072"/>
                </a:solidFill>
                <a:latin typeface="a고딕15" panose="02020600000000000000" pitchFamily="18" charset="-127"/>
                <a:ea typeface="a고딕15" panose="02020600000000000000" pitchFamily="18" charset="-127"/>
              </a:defRPr>
            </a:lvl1pPr>
          </a:lstStyle>
          <a:p>
            <a:pPr lvl="0"/>
            <a:r>
              <a:rPr lang="ko-KR" altLang="en-US" dirty="0"/>
              <a:t>효성 </a:t>
            </a:r>
            <a:r>
              <a:rPr lang="en-US" altLang="ko-KR" dirty="0"/>
              <a:t>POC </a:t>
            </a:r>
            <a:r>
              <a:rPr lang="ko-KR" altLang="en-US" dirty="0" err="1"/>
              <a:t>결과서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47" y="6406091"/>
            <a:ext cx="1255803" cy="3181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0" y="6341318"/>
            <a:ext cx="95250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1344166" y="2180471"/>
            <a:ext cx="6993210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5000" b="1" i="1" dirty="0">
                <a:solidFill>
                  <a:srgbClr val="969696"/>
                </a:solidFill>
                <a:effectLst/>
                <a:latin typeface="Arial Black" pitchFamily="34" charset="0"/>
                <a:ea typeface="+mn-ea"/>
              </a:rPr>
              <a:t>Q &amp; 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881601" cy="6858000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79" y="6474737"/>
            <a:ext cx="706268" cy="294742"/>
          </a:xfrm>
          <a:prstGeom prst="rect">
            <a:avLst/>
          </a:prstGeom>
        </p:spPr>
      </p:pic>
      <p:pic>
        <p:nvPicPr>
          <p:cNvPr id="10" name="Picture 9" descr="contents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4" y="805303"/>
            <a:ext cx="9477893" cy="5623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88265"/>
            <a:ext cx="104078" cy="56041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14055" y="6429059"/>
            <a:ext cx="2507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baseline="0" dirty="0">
                <a:solidFill>
                  <a:schemeClr val="bg1">
                    <a:lumMod val="50000"/>
                  </a:schemeClr>
                </a:solidFill>
              </a:rPr>
              <a:t>Copyright©2015 All rights reserved by Bizmerce Co. Ltd.</a:t>
            </a:r>
          </a:p>
          <a:p>
            <a:r>
              <a:rPr lang="en-US" altLang="ko-KR" sz="600" baseline="0" dirty="0">
                <a:solidFill>
                  <a:schemeClr val="bg1">
                    <a:lumMod val="50000"/>
                  </a:schemeClr>
                </a:solidFill>
              </a:rPr>
              <a:t>All page's contents are property of Bizmerce.</a:t>
            </a:r>
          </a:p>
          <a:p>
            <a:r>
              <a:rPr lang="en-US" altLang="ko-KR" sz="600" baseline="0" dirty="0">
                <a:solidFill>
                  <a:schemeClr val="bg1">
                    <a:lumMod val="50000"/>
                  </a:schemeClr>
                </a:solidFill>
              </a:rPr>
              <a:t>All text and pictures cannot be copied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368208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 userDrawn="1"/>
        </p:nvSpPr>
        <p:spPr bwMode="auto">
          <a:xfrm>
            <a:off x="269875" y="765175"/>
            <a:ext cx="938847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4621213" y="6381328"/>
            <a:ext cx="647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pPr algn="ctr">
              <a:lnSpc>
                <a:spcPct val="90000"/>
              </a:lnSpc>
              <a:defRPr/>
            </a:pPr>
            <a:fld id="{4B50A88F-02CD-4169-9FFC-31ABC8DBA840}" type="slidenum">
              <a:rPr lang="en-US" altLang="ko-KR" sz="1000" b="1">
                <a:latin typeface="+mn-ea"/>
                <a:ea typeface="+mn-e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z="1000" b="1" dirty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defRPr/>
            </a:pPr>
            <a:endParaRPr lang="en-US" altLang="ko-KR" sz="800" dirty="0">
              <a:latin typeface="Arial" charset="0"/>
              <a:ea typeface="돋움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258763" y="6309320"/>
            <a:ext cx="93884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  <a:prstGeom prst="rect">
            <a:avLst/>
          </a:prstGeom>
        </p:spPr>
        <p:txBody>
          <a:bodyPr/>
          <a:lstStyle>
            <a:lvl1pPr algn="l">
              <a:defRPr sz="2000" b="1" baseline="0">
                <a:latin typeface="Tahoma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200472" y="865647"/>
            <a:ext cx="9505056" cy="359569"/>
          </a:xfrm>
        </p:spPr>
        <p:txBody>
          <a:bodyPr>
            <a:norm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2"/>
          </p:nvPr>
        </p:nvSpPr>
        <p:spPr>
          <a:xfrm>
            <a:off x="1208088" y="2060575"/>
            <a:ext cx="7489825" cy="34559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 userDrawn="1"/>
        </p:nvSpPr>
        <p:spPr bwMode="auto">
          <a:xfrm>
            <a:off x="269875" y="765175"/>
            <a:ext cx="938847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4621213" y="6381328"/>
            <a:ext cx="647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pPr algn="ctr">
              <a:lnSpc>
                <a:spcPct val="90000"/>
              </a:lnSpc>
              <a:defRPr/>
            </a:pPr>
            <a:fld id="{4B50A88F-02CD-4169-9FFC-31ABC8DBA840}" type="slidenum">
              <a:rPr lang="en-US" altLang="ko-KR" sz="1000" b="1">
                <a:latin typeface="+mn-ea"/>
                <a:ea typeface="+mn-e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z="1000" b="1" dirty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defRPr/>
            </a:pPr>
            <a:endParaRPr lang="en-US" altLang="ko-KR" sz="800" dirty="0">
              <a:latin typeface="Arial" charset="0"/>
              <a:ea typeface="돋움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258763" y="6309320"/>
            <a:ext cx="93884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  <a:prstGeom prst="rect">
            <a:avLst/>
          </a:prstGeom>
        </p:spPr>
        <p:txBody>
          <a:bodyPr/>
          <a:lstStyle>
            <a:lvl1pPr algn="l">
              <a:defRPr sz="2000" b="1" baseline="0">
                <a:latin typeface="Tahoma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200472" y="865647"/>
            <a:ext cx="9505056" cy="359569"/>
          </a:xfrm>
        </p:spPr>
        <p:txBody>
          <a:bodyPr>
            <a:norm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2"/>
          </p:nvPr>
        </p:nvSpPr>
        <p:spPr>
          <a:xfrm>
            <a:off x="1208088" y="2060575"/>
            <a:ext cx="7489825" cy="34559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4FF-07C0-40A4-BFCE-890C8EE1CB20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9A75-E52A-4A8A-89B2-16F4A460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3" r:id="rId2"/>
    <p:sldLayoutId id="2147484595" r:id="rId3"/>
    <p:sldLayoutId id="2147484596" r:id="rId4"/>
    <p:sldLayoutId id="2147484597" r:id="rId5"/>
    <p:sldLayoutId id="2147484598" r:id="rId6"/>
    <p:sldLayoutId id="2147484599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74625" indent="-174625" algn="l" rtl="0" eaLnBrk="0" fontAlgn="base" latinLnBrk="1" hangingPunct="0">
        <a:lnSpc>
          <a:spcPts val="2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+mn-cs"/>
        </a:defRPr>
      </a:lvl1pPr>
      <a:lvl2pPr marL="631825" indent="-174625" algn="l" rtl="0" eaLnBrk="0" fontAlgn="base" latinLnBrk="1" hangingPunct="0">
        <a:lnSpc>
          <a:spcPts val="2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+mn-cs"/>
        </a:defRPr>
      </a:lvl2pPr>
      <a:lvl3pPr marL="1076325" indent="-161925" algn="l" rtl="0" eaLnBrk="0" fontAlgn="base" latinLnBrk="1" hangingPunct="0">
        <a:lnSpc>
          <a:spcPts val="2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000" kern="1200" baseline="0">
          <a:solidFill>
            <a:schemeClr val="tx1"/>
          </a:solidFill>
          <a:latin typeface="Tahoma" pitchFamily="34" charset="0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0054CE-F997-844B-850E-3B332F21E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84" y="281649"/>
            <a:ext cx="1203384" cy="301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117029-3950-460C-95CE-7543107FE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1649"/>
            <a:ext cx="1213650" cy="272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8481392" y="6165304"/>
            <a:ext cx="1274916" cy="58708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>
                <a:solidFill>
                  <a:schemeClr val="bg1"/>
                </a:solidFill>
                <a:latin typeface="+mn-ea"/>
                <a:ea typeface="+mn-ea"/>
              </a:rPr>
              <a:t>2024.07.23(</a:t>
            </a:r>
            <a:r>
              <a:rPr kumimoji="0" lang="ko-KR" altLang="en-US" sz="1200" b="1" kern="0" dirty="0">
                <a:solidFill>
                  <a:schemeClr val="bg1"/>
                </a:solidFill>
                <a:latin typeface="+mn-ea"/>
                <a:ea typeface="+mn-ea"/>
              </a:rPr>
              <a:t>화</a:t>
            </a:r>
            <a:r>
              <a:rPr kumimoji="0" lang="en-US" altLang="ko-KR" sz="1200" b="1" kern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kumimoji="0" lang="ko-KR" altLang="en-US" sz="12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28C1C5-315A-48F7-812E-A18886CAD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49"/>
            <a:ext cx="9906000" cy="6885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383" y="2820840"/>
            <a:ext cx="8568368" cy="954107"/>
          </a:xfrm>
          <a:prstGeom prst="rect">
            <a:avLst/>
          </a:prstGeom>
          <a:noFill/>
          <a:effectLst>
            <a:outerShdw blurRad="88900" dist="38100" dir="5400000" algn="t" rotWithShape="0">
              <a:schemeClr val="tx1">
                <a:lumMod val="85000"/>
                <a:lumOff val="15000"/>
                <a:alpha val="51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spc="2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OpenvSwitch</a:t>
            </a:r>
            <a:r>
              <a:rPr lang="en-US" altLang="ko-KR" sz="2800" b="1" spc="2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800" b="1" spc="2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구성 가이드</a:t>
            </a:r>
            <a:endParaRPr lang="en-US" altLang="ko-KR" sz="2800" b="1" spc="2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ko-KR" altLang="en-US" sz="2800" b="1" spc="2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0054CE-F997-844B-850E-3B332F21E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28" y="434049"/>
            <a:ext cx="1203384" cy="3012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117029-3950-460C-95CE-7543107FE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0" y="434049"/>
            <a:ext cx="1213650" cy="2729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</p:spPr>
        <p:txBody>
          <a:bodyPr/>
          <a:lstStyle/>
          <a:p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ovs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네트워크 활성화 확인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A086-9233-6516-DB55-77E10CAE66BC}"/>
              </a:ext>
            </a:extLst>
          </p:cNvPr>
          <p:cNvSpPr txBox="1"/>
          <p:nvPr/>
        </p:nvSpPr>
        <p:spPr bwMode="auto">
          <a:xfrm>
            <a:off x="6199833" y="5335675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5AF8-25B6-3B54-1B68-EE06958974A8}"/>
              </a:ext>
            </a:extLst>
          </p:cNvPr>
          <p:cNvSpPr txBox="1"/>
          <p:nvPr/>
        </p:nvSpPr>
        <p:spPr bwMode="auto">
          <a:xfrm>
            <a:off x="272480" y="5117448"/>
            <a:ext cx="8202978" cy="10081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Zone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을 구성한 후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인프라스트럭쳐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-&gt;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Zone -&gt;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해당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Zone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링크 클릭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-&gt;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물리 네트워크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-&gt;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해당 물리 네트워크 클릭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-&gt;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네트워크 서비스 제공자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-&gt;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Ovs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클릭하여 상태가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Enabled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인지 확인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(ovsbr0)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fontAlgn="auto" latinLnBrk="0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</a:pPr>
            <a:r>
              <a:rPr kumimoji="0" lang="en-US" altLang="ko-KR" sz="1200" b="1" kern="0" dirty="0" err="1">
                <a:solidFill>
                  <a:srgbClr val="00B0F0"/>
                </a:solidFill>
                <a:latin typeface="+mn-lt"/>
                <a:ea typeface="+mn-ea"/>
              </a:rPr>
              <a:t>OpenvSwitch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구성 후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설치단계는 동일합니다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해당 부분만 인지하시고 동일하게 설치하시면 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endParaRPr kumimoji="0" lang="ko-KR" altLang="en-US" sz="1200" b="1" kern="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2D84B-C803-1E25-E5A4-47C030167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4" y="845477"/>
            <a:ext cx="8320063" cy="42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8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</p:spPr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각 호스트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agent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파일 수정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A086-9233-6516-DB55-77E10CAE66BC}"/>
              </a:ext>
            </a:extLst>
          </p:cNvPr>
          <p:cNvSpPr txBox="1"/>
          <p:nvPr/>
        </p:nvSpPr>
        <p:spPr bwMode="auto">
          <a:xfrm>
            <a:off x="6199833" y="5335675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5AF8-25B6-3B54-1B68-EE06958974A8}"/>
              </a:ext>
            </a:extLst>
          </p:cNvPr>
          <p:cNvSpPr txBox="1"/>
          <p:nvPr/>
        </p:nvSpPr>
        <p:spPr bwMode="auto">
          <a:xfrm>
            <a:off x="236458" y="5043298"/>
            <a:ext cx="8202978" cy="118439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호스트를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Mold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에서 추가한 후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각 호스트의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/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etc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/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cloudstack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/agent/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agent.properties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파일을 수정하여</a:t>
            </a:r>
            <a:b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</a:b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libvirt.vif.driver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=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com.cloud.hypervisor.kvm.resource.OvsVifDriver</a:t>
            </a:r>
            <a:b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</a:b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network.bridge.type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=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openvswitch</a:t>
            </a:r>
            <a:b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</a:b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를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 입력하여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systemctl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restart mold-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agent.service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를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실행 시킵니다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fontAlgn="auto" latinLnBrk="0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</a:pPr>
            <a:r>
              <a:rPr kumimoji="0" lang="en-US" altLang="ko-KR" sz="1200" b="1" kern="0" dirty="0" err="1">
                <a:solidFill>
                  <a:srgbClr val="00B0F0"/>
                </a:solidFill>
                <a:latin typeface="+mn-lt"/>
                <a:ea typeface="+mn-ea"/>
              </a:rPr>
              <a:t>OpenvSwitch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구성 후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설치단계는 동일합니다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해당 부분만 인지하시고 동일하게 설치하시면 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endParaRPr kumimoji="0" lang="ko-KR" altLang="en-US" sz="1200" b="1" kern="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8366DE-BF88-4045-BAA3-A0BA0B0BA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1" y="893161"/>
            <a:ext cx="4588398" cy="4048008"/>
          </a:xfrm>
          <a:prstGeom prst="rect">
            <a:avLst/>
          </a:prstGeom>
        </p:spPr>
      </p:pic>
      <p:sp>
        <p:nvSpPr>
          <p:cNvPr id="10" name="포인트가 5개인 별[5] 9">
            <a:extLst>
              <a:ext uri="{FF2B5EF4-FFF2-40B4-BE49-F238E27FC236}">
                <a16:creationId xmlns:a16="http://schemas.microsoft.com/office/drawing/2014/main" id="{CC0D8397-09F9-8A83-925C-3112DF25F313}"/>
              </a:ext>
            </a:extLst>
          </p:cNvPr>
          <p:cNvSpPr/>
          <p:nvPr/>
        </p:nvSpPr>
        <p:spPr bwMode="auto">
          <a:xfrm>
            <a:off x="5169024" y="980799"/>
            <a:ext cx="3816424" cy="3024336"/>
          </a:xfrm>
          <a:prstGeom prst="star5">
            <a:avLst/>
          </a:prstGeom>
          <a:solidFill>
            <a:srgbClr val="FFFF00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+mn-lt"/>
                <a:ea typeface="+mn-ea"/>
              </a:rPr>
              <a:t>모든 호스트 </a:t>
            </a:r>
            <a:br>
              <a:rPr kumimoji="0" lang="en-US" altLang="ko-KR" sz="1200" b="1" kern="0" dirty="0">
                <a:solidFill>
                  <a:srgbClr val="000000"/>
                </a:solidFill>
                <a:latin typeface="+mn-lt"/>
                <a:ea typeface="+mn-ea"/>
              </a:rPr>
            </a:br>
            <a:r>
              <a:rPr kumimoji="0" lang="en-US" altLang="ko-KR" sz="1200" b="1" kern="0" dirty="0">
                <a:solidFill>
                  <a:srgbClr val="000000"/>
                </a:solidFill>
                <a:latin typeface="+mn-lt"/>
                <a:ea typeface="+mn-ea"/>
              </a:rPr>
              <a:t>agent</a:t>
            </a:r>
            <a:r>
              <a:rPr kumimoji="0" lang="ko-KR" altLang="en-US" sz="1200" b="1" kern="0" dirty="0">
                <a:solidFill>
                  <a:srgbClr val="000000"/>
                </a:solidFill>
                <a:latin typeface="+mn-lt"/>
                <a:ea typeface="+mn-ea"/>
              </a:rPr>
              <a:t> 파일</a:t>
            </a:r>
            <a:br>
              <a:rPr kumimoji="0" lang="en-US" altLang="ko-KR" sz="1200" b="1" kern="0" dirty="0">
                <a:solidFill>
                  <a:srgbClr val="000000"/>
                </a:solidFill>
                <a:latin typeface="+mn-lt"/>
                <a:ea typeface="+mn-ea"/>
              </a:rPr>
            </a:br>
            <a:r>
              <a:rPr kumimoji="0" lang="ko-KR" altLang="en-US" sz="1200" b="1" kern="0" dirty="0">
                <a:solidFill>
                  <a:srgbClr val="000000"/>
                </a:solidFill>
                <a:latin typeface="+mn-lt"/>
                <a:ea typeface="+mn-ea"/>
              </a:rPr>
              <a:t>수정 해야 합니다</a:t>
            </a:r>
            <a:r>
              <a:rPr kumimoji="0" lang="en-US" altLang="ko-KR" sz="1200" b="1" kern="0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kumimoji="0" lang="ko-KR" altLang="en-US" sz="1200" b="1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6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</p:spPr>
        <p:txBody>
          <a:bodyPr/>
          <a:lstStyle/>
          <a:p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ovs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네트워크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오퍼링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생성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(1/2)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A086-9233-6516-DB55-77E10CAE66BC}"/>
              </a:ext>
            </a:extLst>
          </p:cNvPr>
          <p:cNvSpPr txBox="1"/>
          <p:nvPr/>
        </p:nvSpPr>
        <p:spPr bwMode="auto">
          <a:xfrm>
            <a:off x="6199833" y="5335675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5AF8-25B6-3B54-1B68-EE06958974A8}"/>
              </a:ext>
            </a:extLst>
          </p:cNvPr>
          <p:cNvSpPr txBox="1"/>
          <p:nvPr/>
        </p:nvSpPr>
        <p:spPr bwMode="auto">
          <a:xfrm>
            <a:off x="7930984" y="823193"/>
            <a:ext cx="1702535" cy="504184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l"/>
            <a:r>
              <a:rPr lang="ko-KR" altLang="en-US" sz="1200" b="1" i="0" dirty="0">
                <a:effectLst/>
                <a:latin typeface="-apple-system"/>
              </a:rPr>
              <a:t>지원되는 서비스</a:t>
            </a:r>
            <a:endParaRPr lang="en-US" altLang="ko-KR" sz="1200" b="1" i="0" dirty="0">
              <a:effectLst/>
              <a:latin typeface="-apple-system"/>
            </a:endParaRPr>
          </a:p>
          <a:p>
            <a:pPr algn="l"/>
            <a:br>
              <a:rPr lang="ko-KR" altLang="en-US" sz="1200" dirty="0"/>
            </a:br>
            <a:r>
              <a:rPr lang="en" altLang="ko-KR" sz="1200" b="0" i="0" dirty="0">
                <a:effectLst/>
                <a:latin typeface="-apple-system"/>
              </a:rPr>
              <a:t>Firewall : </a:t>
            </a:r>
            <a:r>
              <a:rPr lang="en" altLang="ko-KR" sz="1200" b="0" i="0" dirty="0" err="1">
                <a:effectLst/>
                <a:latin typeface="-apple-system"/>
              </a:rPr>
              <a:t>VirtualRouter</a:t>
            </a:r>
            <a:endParaRPr lang="en" altLang="ko-KR" sz="1200" b="0" i="0" dirty="0">
              <a:effectLst/>
              <a:latin typeface="-apple-system"/>
            </a:endParaRPr>
          </a:p>
          <a:p>
            <a:pPr algn="l"/>
            <a:r>
              <a:rPr lang="en" altLang="ko-KR" sz="1200" b="0" i="0" dirty="0" err="1">
                <a:effectLst/>
                <a:latin typeface="-apple-system"/>
              </a:rPr>
              <a:t>UserData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VirtualRouter</a:t>
            </a:r>
            <a:endParaRPr lang="en" altLang="ko-KR" sz="1200" b="0" i="0" dirty="0">
              <a:effectLst/>
              <a:latin typeface="-apple-system"/>
            </a:endParaRPr>
          </a:p>
          <a:p>
            <a:pPr algn="l"/>
            <a:r>
              <a:rPr lang="en" altLang="ko-KR" sz="1200" b="0" i="0" dirty="0" err="1">
                <a:effectLst/>
                <a:latin typeface="-apple-system"/>
              </a:rPr>
              <a:t>Dns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VirtualRouter</a:t>
            </a:r>
            <a:endParaRPr lang="en" altLang="ko-KR" sz="1200" b="0" i="0" dirty="0">
              <a:effectLst/>
              <a:latin typeface="-apple-system"/>
            </a:endParaRPr>
          </a:p>
          <a:p>
            <a:pPr algn="l"/>
            <a:r>
              <a:rPr lang="en" altLang="ko-KR" sz="1200" b="0" i="0" dirty="0" err="1">
                <a:effectLst/>
                <a:latin typeface="-apple-system"/>
              </a:rPr>
              <a:t>SourceNat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VirtualRouter</a:t>
            </a:r>
            <a:endParaRPr lang="en" altLang="ko-KR" sz="1200" b="0" i="0" dirty="0">
              <a:effectLst/>
              <a:latin typeface="-apple-system"/>
            </a:endParaRPr>
          </a:p>
          <a:p>
            <a:pPr algn="l"/>
            <a:r>
              <a:rPr lang="en" altLang="ko-KR" sz="1200" b="0" i="0" dirty="0" err="1">
                <a:effectLst/>
                <a:latin typeface="-apple-system"/>
              </a:rPr>
              <a:t>Dhcp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VirtualRouter</a:t>
            </a:r>
            <a:endParaRPr lang="en" altLang="ko-KR" sz="1200" b="0" i="0" dirty="0">
              <a:effectLst/>
              <a:latin typeface="-apple-system"/>
            </a:endParaRPr>
          </a:p>
          <a:p>
            <a:r>
              <a:rPr lang="en" altLang="ko-KR" sz="1200" b="0" i="0" dirty="0" err="1">
                <a:effectLst/>
                <a:latin typeface="-apple-system"/>
              </a:rPr>
              <a:t>Vpn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VirtualRouter</a:t>
            </a:r>
            <a:endParaRPr lang="en" altLang="ko-KR" sz="1200" b="0" i="0" dirty="0">
              <a:effectLst/>
              <a:latin typeface="-apple-system"/>
            </a:endParaRPr>
          </a:p>
          <a:p>
            <a:pPr algn="l"/>
            <a:r>
              <a:rPr lang="en" altLang="ko-KR" sz="1200" b="0" i="0" dirty="0" err="1">
                <a:effectLst/>
                <a:latin typeface="-apple-system"/>
              </a:rPr>
              <a:t>Lb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Ovs</a:t>
            </a:r>
            <a:endParaRPr lang="en" altLang="ko-KR" sz="1200" b="0" i="0" dirty="0">
              <a:effectLst/>
              <a:latin typeface="-apple-system"/>
            </a:endParaRPr>
          </a:p>
          <a:p>
            <a:r>
              <a:rPr lang="en" altLang="ko-KR" sz="1200" b="0" i="0" dirty="0" err="1">
                <a:effectLst/>
                <a:latin typeface="-apple-system"/>
              </a:rPr>
              <a:t>PortForwarding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Ovs</a:t>
            </a:r>
            <a:endParaRPr lang="en" altLang="ko-KR" sz="1200" b="0" i="0" dirty="0">
              <a:effectLst/>
              <a:latin typeface="-apple-system"/>
            </a:endParaRPr>
          </a:p>
          <a:p>
            <a:r>
              <a:rPr lang="en" altLang="ko-KR" sz="1200" b="0" i="0" dirty="0">
                <a:effectLst/>
                <a:latin typeface="-apple-system"/>
              </a:rPr>
              <a:t>Connectivity : </a:t>
            </a:r>
            <a:r>
              <a:rPr lang="en" altLang="ko-KR" sz="1200" b="0" i="0" dirty="0" err="1">
                <a:effectLst/>
                <a:latin typeface="-apple-system"/>
              </a:rPr>
              <a:t>Ovs</a:t>
            </a:r>
            <a:endParaRPr lang="en" altLang="ko-KR" sz="1200" b="0" i="0" dirty="0">
              <a:effectLst/>
              <a:latin typeface="-apple-system"/>
            </a:endParaRPr>
          </a:p>
          <a:p>
            <a:r>
              <a:rPr lang="en" altLang="ko-KR" sz="1200" b="0" i="0" dirty="0" err="1">
                <a:effectLst/>
                <a:latin typeface="-apple-system"/>
              </a:rPr>
              <a:t>StaticNat</a:t>
            </a:r>
            <a:r>
              <a:rPr lang="en" altLang="ko-KR" sz="1200" b="0" i="0" dirty="0">
                <a:effectLst/>
                <a:latin typeface="-apple-system"/>
              </a:rPr>
              <a:t> : </a:t>
            </a:r>
            <a:r>
              <a:rPr lang="en" altLang="ko-KR" sz="1200" b="0" i="0" dirty="0" err="1">
                <a:effectLst/>
                <a:latin typeface="-apple-system"/>
              </a:rPr>
              <a:t>Ovs</a:t>
            </a:r>
            <a:endParaRPr lang="en" altLang="ko-KR" sz="1200" b="0" i="0" dirty="0">
              <a:effectLst/>
              <a:latin typeface="-apple-system"/>
            </a:endParaRPr>
          </a:p>
          <a:p>
            <a:pPr algn="l"/>
            <a:endParaRPr kumimoji="0" lang="en-US" altLang="ko-KR" sz="1200" b="1" kern="0" dirty="0">
              <a:solidFill>
                <a:srgbClr val="00B0F0"/>
              </a:solidFill>
              <a:latin typeface="-apple-system"/>
              <a:ea typeface="+mn-ea"/>
            </a:endParaRPr>
          </a:p>
          <a:p>
            <a:pPr algn="l"/>
            <a:r>
              <a:rPr lang="ko-KR" altLang="en-US" sz="1200" b="1" i="0" dirty="0">
                <a:effectLst/>
                <a:latin typeface="-apple-system"/>
              </a:rPr>
              <a:t>선언된 서비스들만 활성화 합니다</a:t>
            </a:r>
            <a:r>
              <a:rPr lang="en-US" altLang="ko-KR" sz="1200" b="1" i="0" dirty="0">
                <a:effectLst/>
                <a:latin typeface="-apple-system"/>
              </a:rPr>
              <a:t>.</a:t>
            </a:r>
            <a:endParaRPr kumimoji="0" lang="en-US" altLang="ko-KR" sz="1200" b="1" i="0" kern="0" dirty="0">
              <a:solidFill>
                <a:srgbClr val="00B0F0"/>
              </a:solidFill>
              <a:effectLst/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5060C-27B7-4CC4-0247-F9A183C8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835428"/>
            <a:ext cx="7632848" cy="53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</p:spPr>
        <p:txBody>
          <a:bodyPr/>
          <a:lstStyle/>
          <a:p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ovs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네트워크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오퍼링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생성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(2/2)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A086-9233-6516-DB55-77E10CAE66BC}"/>
              </a:ext>
            </a:extLst>
          </p:cNvPr>
          <p:cNvSpPr txBox="1"/>
          <p:nvPr/>
        </p:nvSpPr>
        <p:spPr bwMode="auto">
          <a:xfrm>
            <a:off x="6199833" y="5335675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CBF35A-BB56-FC53-C58B-8A0086878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881754"/>
            <a:ext cx="9073008" cy="53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6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892605B-3EA5-43F1-A27E-3BEBA2489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CCDE3A-6D4F-4D0B-8A02-361DBF43473C}"/>
              </a:ext>
            </a:extLst>
          </p:cNvPr>
          <p:cNvSpPr/>
          <p:nvPr/>
        </p:nvSpPr>
        <p:spPr>
          <a:xfrm>
            <a:off x="412163" y="4826300"/>
            <a:ext cx="5280429" cy="13747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4083">
              <a:lnSpc>
                <a:spcPts val="2031"/>
              </a:lnSpc>
            </a:pPr>
            <a:r>
              <a:rPr lang="ko-KR" altLang="en-US" sz="1108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에이블클라우드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 홈페이지 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| www.ablecloud.io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    </a:t>
            </a:r>
            <a:endParaRPr lang="en-US" altLang="ko-KR" sz="1108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  <a:cs typeface="ON IGothic R" panose="020B0600000101010101" pitchFamily="34" charset="-127"/>
            </a:endParaRPr>
          </a:p>
          <a:p>
            <a:pPr defTabSz="844083">
              <a:lnSpc>
                <a:spcPts val="2031"/>
              </a:lnSpc>
            </a:pP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주소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| 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서울시 영등포구 </a:t>
            </a:r>
            <a:r>
              <a:rPr lang="ko-KR" altLang="en-US" sz="1108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영신로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220 </a:t>
            </a:r>
            <a:r>
              <a:rPr lang="en-US" altLang="ko-KR" sz="1108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KnK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디지털타워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1808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호  고객센터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| 1801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호</a:t>
            </a:r>
            <a:endParaRPr lang="en-US" altLang="ko-KR" sz="1108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  <a:cs typeface="ON IGothic R" panose="020B0600000101010101" pitchFamily="34" charset="-127"/>
            </a:endParaRPr>
          </a:p>
          <a:p>
            <a:pPr defTabSz="844083">
              <a:lnSpc>
                <a:spcPts val="2031"/>
              </a:lnSpc>
            </a:pP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대전 연구소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I 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대전시 대덕구 </a:t>
            </a:r>
            <a:r>
              <a:rPr lang="ko-KR" altLang="en-US" sz="1108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대화동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40-37 </a:t>
            </a:r>
            <a:r>
              <a:rPr lang="ko-KR" altLang="en-US" sz="1108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펜타플렉스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811</a:t>
            </a: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호</a:t>
            </a:r>
            <a:endParaRPr lang="en-US" altLang="ko-KR" sz="1108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  <a:cs typeface="ON IGothic R" panose="020B0600000101010101" pitchFamily="34" charset="-127"/>
            </a:endParaRPr>
          </a:p>
          <a:p>
            <a:pPr defTabSz="844083">
              <a:lnSpc>
                <a:spcPts val="2031"/>
              </a:lnSpc>
            </a:pP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대표전화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| 02-456-7667</a:t>
            </a:r>
          </a:p>
          <a:p>
            <a:pPr defTabSz="844083">
              <a:lnSpc>
                <a:spcPts val="2031"/>
              </a:lnSpc>
            </a:pPr>
            <a:r>
              <a:rPr lang="ko-KR" altLang="en-US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이메일 </a:t>
            </a:r>
            <a:r>
              <a:rPr lang="en-US" altLang="ko-KR" sz="1108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ON IGothic R" panose="020B0600000101010101" pitchFamily="34" charset="-127"/>
              </a:rPr>
              <a:t>I sales@ablestor.com</a:t>
            </a:r>
            <a:endParaRPr lang="ko-KR" altLang="en-US" sz="1108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  <a:cs typeface="ON IGothic R" panose="020B060000010101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D69730-AB5B-44F5-BACB-F0DBB7183C3E}"/>
              </a:ext>
            </a:extLst>
          </p:cNvPr>
          <p:cNvCxnSpPr>
            <a:cxnSpLocks/>
          </p:cNvCxnSpPr>
          <p:nvPr/>
        </p:nvCxnSpPr>
        <p:spPr>
          <a:xfrm>
            <a:off x="-93854" y="4689950"/>
            <a:ext cx="5334886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id="{AB8942AA-0B32-4F41-8B6D-D9C3EA779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101" y="4118852"/>
            <a:ext cx="1877554" cy="314188"/>
          </a:xfrm>
          <a:prstGeom prst="rect">
            <a:avLst/>
          </a:prstGeom>
        </p:spPr>
      </p:pic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65C3F5-4E45-4439-8D64-3781456AEB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68" y="4005064"/>
            <a:ext cx="1877553" cy="4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주의 사항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98CF6-1006-69A2-6C24-5D6C84F3AB00}"/>
              </a:ext>
            </a:extLst>
          </p:cNvPr>
          <p:cNvSpPr txBox="1"/>
          <p:nvPr/>
        </p:nvSpPr>
        <p:spPr bwMode="auto">
          <a:xfrm>
            <a:off x="3547068" y="2280976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793A3-E76C-9A7F-EADD-1B7A8239CA3B}"/>
              </a:ext>
            </a:extLst>
          </p:cNvPr>
          <p:cNvSpPr txBox="1"/>
          <p:nvPr/>
        </p:nvSpPr>
        <p:spPr bwMode="auto">
          <a:xfrm>
            <a:off x="298018" y="980728"/>
            <a:ext cx="8064896" cy="49685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1.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절대로 원격에서 작업을 해서는 안된다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다시 접속이 불가능 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.)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2.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콘솔 및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IPMI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콘솔을 통해서 작업을 하셔야 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3.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/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usr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/share/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ablestack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/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ovs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/*.rpm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해당 폴더에 있는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rpm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들을 설치하여야 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.)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4.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해당 가이드에서 표시하고 있는 네트워크 인터페이스</a:t>
            </a:r>
            <a:r>
              <a:rPr kumimoji="0" lang="en-US" altLang="ko-KR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IP,</a:t>
            </a:r>
            <a:r>
              <a:rPr kumimoji="0" lang="ko-KR" altLang="en-US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DNS</a:t>
            </a:r>
            <a:r>
              <a:rPr kumimoji="0" lang="ko-KR" altLang="en-US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는 예시입니다</a:t>
            </a:r>
            <a:r>
              <a:rPr kumimoji="0" lang="en-US" altLang="ko-KR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 가이드를 보고 설치하실 사용자분은 해당 환경 설정에 맞게 입력하시길 바랍니다</a:t>
            </a:r>
            <a:r>
              <a:rPr kumimoji="0" lang="en-US" altLang="ko-KR" sz="1200" b="1" kern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.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95A19-3BBD-9548-CFED-B26349FB37EE}"/>
              </a:ext>
            </a:extLst>
          </p:cNvPr>
          <p:cNvSpPr txBox="1"/>
          <p:nvPr/>
        </p:nvSpPr>
        <p:spPr bwMode="auto">
          <a:xfrm>
            <a:off x="6451042" y="1416818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47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47650" y="349403"/>
            <a:ext cx="6937598" cy="490066"/>
          </a:xfrm>
        </p:spPr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각 호스트마다 </a:t>
            </a:r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OpenvSwitch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cli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단일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NIC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1/2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FEC51-F11C-AF05-6A2C-16A14667612B}"/>
              </a:ext>
            </a:extLst>
          </p:cNvPr>
          <p:cNvSpPr txBox="1"/>
          <p:nvPr/>
        </p:nvSpPr>
        <p:spPr bwMode="auto">
          <a:xfrm>
            <a:off x="290687" y="857491"/>
            <a:ext cx="9338692" cy="5369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해당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rpm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을 설치합니다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systemctl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enable –now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openvswitch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systemctl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restart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NetworkManager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을 실행합니다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cli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ovs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구성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(enp4s0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은 해당 물리 네트워크 인터페이스 이름입니다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ovsbr0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에 대한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IP, Gateway, DNS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는 해당 호스트에 맞게 입력하세요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altLang="ko-KR" sz="1200" dirty="0">
                <a:effectLst/>
                <a:latin typeface="Helvetica Neue" panose="02000503000000020004" pitchFamily="2" charset="0"/>
              </a:rPr>
              <a:t>2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페이지 참조</a:t>
            </a:r>
            <a:endParaRPr lang="en-US" altLang="ko-KR" sz="1200" dirty="0">
              <a:effectLst/>
              <a:latin typeface="Helvetica Neue" panose="02000503000000020004" pitchFamily="2" charset="0"/>
            </a:endParaRPr>
          </a:p>
          <a:p>
            <a:pPr lvl="1"/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nmcli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con show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및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ovs-vsctl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show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확인하실수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있습니다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4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번 까지 설정 및 확인 후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재부팅 해주세요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⚠︎설정이 정상적으로 안된다면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openvswitch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의 서비스 상태를 확인해주세요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8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7056784" cy="490066"/>
          </a:xfrm>
        </p:spPr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각 호스트마다 </a:t>
            </a:r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OpenvSwitch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cli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단일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NIC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2/2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FEC51-F11C-AF05-6A2C-16A14667612B}"/>
              </a:ext>
            </a:extLst>
          </p:cNvPr>
          <p:cNvSpPr txBox="1"/>
          <p:nvPr/>
        </p:nvSpPr>
        <p:spPr bwMode="auto">
          <a:xfrm>
            <a:off x="283654" y="823193"/>
            <a:ext cx="9338692" cy="5369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1DB0B-9845-4682-E693-56CD7AD7DDD7}"/>
              </a:ext>
            </a:extLst>
          </p:cNvPr>
          <p:cNvSpPr txBox="1"/>
          <p:nvPr/>
        </p:nvSpPr>
        <p:spPr bwMode="auto">
          <a:xfrm>
            <a:off x="344488" y="980727"/>
            <a:ext cx="9277858" cy="52115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# 1. OVS </a:t>
            </a:r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브릿지를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 생성하고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연결할 포트를 구성합니다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-bridge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ovsbr0 con-name ovsbr0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-port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ovsbr0 master ovsbr0 con-name ovs-port-ovsbr0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-interface slave-type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-port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ovsbr0 master ovs-port-ovsbr0 con-name ovs-if-ovsbr0</a:t>
            </a:r>
          </a:p>
          <a:p>
            <a:br>
              <a:rPr lang="en" altLang="ko-KR" sz="1200" dirty="0">
                <a:effectLst/>
                <a:latin typeface="Helvetica Neue" panose="02000503000000020004" pitchFamily="2" charset="0"/>
              </a:rPr>
            </a:b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# 2.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물리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NIC ens1f0np0</a:t>
            </a:r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브릿지에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 연결하기 위해 별도의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OVS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포트를 생성하고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NIC</a:t>
            </a:r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 포트에 연결합니다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-port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ovs-port-ens1f0np0 master ovsbr0 con-name ovs-port-ens1f0np0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add type ethernet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ens1f0np0 master ovs-port-ens1f0np0 con-name ovs-if-ens1f0np0</a:t>
            </a:r>
          </a:p>
          <a:p>
            <a:br>
              <a:rPr lang="en" altLang="ko-KR" sz="1200" dirty="0">
                <a:effectLst/>
                <a:latin typeface="Helvetica Neue" panose="02000503000000020004" pitchFamily="2" charset="0"/>
              </a:rPr>
            </a:b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# 3. </a:t>
            </a:r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브릿지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 인터페이스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ovs-if-ovsbr0)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에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IP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주소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게이트웨이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DNS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서버를 수동으로 설정합니다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modify ovs-if-ovsbr0 ipv4.addresses '10.10.32.1/16' ipv4.gateway '10.10.0.1' ipv4.method manual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modify ovs-if-ovsbr0 ipv4.dns '8.8.8.8' +ipv4.dns '1.1.1.1'</a:t>
            </a:r>
          </a:p>
          <a:p>
            <a:br>
              <a:rPr lang="en" altLang="ko-KR" sz="1200" dirty="0">
                <a:effectLst/>
                <a:latin typeface="Helvetica Neue" panose="02000503000000020004" pitchFamily="2" charset="0"/>
              </a:rPr>
            </a:b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# 4.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기존 물리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NIC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연결을 중지하고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새로 구성한 포트 및 </a:t>
            </a:r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브릿지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 인터페이스를 활성화합니다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down ens1f0np0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up ovs-if-ens1f0np0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up ovs-if-ovsbr0</a:t>
            </a:r>
          </a:p>
          <a:p>
            <a:br>
              <a:rPr lang="en" altLang="ko-KR" sz="1200" dirty="0">
                <a:effectLst/>
                <a:latin typeface="Helvetica Neue" panose="02000503000000020004" pitchFamily="2" charset="0"/>
              </a:rPr>
            </a:b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# 5.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기존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ens1f0np0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설정을 삭제하여 네트워크 구성을 깔끔하게 정리합니다</a:t>
            </a:r>
            <a:r>
              <a:rPr lang="en-US" altLang="ko-KR" sz="12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US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 delete ens1f0np0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64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47650" y="349403"/>
            <a:ext cx="6937598" cy="490066"/>
          </a:xfrm>
        </p:spPr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각 호스트마다 </a:t>
            </a:r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OpenvSwitch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cli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본딩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NIC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1/2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FEC51-F11C-AF05-6A2C-16A14667612B}"/>
              </a:ext>
            </a:extLst>
          </p:cNvPr>
          <p:cNvSpPr txBox="1"/>
          <p:nvPr/>
        </p:nvSpPr>
        <p:spPr bwMode="auto">
          <a:xfrm>
            <a:off x="290687" y="857491"/>
            <a:ext cx="9338692" cy="5369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해당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rpm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을 설치합니다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systemctl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enable –now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openvswitch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systemctl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restart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NetworkManager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을 실행합니다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cli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ovs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구성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(enp4s0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은 해당 물리 네트워크 인터페이스 이름입니다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ovsbr0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에 대한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IP, Gateway, DNS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는 해당 호스트에 맞게 입력하세요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altLang="ko-KR" sz="1200" dirty="0">
                <a:effectLst/>
                <a:latin typeface="Helvetica Neue" panose="02000503000000020004" pitchFamily="2" charset="0"/>
              </a:rPr>
              <a:t>2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페이지 참조</a:t>
            </a:r>
            <a:endParaRPr lang="en-US" altLang="ko-KR" sz="1200" dirty="0">
              <a:latin typeface="Helvetica Neue" panose="02000503000000020004" pitchFamily="2" charset="0"/>
            </a:endParaRPr>
          </a:p>
          <a:p>
            <a:pPr lvl="1"/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nmcli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con show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및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ovs-vsctl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show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확인하실수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있습니다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4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번 까지 설정 및 확인 후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재부팅 해주세요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⚠︎설정이 정상적으로 안된다면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openvswitch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의 서비스 상태를 확인해주세요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9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984776" cy="490066"/>
          </a:xfrm>
        </p:spPr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각 호스트마다 </a:t>
            </a:r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OpenvSwitch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cli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본딩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NIC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2/2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FEC51-F11C-AF05-6A2C-16A14667612B}"/>
              </a:ext>
            </a:extLst>
          </p:cNvPr>
          <p:cNvSpPr txBox="1"/>
          <p:nvPr/>
        </p:nvSpPr>
        <p:spPr bwMode="auto">
          <a:xfrm>
            <a:off x="290687" y="857491"/>
            <a:ext cx="9338692" cy="5369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buFont typeface="+mj-lt"/>
              <a:buAutoNum type="arabicPeriod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B4475-33B7-C24C-3C38-4E18F35E7479}"/>
              </a:ext>
            </a:extLst>
          </p:cNvPr>
          <p:cNvSpPr txBox="1"/>
          <p:nvPr/>
        </p:nvSpPr>
        <p:spPr bwMode="auto">
          <a:xfrm>
            <a:off x="310169" y="730949"/>
            <a:ext cx="4608512" cy="526956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1. OVS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브리지 생성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-bridge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ovsbr0 con-name ovsbr0</a:t>
            </a:r>
          </a:p>
          <a:p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2.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브리지에 포트 연결 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브리지 자체를 포트로 연결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-port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ovsbr0 master ovsbr0 con-name ovs-port-ovsbr0</a:t>
            </a:r>
          </a:p>
          <a:p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3.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브리지에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IP</a:t>
            </a:r>
            <a:r>
              <a:rPr lang="ko-KR" altLang="en-US" sz="11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 설정할 가상 인터페이스 추가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-interface slave-type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-port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ovsbr0 master ovs-port-ovsbr0 con-name ovs-if-ovsbr0</a:t>
            </a:r>
          </a:p>
          <a:p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4. </a:t>
            </a:r>
            <a:r>
              <a:rPr lang="ko-KR" altLang="en-US" sz="1100" dirty="0" err="1">
                <a:effectLst/>
                <a:latin typeface="Helvetica Neue" panose="02000503000000020004" pitchFamily="2" charset="0"/>
              </a:rPr>
              <a:t>본딩용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ovs-bond0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포트 추가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add type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-port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ovs-bond0 master ovsbr0 con-name ovs-bond0</a:t>
            </a:r>
          </a:p>
          <a:p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5. </a:t>
            </a:r>
            <a:r>
              <a:rPr lang="ko-KR" altLang="en-US" sz="1100" dirty="0" err="1">
                <a:effectLst/>
                <a:latin typeface="Helvetica Neue" panose="02000503000000020004" pitchFamily="2" charset="0"/>
              </a:rPr>
              <a:t>본딩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 모드 설정 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active-backup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모드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modify ovs-bond0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-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port.bond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-mode active-backup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modify ovs-bond0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ovs-port.bond-updelay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modify ovs-bond0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ovs-port.bond-downdelay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ovs-vsctl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set port ovs-bond0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other_config:bond-detect-mode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=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miimon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ovs-vsctl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set port ovs-bond0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other_config:miimon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=100</a:t>
            </a:r>
          </a:p>
          <a:p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ko-KR" altLang="en-US" sz="11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본딩</a:t>
            </a:r>
            <a:r>
              <a:rPr kumimoji="0" lang="ko-KR" altLang="en-US" sz="11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설정 확인</a:t>
            </a:r>
            <a:br>
              <a:rPr kumimoji="0" lang="en-US" altLang="ko-KR" sz="1100" b="1" kern="0" dirty="0">
                <a:solidFill>
                  <a:sysClr val="windowText" lastClr="000000"/>
                </a:solidFill>
                <a:latin typeface="+mn-lt"/>
                <a:ea typeface="+mn-ea"/>
              </a:rPr>
            </a:br>
            <a:r>
              <a:rPr kumimoji="0" lang="en-US" altLang="ko-KR" sz="11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ovs-vsctl</a:t>
            </a:r>
            <a:r>
              <a:rPr kumimoji="0" lang="en-US" altLang="ko-KR" sz="11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get port ovs-bond0 </a:t>
            </a:r>
            <a:r>
              <a:rPr kumimoji="0" lang="en-US" altLang="ko-KR" sz="11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other_config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D932F-ED80-505A-CF65-8B067BBAE2EB}"/>
              </a:ext>
            </a:extLst>
          </p:cNvPr>
          <p:cNvSpPr txBox="1"/>
          <p:nvPr/>
        </p:nvSpPr>
        <p:spPr bwMode="auto">
          <a:xfrm>
            <a:off x="4918681" y="869191"/>
            <a:ext cx="4464496" cy="526956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6. </a:t>
            </a:r>
            <a:r>
              <a:rPr lang="ko-KR" altLang="en-US" sz="1100" dirty="0" err="1">
                <a:effectLst/>
                <a:latin typeface="Helvetica Neue" panose="02000503000000020004" pitchFamily="2" charset="0"/>
              </a:rPr>
              <a:t>본딩에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 물리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NIC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추가 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여기에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ens1f0np0, ens1f1np0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같은 카드들을 연결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add type ethernet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ens1f0np0 master ovs-bond0 con-name ovs-slave-ens1f0np0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add type ethernet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conn.interface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ens1f1np0 master ovs-bond0 con-name ovs-slave-ens1f1np1</a:t>
            </a:r>
            <a:br>
              <a:rPr lang="en" altLang="ko-KR" sz="1100" dirty="0">
                <a:effectLst/>
                <a:latin typeface="Helvetica Neue" panose="02000503000000020004" pitchFamily="2" charset="0"/>
              </a:rPr>
            </a:b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7. </a:t>
            </a:r>
            <a:r>
              <a:rPr lang="ko-KR" altLang="en-US" sz="1100" dirty="0" err="1">
                <a:effectLst/>
                <a:latin typeface="Helvetica Neue" panose="02000503000000020004" pitchFamily="2" charset="0"/>
              </a:rPr>
              <a:t>본딩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 물리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NIC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선택 설정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ovs-vsctl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set port ovs-bond0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other-config:bond-primary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=ens1f0np0</a:t>
            </a:r>
          </a:p>
          <a:p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8.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브리지에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IP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주소 설정 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ovs-if-ovsbr0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에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modify ovs-if-ovsbr0 ipv4.addresses '10.10.32.1/16' ipv4.gateway '10.10.0.1' ipv4.method manual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modify ovs-if-ovsbr0 ipv4.dns '8.8.8.8' +ipv4.dns '1.1.1.1'</a:t>
            </a:r>
            <a:br>
              <a:rPr lang="en" altLang="ko-KR" sz="1100" dirty="0">
                <a:effectLst/>
                <a:latin typeface="Helvetica Neue" panose="02000503000000020004" pitchFamily="2" charset="0"/>
              </a:rPr>
            </a:b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9.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불필요한 기존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ens1f0np0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단일 연결 삭제 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초기에 만들어진 경우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delete ens1f0np0</a:t>
            </a:r>
            <a:br>
              <a:rPr lang="en" altLang="ko-KR" sz="1100" dirty="0">
                <a:effectLst/>
                <a:latin typeface="Helvetica Neue" panose="02000503000000020004" pitchFamily="2" charset="0"/>
              </a:rPr>
            </a:b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# 10.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연결 순서대로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bring up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up ovsbr0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up ovs-port-ovsbr0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up ovs-bond0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up ovs-slave-ens1f0np0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up ovs-slave-ens1f1np0</a:t>
            </a:r>
          </a:p>
          <a:p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nmcli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 up ovs-if-ovsbr0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1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08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</p:spPr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각 호스트마다 </a:t>
            </a:r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scvm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배포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(HCI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일 경우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A086-9233-6516-DB55-77E10CAE66BC}"/>
              </a:ext>
            </a:extLst>
          </p:cNvPr>
          <p:cNvSpPr txBox="1"/>
          <p:nvPr/>
        </p:nvSpPr>
        <p:spPr bwMode="auto">
          <a:xfrm>
            <a:off x="6199833" y="5335675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5AF8-25B6-3B54-1B68-EE06958974A8}"/>
              </a:ext>
            </a:extLst>
          </p:cNvPr>
          <p:cNvSpPr txBox="1"/>
          <p:nvPr/>
        </p:nvSpPr>
        <p:spPr bwMode="auto">
          <a:xfrm>
            <a:off x="272480" y="5117448"/>
            <a:ext cx="8202978" cy="10081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각 호스트마다 관리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NIC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용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Bridge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를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OVS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구성한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브릿지를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선택합니다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(ovsbr0)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 err="1">
                <a:solidFill>
                  <a:srgbClr val="00B0F0"/>
                </a:solidFill>
                <a:latin typeface="+mn-lt"/>
                <a:ea typeface="+mn-ea"/>
              </a:rPr>
              <a:t>OpenvSwitch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구성 후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설치단계는 동일합니다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해당 부분만 인지하시고 동일하게 설치하시면 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endParaRPr kumimoji="0" lang="ko-KR" altLang="en-US" sz="1200" b="1" kern="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C9418-1E94-8E91-810D-03F7A5FBB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855697"/>
            <a:ext cx="8202978" cy="41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0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</p:spPr>
        <p:txBody>
          <a:bodyPr/>
          <a:lstStyle/>
          <a:p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ccvm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배포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A086-9233-6516-DB55-77E10CAE66BC}"/>
              </a:ext>
            </a:extLst>
          </p:cNvPr>
          <p:cNvSpPr txBox="1"/>
          <p:nvPr/>
        </p:nvSpPr>
        <p:spPr bwMode="auto">
          <a:xfrm>
            <a:off x="6199833" y="5335675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5AF8-25B6-3B54-1B68-EE06958974A8}"/>
              </a:ext>
            </a:extLst>
          </p:cNvPr>
          <p:cNvSpPr txBox="1"/>
          <p:nvPr/>
        </p:nvSpPr>
        <p:spPr bwMode="auto">
          <a:xfrm>
            <a:off x="272480" y="5117448"/>
            <a:ext cx="8202978" cy="10081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ccvm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배포 할 시 관리네트워크를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OVS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구성한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브릿지를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선택합니다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(ovsbr0)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fontAlgn="auto" latinLnBrk="0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</a:pPr>
            <a:r>
              <a:rPr kumimoji="0" lang="en-US" altLang="ko-KR" sz="1200" b="1" kern="0" dirty="0" err="1">
                <a:solidFill>
                  <a:srgbClr val="00B0F0"/>
                </a:solidFill>
                <a:latin typeface="+mn-lt"/>
                <a:ea typeface="+mn-ea"/>
              </a:rPr>
              <a:t>OpenvSwitch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구성 후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설치단계는 동일합니다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해당 부분만 인지하시고 동일하게 설치하시면 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endParaRPr kumimoji="0" lang="ko-KR" altLang="en-US" sz="1200" b="1" kern="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3B533-8D81-A70C-ECBA-C6590CD43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844073"/>
            <a:ext cx="8352928" cy="42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1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27"/>
          <p:cNvSpPr>
            <a:spLocks noGrp="1"/>
          </p:cNvSpPr>
          <p:nvPr>
            <p:ph type="title"/>
          </p:nvPr>
        </p:nvSpPr>
        <p:spPr>
          <a:xfrm>
            <a:off x="200472" y="333670"/>
            <a:ext cx="6552728" cy="490066"/>
          </a:xfrm>
        </p:spPr>
        <p:txBody>
          <a:bodyPr/>
          <a:lstStyle/>
          <a:p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ccvm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zone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OpenvSwitch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A086-9233-6516-DB55-77E10CAE66BC}"/>
              </a:ext>
            </a:extLst>
          </p:cNvPr>
          <p:cNvSpPr txBox="1"/>
          <p:nvPr/>
        </p:nvSpPr>
        <p:spPr bwMode="auto">
          <a:xfrm>
            <a:off x="6199833" y="5335675"/>
            <a:ext cx="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ko-KR" alt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5AF8-25B6-3B54-1B68-EE06958974A8}"/>
              </a:ext>
            </a:extLst>
          </p:cNvPr>
          <p:cNvSpPr txBox="1"/>
          <p:nvPr/>
        </p:nvSpPr>
        <p:spPr bwMode="auto">
          <a:xfrm>
            <a:off x="272480" y="5117448"/>
            <a:ext cx="8202978" cy="10081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r>
              <a:rPr kumimoji="0" lang="en-US" altLang="ko-KR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ccvm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zone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구성단계에서 트래픽 유형은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OVS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구성된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브릿지로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변경하시고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Isolation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메소드는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GRE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로 변경합니다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(ovsbr0)</a:t>
            </a:r>
          </a:p>
          <a:p>
            <a:pPr marR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  <a:tabLst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fontAlgn="auto" latinLnBrk="0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80000"/>
            </a:pPr>
            <a:r>
              <a:rPr kumimoji="0" lang="en-US" altLang="ko-KR" sz="1200" b="1" kern="0" dirty="0" err="1">
                <a:solidFill>
                  <a:srgbClr val="00B0F0"/>
                </a:solidFill>
                <a:latin typeface="+mn-lt"/>
                <a:ea typeface="+mn-ea"/>
              </a:rPr>
              <a:t>OpenvSwitch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구성 후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,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설치단계는 동일합니다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r>
              <a:rPr kumimoji="0" lang="ko-KR" altLang="en-US" sz="1200" b="1" kern="0" dirty="0">
                <a:solidFill>
                  <a:srgbClr val="00B0F0"/>
                </a:solidFill>
                <a:latin typeface="+mn-lt"/>
                <a:ea typeface="+mn-ea"/>
              </a:rPr>
              <a:t> 해당 부분만 인지하시고 동일하게 설치하시면 됩니다</a:t>
            </a:r>
            <a:r>
              <a:rPr kumimoji="0" lang="en-US" altLang="ko-KR" sz="1200" b="1" kern="0" dirty="0">
                <a:solidFill>
                  <a:srgbClr val="00B0F0"/>
                </a:solidFill>
                <a:latin typeface="+mn-lt"/>
                <a:ea typeface="+mn-ea"/>
              </a:rPr>
              <a:t>.</a:t>
            </a:r>
            <a:endParaRPr kumimoji="0" lang="ko-KR" altLang="en-US" sz="1200" b="1" kern="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76844-C2E1-6136-D524-D4A56784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827652"/>
            <a:ext cx="8568952" cy="43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2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vorate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rgbClr val="808080"/>
          </a:solidFill>
          <a:round/>
          <a:headEnd/>
          <a:tailEnd/>
        </a:ln>
      </a:spPr>
      <a:bodyPr wrap="none" rtlCol="0" anchor="ctr"/>
      <a:lstStyle>
        <a:defPPr marL="0" marR="0" indent="0" algn="ctr" defTabSz="914400" eaLnBrk="1" fontAlgn="auto" latinLnBrk="0" hangingPunct="1">
          <a:lnSpc>
            <a:spcPts val="1500"/>
          </a:lnSpc>
          <a:spcBef>
            <a:spcPts val="0"/>
          </a:spcBef>
          <a:spcAft>
            <a:spcPts val="1000"/>
          </a:spcAft>
          <a:buClrTx/>
          <a:buSzTx/>
          <a:buFontTx/>
          <a:buNone/>
          <a:tabLst/>
          <a:defRPr kumimoji="0" sz="1200" b="1" kern="0" dirty="0" smtClean="0">
            <a:solidFill>
              <a:srgbClr val="000000"/>
            </a:solidFill>
            <a:latin typeface="+mn-lt"/>
            <a:ea typeface="+mn-ea"/>
          </a:defRPr>
        </a:defPPr>
      </a:lstStyle>
    </a:spDef>
    <a:lnDef>
      <a:spPr>
        <a:ln w="12700">
          <a:solidFill>
            <a:schemeClr val="bg1">
              <a:lumMod val="50000"/>
            </a:schemeClr>
          </a:solidFill>
          <a:prstDash val="solid"/>
          <a:headEnd type="none" w="lg" len="sm"/>
          <a:tailEnd type="none" w="lg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6350" algn="ctr">
          <a:noFill/>
          <a:miter lim="800000"/>
          <a:headEnd/>
          <a:tailEnd/>
        </a:ln>
        <a:effectLst/>
      </a:spPr>
      <a:bodyPr wrap="square" rtlCol="0" anchor="ctr" anchorCtr="0">
        <a:noAutofit/>
      </a:bodyPr>
      <a:lstStyle>
        <a:defPPr marR="0" defTabSz="914400" eaLnBrk="1" fontAlgn="auto" latinLnBrk="0" hangingPunct="1">
          <a:lnSpc>
            <a:spcPts val="1400"/>
          </a:lnSpc>
          <a:spcBef>
            <a:spcPts val="0"/>
          </a:spcBef>
          <a:spcAft>
            <a:spcPts val="300"/>
          </a:spcAft>
          <a:buClr>
            <a:srgbClr val="808080"/>
          </a:buClr>
          <a:buSzPct val="80000"/>
          <a:tabLst/>
          <a:defRPr kumimoji="0" sz="1200" b="1" kern="0" dirty="0" smtClean="0">
            <a:solidFill>
              <a:sysClr val="windowText" lastClr="000000"/>
            </a:solidFill>
            <a:latin typeface="+mn-lt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155748</TotalTime>
  <Words>1186</Words>
  <Application>Microsoft Macintosh PowerPoint</Application>
  <PresentationFormat>A4 용지(210x297mm)</PresentationFormat>
  <Paragraphs>163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-apple-system</vt:lpstr>
      <vt:lpstr>굴림</vt:lpstr>
      <vt:lpstr>맑은 고딕</vt:lpstr>
      <vt:lpstr>a고딕14</vt:lpstr>
      <vt:lpstr>a고딕15</vt:lpstr>
      <vt:lpstr>Arial</vt:lpstr>
      <vt:lpstr>Arial Black</vt:lpstr>
      <vt:lpstr>Helvetica Neue</vt:lpstr>
      <vt:lpstr>Tahoma</vt:lpstr>
      <vt:lpstr>Wingdings</vt:lpstr>
      <vt:lpstr>Office 테마</vt:lpstr>
      <vt:lpstr>PowerPoint 프레젠테이션</vt:lpstr>
      <vt:lpstr>주의 사항</vt:lpstr>
      <vt:lpstr>각 호스트마다 OpenvSwitch cli 구성(단일 NIC 구성) - 1/2 </vt:lpstr>
      <vt:lpstr>각 호스트마다 OpenvSwitch cli 구성(단일 NIC 구성) - 2/2</vt:lpstr>
      <vt:lpstr>각 호스트마다 OpenvSwitch cli 구성(본딩 NIC 구성) - 1/2 </vt:lpstr>
      <vt:lpstr>각 호스트마다 OpenvSwitch cli 구성(본딩 NIC 구성) - 2/2</vt:lpstr>
      <vt:lpstr>각 호스트마다 scvm 배포(HCI일 경우)</vt:lpstr>
      <vt:lpstr>ccvm 배포</vt:lpstr>
      <vt:lpstr>ccvm zone 구성</vt:lpstr>
      <vt:lpstr>ovs 네트워크 활성화 확인</vt:lpstr>
      <vt:lpstr>각 호스트 agent 파일 수정</vt:lpstr>
      <vt:lpstr>ovs 네트워크 오퍼링 생성 (1/2)</vt:lpstr>
      <vt:lpstr>ovs 네트워크 오퍼링 생성 (2/2)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그리고 PaaS</dc:title>
  <dc:creator>양재광</dc:creator>
  <cp:lastModifiedBy>민철 정</cp:lastModifiedBy>
  <cp:revision>5428</cp:revision>
  <dcterms:created xsi:type="dcterms:W3CDTF">2008-07-10T07:42:40Z</dcterms:created>
  <dcterms:modified xsi:type="dcterms:W3CDTF">2025-05-12T06:23:07Z</dcterms:modified>
</cp:coreProperties>
</file>