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Titillium Web"/>
      <p:regular r:id="rId26"/>
      <p:bold r:id="rId27"/>
      <p:italic r:id="rId28"/>
      <p:boldItalic r:id="rId29"/>
    </p:embeddedFont>
    <p:embeddedFont>
      <p:font typeface="Titillium Web Extra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regular.fntdata"/><Relationship Id="rId25" Type="http://schemas.openxmlformats.org/officeDocument/2006/relationships/slide" Target="slides/slide21.xml"/><Relationship Id="rId28" Type="http://schemas.openxmlformats.org/officeDocument/2006/relationships/font" Target="fonts/TitilliumWeb-italic.fntdata"/><Relationship Id="rId27" Type="http://schemas.openxmlformats.org/officeDocument/2006/relationships/font" Target="fonts/TitilliumWeb-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itilliumWeb-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itilliumWebExtraLight-bold.fntdata"/><Relationship Id="rId30" Type="http://schemas.openxmlformats.org/officeDocument/2006/relationships/font" Target="fonts/TitilliumWebExtraLight-regular.fntdata"/><Relationship Id="rId11" Type="http://schemas.openxmlformats.org/officeDocument/2006/relationships/slide" Target="slides/slide7.xml"/><Relationship Id="rId33" Type="http://schemas.openxmlformats.org/officeDocument/2006/relationships/font" Target="fonts/TitilliumWebExtraLight-boldItalic.fntdata"/><Relationship Id="rId10" Type="http://schemas.openxmlformats.org/officeDocument/2006/relationships/slide" Target="slides/slide6.xml"/><Relationship Id="rId32" Type="http://schemas.openxmlformats.org/officeDocument/2006/relationships/font" Target="fonts/TitilliumWebExtraLight-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17af5589f5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17af5589f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17af5589f5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17af5589f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17af5589f5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17af5589f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117af5589f5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117af5589f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117af5589f5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117af5589f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118cb9249fe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118cb9249f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117af5589f5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117af5589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17af5589f5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17af5589f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117af5589f5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117af5589f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e10566ab40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e10566ab4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Valuable to </a:t>
            </a:r>
            <a:r>
              <a:rPr lang="en"/>
              <a:t>industrial</a:t>
            </a:r>
            <a:r>
              <a:rPr lang="en"/>
              <a:t> companies and financial traders</a:t>
            </a:r>
            <a:endParaRPr/>
          </a:p>
          <a:p>
            <a:pPr indent="-317500" lvl="0" marL="457200" rtl="0" algn="l">
              <a:spcBef>
                <a:spcPts val="0"/>
              </a:spcBef>
              <a:spcAft>
                <a:spcPts val="0"/>
              </a:spcAft>
              <a:buSzPts val="1400"/>
              <a:buChar char="-"/>
            </a:pPr>
            <a:r>
              <a:rPr lang="en"/>
              <a:t>Smooth out production processes for companies: allowing them to secure prices ahead of time for </a:t>
            </a:r>
            <a:r>
              <a:rPr lang="en"/>
              <a:t>commodities</a:t>
            </a:r>
            <a:r>
              <a:rPr lang="en"/>
              <a:t> required in their production lines</a:t>
            </a:r>
            <a:endParaRPr/>
          </a:p>
          <a:p>
            <a:pPr indent="-317500" lvl="0" marL="457200" rtl="0" algn="l">
              <a:spcBef>
                <a:spcPts val="0"/>
              </a:spcBef>
              <a:spcAft>
                <a:spcPts val="0"/>
              </a:spcAft>
              <a:buSzPts val="1400"/>
              <a:buChar char="-"/>
            </a:pPr>
            <a:r>
              <a:rPr lang="en"/>
              <a:t>Neutralize unexpected changes in production costs</a:t>
            </a:r>
            <a:endParaRPr/>
          </a:p>
          <a:p>
            <a:pPr indent="-317500" lvl="0" marL="457200" rtl="0" algn="l">
              <a:spcBef>
                <a:spcPts val="0"/>
              </a:spcBef>
              <a:spcAft>
                <a:spcPts val="0"/>
              </a:spcAft>
              <a:buSzPts val="1400"/>
              <a:buChar char="-"/>
            </a:pPr>
            <a:r>
              <a:rPr lang="en"/>
              <a:t>Bet on price changes in energy commodities</a:t>
            </a:r>
            <a:endParaRPr/>
          </a:p>
          <a:p>
            <a:pPr indent="-317500" lvl="0" marL="457200" rtl="0" algn="l">
              <a:spcBef>
                <a:spcPts val="0"/>
              </a:spcBef>
              <a:spcAft>
                <a:spcPts val="0"/>
              </a:spcAft>
              <a:buSzPts val="1400"/>
              <a:buChar char="-"/>
            </a:pPr>
            <a:r>
              <a:rPr lang="en"/>
              <a:t>Traders can hedge risk exposure: if you own a lot of stock in oil companies, hedge </a:t>
            </a:r>
            <a:r>
              <a:rPr lang="en"/>
              <a:t>against</a:t>
            </a:r>
            <a:r>
              <a:rPr lang="en"/>
              <a:t> the price of oil by purchasing a </a:t>
            </a:r>
            <a:r>
              <a:rPr lang="en"/>
              <a:t>derivative</a:t>
            </a:r>
            <a:r>
              <a:rPr lang="en"/>
              <a:t> whose value moves opposite a decrease in oil.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t>
            </a:r>
            <a:r>
              <a:rPr lang="en" sz="1200">
                <a:solidFill>
                  <a:schemeClr val="dk1"/>
                </a:solidFill>
                <a:latin typeface="Times New Roman"/>
                <a:ea typeface="Times New Roman"/>
                <a:cs typeface="Times New Roman"/>
                <a:sym typeface="Times New Roman"/>
              </a:rPr>
              <a:t>Prices of basic energy (natural gas, electricity, heating oil) are generally more volatile than prices of other commodities.  One reason that energy prices are so volatile is that many consumers are extremely limited in their ability to substitute other fuels when the price, of natural gas for example, fluctuates. Residential customers usually cannot replace their heating system quickly--and in the long run, it may not be economical to do so. So, while consumers can substitute readily between food products when relative prices of foodstuffs change, most do not have that option in heating their homes.”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18cb9249fe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18cb9249f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17af5589f5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17af5589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Visually can see high movement correlation - can also calculate it - </a:t>
            </a:r>
            <a:r>
              <a:rPr lang="en">
                <a:solidFill>
                  <a:schemeClr val="dk1"/>
                </a:solidFill>
              </a:rPr>
              <a:t>Correlation of WTI HOJ2: R = 0.967</a:t>
            </a:r>
            <a:endParaRPr/>
          </a:p>
          <a:p>
            <a:pPr indent="-317500" lvl="0" marL="457200" rtl="0" algn="l">
              <a:spcBef>
                <a:spcPts val="0"/>
              </a:spcBef>
              <a:spcAft>
                <a:spcPts val="0"/>
              </a:spcAft>
              <a:buSzPts val="1400"/>
              <a:buChar char="-"/>
            </a:pPr>
            <a:r>
              <a:rPr lang="en"/>
              <a:t>Therefore these commodities are a fit for a mean-reversion strategy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a:t>
            </a:r>
            <a:r>
              <a:rPr lang="en" sz="1200">
                <a:solidFill>
                  <a:srgbClr val="3B4451"/>
                </a:solidFill>
                <a:highlight>
                  <a:srgbClr val="FFFFFF"/>
                </a:highlight>
                <a:latin typeface="Times New Roman"/>
                <a:ea typeface="Times New Roman"/>
                <a:cs typeface="Times New Roman"/>
                <a:sym typeface="Times New Roman"/>
              </a:rPr>
              <a:t>Crude oil contains hundreds of different types of hydrocarbons that need to be separated in order to create anything useful. This is where oil refining comes into play.”</a:t>
            </a:r>
            <a:endParaRPr sz="1200">
              <a:solidFill>
                <a:srgbClr val="3B445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B4451"/>
                </a:solidFill>
                <a:highlight>
                  <a:srgbClr val="FFFFFF"/>
                </a:highlight>
                <a:latin typeface="Times New Roman"/>
                <a:ea typeface="Times New Roman"/>
                <a:cs typeface="Times New Roman"/>
                <a:sym typeface="Times New Roman"/>
              </a:rPr>
              <a:t>-“Distillation works because each of the hydrocarbons in crude oil have different boiling points”</a:t>
            </a:r>
            <a:endParaRPr sz="1200">
              <a:solidFill>
                <a:srgbClr val="3B445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B4451"/>
                </a:solidFill>
                <a:highlight>
                  <a:srgbClr val="FFFFFF"/>
                </a:highlight>
                <a:latin typeface="Times New Roman"/>
                <a:ea typeface="Times New Roman"/>
                <a:cs typeface="Times New Roman"/>
                <a:sym typeface="Times New Roman"/>
              </a:rPr>
              <a:t>- </a:t>
            </a:r>
            <a:r>
              <a:rPr lang="en" sz="1200">
                <a:solidFill>
                  <a:srgbClr val="3B4451"/>
                </a:solidFill>
                <a:highlight>
                  <a:srgbClr val="FFFFFF"/>
                </a:highlight>
                <a:latin typeface="Times New Roman"/>
                <a:ea typeface="Times New Roman"/>
                <a:cs typeface="Times New Roman"/>
                <a:sym typeface="Times New Roman"/>
              </a:rPr>
              <a:t>obviously</a:t>
            </a:r>
            <a:r>
              <a:rPr lang="en" sz="1200">
                <a:solidFill>
                  <a:srgbClr val="3B4451"/>
                </a:solidFill>
                <a:highlight>
                  <a:srgbClr val="FFFFFF"/>
                </a:highlight>
                <a:latin typeface="Times New Roman"/>
                <a:ea typeface="Times New Roman"/>
                <a:cs typeface="Times New Roman"/>
                <a:sym typeface="Times New Roman"/>
              </a:rPr>
              <a:t> more complicated but this provides some sort of sense of the commodities are different and should imply why they are correlated…</a:t>
            </a:r>
            <a:endParaRPr sz="1200">
              <a:solidFill>
                <a:srgbClr val="3B445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17af5589f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17af5589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18a8557884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18a85578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707400" y="817291"/>
            <a:ext cx="77292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 Pairs Trading Strategy</a:t>
            </a:r>
            <a:endParaRPr/>
          </a:p>
        </p:txBody>
      </p:sp>
      <p:sp>
        <p:nvSpPr>
          <p:cNvPr id="780" name="Google Shape;780;p15"/>
          <p:cNvSpPr txBox="1"/>
          <p:nvPr/>
        </p:nvSpPr>
        <p:spPr>
          <a:xfrm>
            <a:off x="778029" y="2968861"/>
            <a:ext cx="23634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Albert, Daniel, Gabe, Ronak </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24"/>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Pseudocode</a:t>
            </a:r>
            <a:endParaRPr sz="3000"/>
          </a:p>
        </p:txBody>
      </p:sp>
      <p:sp>
        <p:nvSpPr>
          <p:cNvPr id="856" name="Google Shape;856;p24"/>
          <p:cNvSpPr txBox="1"/>
          <p:nvPr>
            <p:ph idx="1" type="subTitle"/>
          </p:nvPr>
        </p:nvSpPr>
        <p:spPr>
          <a:xfrm>
            <a:off x="448275" y="1585102"/>
            <a:ext cx="7772400" cy="2680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lt1"/>
              </a:buClr>
              <a:buSzPts val="2400"/>
              <a:buChar char="▫"/>
            </a:pPr>
            <a:r>
              <a:rPr lang="en" sz="2400">
                <a:solidFill>
                  <a:schemeClr val="lt1"/>
                </a:solidFill>
              </a:rPr>
              <a:t>Check stop-loss status of previous trade</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Reset stop loss if in bands </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If long/short:</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Check chandelier trailing exit/stop loss</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Hard stop loss </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Elif no position:</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Check to enter position </a:t>
            </a:r>
            <a:endParaRPr sz="24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25"/>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p:txBody>
      </p:sp>
      <p:sp>
        <p:nvSpPr>
          <p:cNvPr id="862" name="Google Shape;862;p25"/>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Executing our Strategy</a:t>
            </a:r>
            <a:endParaRPr/>
          </a:p>
        </p:txBody>
      </p:sp>
      <p:sp>
        <p:nvSpPr>
          <p:cNvPr id="863" name="Google Shape;863;p25"/>
          <p:cNvSpPr/>
          <p:nvPr/>
        </p:nvSpPr>
        <p:spPr>
          <a:xfrm>
            <a:off x="6898675" y="2121449"/>
            <a:ext cx="1649871" cy="2564771"/>
          </a:xfrm>
          <a:prstGeom prst="rect">
            <a:avLst/>
          </a:prstGeom>
        </p:spPr>
        <p:txBody>
          <a:bodyPr>
            <a:prstTxWarp prst="textPlain"/>
          </a:bodyPr>
          <a:lstStyle/>
          <a:p>
            <a:pPr lvl="0" algn="ctr"/>
            <a:r>
              <a:rPr b="1" i="0">
                <a:ln>
                  <a:noFill/>
                </a:ln>
                <a:solidFill>
                  <a:srgbClr val="6E86B6"/>
                </a:solidFill>
                <a:latin typeface="Titillium Web"/>
              </a:rPr>
              <a:t>3</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26"/>
          <p:cNvSpPr txBox="1"/>
          <p:nvPr>
            <p:ph type="ctrTitle"/>
          </p:nvPr>
        </p:nvSpPr>
        <p:spPr>
          <a:xfrm>
            <a:off x="448275" y="668947"/>
            <a:ext cx="7772400" cy="6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Optimization - Training Data </a:t>
            </a:r>
            <a:endParaRPr sz="3000"/>
          </a:p>
        </p:txBody>
      </p:sp>
      <p:sp>
        <p:nvSpPr>
          <p:cNvPr id="869" name="Google Shape;869;p26"/>
          <p:cNvSpPr txBox="1"/>
          <p:nvPr>
            <p:ph idx="1" type="subTitle"/>
          </p:nvPr>
        </p:nvSpPr>
        <p:spPr>
          <a:xfrm>
            <a:off x="448275" y="1585100"/>
            <a:ext cx="7772400" cy="327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Max Sharpe ratio = 1.74</a:t>
            </a:r>
            <a:endParaRPr>
              <a:solidFill>
                <a:srgbClr val="FFFFFF"/>
              </a:solidFill>
            </a:endParaRPr>
          </a:p>
          <a:p>
            <a:pPr indent="-342900" lvl="1" marL="914400" rtl="0" algn="l">
              <a:spcBef>
                <a:spcPts val="0"/>
              </a:spcBef>
              <a:spcAft>
                <a:spcPts val="0"/>
              </a:spcAft>
              <a:buClr>
                <a:srgbClr val="FFFFFF"/>
              </a:buClr>
              <a:buSzPts val="1800"/>
              <a:buChar char="○"/>
            </a:pPr>
            <a:r>
              <a:rPr lang="en">
                <a:solidFill>
                  <a:srgbClr val="FFFFFF"/>
                </a:solidFill>
              </a:rPr>
              <a:t>Parameters:</a:t>
            </a:r>
            <a:endParaRPr>
              <a:solidFill>
                <a:srgbClr val="FFFFFF"/>
              </a:solidFill>
            </a:endParaRPr>
          </a:p>
          <a:p>
            <a:pPr indent="-342900" lvl="2" marL="1371600" rtl="0" algn="l">
              <a:spcBef>
                <a:spcPts val="0"/>
              </a:spcBef>
              <a:spcAft>
                <a:spcPts val="0"/>
              </a:spcAft>
              <a:buClr>
                <a:srgbClr val="FFFFFF"/>
              </a:buClr>
              <a:buSzPts val="1800"/>
              <a:buChar char="■"/>
            </a:pPr>
            <a:r>
              <a:rPr lang="en">
                <a:solidFill>
                  <a:srgbClr val="FFFFFF"/>
                </a:solidFill>
              </a:rPr>
              <a:t>Lookback window:</a:t>
            </a:r>
            <a:endParaRPr>
              <a:solidFill>
                <a:srgbClr val="FFFFFF"/>
              </a:solidFill>
            </a:endParaRPr>
          </a:p>
          <a:p>
            <a:pPr indent="-342900" lvl="3" marL="1828800" rtl="0" algn="l">
              <a:spcBef>
                <a:spcPts val="0"/>
              </a:spcBef>
              <a:spcAft>
                <a:spcPts val="0"/>
              </a:spcAft>
              <a:buClr>
                <a:srgbClr val="FFFFFF"/>
              </a:buClr>
              <a:buSzPts val="1800"/>
              <a:buChar char="●"/>
            </a:pPr>
            <a:r>
              <a:rPr lang="en">
                <a:solidFill>
                  <a:srgbClr val="FFFFFF"/>
                </a:solidFill>
              </a:rPr>
              <a:t>100 days</a:t>
            </a:r>
            <a:endParaRPr>
              <a:solidFill>
                <a:srgbClr val="FFFFFF"/>
              </a:solidFill>
            </a:endParaRPr>
          </a:p>
          <a:p>
            <a:pPr indent="-342900" lvl="2" marL="1371600" rtl="0" algn="l">
              <a:spcBef>
                <a:spcPts val="0"/>
              </a:spcBef>
              <a:spcAft>
                <a:spcPts val="0"/>
              </a:spcAft>
              <a:buClr>
                <a:srgbClr val="FFFFFF"/>
              </a:buClr>
              <a:buSzPts val="1800"/>
              <a:buChar char="■"/>
            </a:pPr>
            <a:r>
              <a:rPr lang="en">
                <a:solidFill>
                  <a:srgbClr val="FFFFFF"/>
                </a:solidFill>
              </a:rPr>
              <a:t>Spread Width:</a:t>
            </a:r>
            <a:endParaRPr>
              <a:solidFill>
                <a:srgbClr val="FFFFFF"/>
              </a:solidFill>
            </a:endParaRPr>
          </a:p>
          <a:p>
            <a:pPr indent="-342900" lvl="3" marL="1828800" rtl="0" algn="l">
              <a:spcBef>
                <a:spcPts val="0"/>
              </a:spcBef>
              <a:spcAft>
                <a:spcPts val="0"/>
              </a:spcAft>
              <a:buClr>
                <a:srgbClr val="FFFFFF"/>
              </a:buClr>
              <a:buSzPts val="1800"/>
              <a:buChar char="●"/>
            </a:pPr>
            <a:r>
              <a:rPr lang="en">
                <a:solidFill>
                  <a:srgbClr val="FFFFFF"/>
                </a:solidFill>
              </a:rPr>
              <a:t>5 standard deviations</a:t>
            </a:r>
            <a:endParaRPr>
              <a:solidFill>
                <a:srgbClr val="FFFFFF"/>
              </a:solidFill>
            </a:endParaRPr>
          </a:p>
          <a:p>
            <a:pPr indent="-342900" lvl="2" marL="1371600" rtl="0" algn="l">
              <a:spcBef>
                <a:spcPts val="0"/>
              </a:spcBef>
              <a:spcAft>
                <a:spcPts val="0"/>
              </a:spcAft>
              <a:buClr>
                <a:srgbClr val="FFFFFF"/>
              </a:buClr>
              <a:buSzPts val="1800"/>
              <a:buChar char="■"/>
            </a:pPr>
            <a:r>
              <a:rPr lang="en">
                <a:solidFill>
                  <a:srgbClr val="FFFFFF"/>
                </a:solidFill>
              </a:rPr>
              <a:t>Hard stop loss threshold:</a:t>
            </a:r>
            <a:endParaRPr>
              <a:solidFill>
                <a:srgbClr val="FFFFFF"/>
              </a:solidFill>
            </a:endParaRPr>
          </a:p>
          <a:p>
            <a:pPr indent="-342900" lvl="3" marL="1828800" rtl="0" algn="l">
              <a:spcBef>
                <a:spcPts val="0"/>
              </a:spcBef>
              <a:spcAft>
                <a:spcPts val="0"/>
              </a:spcAft>
              <a:buClr>
                <a:srgbClr val="FFFFFF"/>
              </a:buClr>
              <a:buSzPts val="1800"/>
              <a:buChar char="●"/>
            </a:pPr>
            <a:r>
              <a:rPr lang="en">
                <a:solidFill>
                  <a:srgbClr val="FFFFFF"/>
                </a:solidFill>
              </a:rPr>
              <a:t>95% </a:t>
            </a:r>
            <a:endParaRPr>
              <a:solidFill>
                <a:srgbClr val="FFFFFF"/>
              </a:solidFill>
            </a:endParaRPr>
          </a:p>
          <a:p>
            <a:pPr indent="-342900" lvl="2" marL="1371600" rtl="0" algn="l">
              <a:spcBef>
                <a:spcPts val="0"/>
              </a:spcBef>
              <a:spcAft>
                <a:spcPts val="0"/>
              </a:spcAft>
              <a:buClr>
                <a:srgbClr val="FFFFFF"/>
              </a:buClr>
              <a:buSzPts val="1800"/>
              <a:buChar char="■"/>
            </a:pPr>
            <a:r>
              <a:rPr lang="en">
                <a:solidFill>
                  <a:srgbClr val="FFFFFF"/>
                </a:solidFill>
              </a:rPr>
              <a:t>Chandelier exit: </a:t>
            </a:r>
            <a:endParaRPr>
              <a:solidFill>
                <a:srgbClr val="FFFFFF"/>
              </a:solidFill>
            </a:endParaRPr>
          </a:p>
          <a:p>
            <a:pPr indent="-342900" lvl="3" marL="1828800" rtl="0" algn="l">
              <a:spcBef>
                <a:spcPts val="0"/>
              </a:spcBef>
              <a:spcAft>
                <a:spcPts val="0"/>
              </a:spcAft>
              <a:buClr>
                <a:srgbClr val="FFFFFF"/>
              </a:buClr>
              <a:buSzPts val="1800"/>
              <a:buChar char="●"/>
            </a:pPr>
            <a:r>
              <a:rPr lang="en">
                <a:solidFill>
                  <a:srgbClr val="FFFFFF"/>
                </a:solidFill>
              </a:rPr>
              <a:t>Lookback of 22 days, multiplier of 3, 14 ATR periods</a:t>
            </a:r>
            <a:endParaRPr>
              <a:solidFill>
                <a:srgbClr val="FFFFFF"/>
              </a:solidFill>
            </a:endParaRPr>
          </a:p>
          <a:p>
            <a:pPr indent="0" lvl="0" marL="1371600" rtl="0" algn="l">
              <a:spcBef>
                <a:spcPts val="0"/>
              </a:spcBef>
              <a:spcAft>
                <a:spcPts val="0"/>
              </a:spcAft>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27"/>
          <p:cNvSpPr txBox="1"/>
          <p:nvPr>
            <p:ph type="ctrTitle"/>
          </p:nvPr>
        </p:nvSpPr>
        <p:spPr>
          <a:xfrm>
            <a:off x="448275" y="668947"/>
            <a:ext cx="7772400" cy="6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Trend over Time</a:t>
            </a:r>
            <a:endParaRPr sz="3000"/>
          </a:p>
        </p:txBody>
      </p:sp>
      <p:sp>
        <p:nvSpPr>
          <p:cNvPr id="875" name="Google Shape;875;p27"/>
          <p:cNvSpPr txBox="1"/>
          <p:nvPr>
            <p:ph idx="1" type="subTitle"/>
          </p:nvPr>
        </p:nvSpPr>
        <p:spPr>
          <a:xfrm>
            <a:off x="448275" y="1585100"/>
            <a:ext cx="7772400" cy="28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76" name="Google Shape;876;p27"/>
          <p:cNvPicPr preferRelativeResize="0"/>
          <p:nvPr/>
        </p:nvPicPr>
        <p:blipFill>
          <a:blip r:embed="rId3">
            <a:alphaModFix/>
          </a:blip>
          <a:stretch>
            <a:fillRect/>
          </a:stretch>
        </p:blipFill>
        <p:spPr>
          <a:xfrm>
            <a:off x="150825" y="1684275"/>
            <a:ext cx="4226350" cy="3062701"/>
          </a:xfrm>
          <a:prstGeom prst="rect">
            <a:avLst/>
          </a:prstGeom>
          <a:noFill/>
          <a:ln>
            <a:noFill/>
          </a:ln>
        </p:spPr>
      </p:pic>
      <p:pic>
        <p:nvPicPr>
          <p:cNvPr id="877" name="Google Shape;877;p27"/>
          <p:cNvPicPr preferRelativeResize="0"/>
          <p:nvPr/>
        </p:nvPicPr>
        <p:blipFill>
          <a:blip r:embed="rId4">
            <a:alphaModFix/>
          </a:blip>
          <a:stretch>
            <a:fillRect/>
          </a:stretch>
        </p:blipFill>
        <p:spPr>
          <a:xfrm>
            <a:off x="4596250" y="1684275"/>
            <a:ext cx="4226350" cy="3062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28"/>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Execution</a:t>
            </a:r>
            <a:endParaRPr sz="3000"/>
          </a:p>
        </p:txBody>
      </p:sp>
      <p:sp>
        <p:nvSpPr>
          <p:cNvPr id="883" name="Google Shape;883;p28"/>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84" name="Google Shape;884;p28"/>
          <p:cNvPicPr preferRelativeResize="0"/>
          <p:nvPr/>
        </p:nvPicPr>
        <p:blipFill>
          <a:blip r:embed="rId3">
            <a:alphaModFix/>
          </a:blip>
          <a:stretch>
            <a:fillRect/>
          </a:stretch>
        </p:blipFill>
        <p:spPr>
          <a:xfrm>
            <a:off x="4572000" y="1535600"/>
            <a:ext cx="4572000" cy="3174342"/>
          </a:xfrm>
          <a:prstGeom prst="rect">
            <a:avLst/>
          </a:prstGeom>
          <a:noFill/>
          <a:ln>
            <a:noFill/>
          </a:ln>
          <a:effectLst>
            <a:outerShdw blurRad="57150" rotWithShape="0" algn="bl" dir="5400000" dist="19050">
              <a:schemeClr val="lt1"/>
            </a:outerShdw>
          </a:effectLst>
        </p:spPr>
      </p:pic>
      <p:pic>
        <p:nvPicPr>
          <p:cNvPr id="885" name="Google Shape;885;p28"/>
          <p:cNvPicPr preferRelativeResize="0"/>
          <p:nvPr/>
        </p:nvPicPr>
        <p:blipFill>
          <a:blip r:embed="rId4">
            <a:alphaModFix/>
          </a:blip>
          <a:stretch>
            <a:fillRect/>
          </a:stretch>
        </p:blipFill>
        <p:spPr>
          <a:xfrm>
            <a:off x="0" y="1536192"/>
            <a:ext cx="4572000" cy="3075284"/>
          </a:xfrm>
          <a:prstGeom prst="rect">
            <a:avLst/>
          </a:prstGeom>
          <a:noFill/>
          <a:ln>
            <a:noFill/>
          </a:ln>
          <a:effectLst>
            <a:outerShdw blurRad="57150" rotWithShape="0" algn="bl" dir="5400000" dist="19050">
              <a:schemeClr val="lt1"/>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29"/>
          <p:cNvSpPr txBox="1"/>
          <p:nvPr>
            <p:ph type="ctrTitle"/>
          </p:nvPr>
        </p:nvSpPr>
        <p:spPr>
          <a:xfrm>
            <a:off x="448275" y="668946"/>
            <a:ext cx="7772400" cy="6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Test Data Results</a:t>
            </a:r>
            <a:endParaRPr sz="3000"/>
          </a:p>
        </p:txBody>
      </p:sp>
      <p:sp>
        <p:nvSpPr>
          <p:cNvPr id="891" name="Google Shape;891;p29"/>
          <p:cNvSpPr txBox="1"/>
          <p:nvPr>
            <p:ph idx="1" type="subTitle"/>
          </p:nvPr>
        </p:nvSpPr>
        <p:spPr>
          <a:xfrm>
            <a:off x="448275" y="1585110"/>
            <a:ext cx="7772400" cy="2022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lt1"/>
              </a:buClr>
              <a:buSzPts val="2400"/>
              <a:buChar char="▫"/>
            </a:pPr>
            <a:r>
              <a:rPr lang="en" sz="2400">
                <a:solidFill>
                  <a:schemeClr val="lt1"/>
                </a:solidFill>
              </a:rPr>
              <a:t>Sharpe of 0.6</a:t>
            </a:r>
            <a:r>
              <a:rPr lang="en" sz="2400">
                <a:solidFill>
                  <a:schemeClr val="lt1"/>
                </a:solidFill>
              </a:rPr>
              <a:t>8</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Training Data: 1.74</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Very few trades</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Strict Conditions</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Very close correlation</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Atypical of Mean-Reversion</a:t>
            </a:r>
            <a:endParaRPr sz="2400">
              <a:solidFill>
                <a:schemeClr val="lt1"/>
              </a:solidFill>
            </a:endParaRPr>
          </a:p>
          <a:p>
            <a:pPr indent="0" lvl="0" marL="0" rtl="0" algn="l">
              <a:spcBef>
                <a:spcPts val="600"/>
              </a:spcBef>
              <a:spcAft>
                <a:spcPts val="0"/>
              </a:spcAft>
              <a:buNone/>
            </a:pPr>
            <a:r>
              <a:t/>
            </a:r>
            <a:endParaRPr sz="24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30"/>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897" name="Google Shape;897;p30"/>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Sources of Error and Future Improvements</a:t>
            </a:r>
            <a:endParaRPr/>
          </a:p>
        </p:txBody>
      </p:sp>
      <p:sp>
        <p:nvSpPr>
          <p:cNvPr id="898" name="Google Shape;898;p30"/>
          <p:cNvSpPr/>
          <p:nvPr/>
        </p:nvSpPr>
        <p:spPr>
          <a:xfrm>
            <a:off x="6898675" y="2121449"/>
            <a:ext cx="1803609" cy="2474779"/>
          </a:xfrm>
          <a:prstGeom prst="rect">
            <a:avLst/>
          </a:prstGeom>
        </p:spPr>
        <p:txBody>
          <a:bodyPr>
            <a:prstTxWarp prst="textPlain"/>
          </a:bodyPr>
          <a:lstStyle/>
          <a:p>
            <a:pPr lvl="0" algn="ctr"/>
            <a:r>
              <a:rPr b="1" i="0">
                <a:ln>
                  <a:noFill/>
                </a:ln>
                <a:solidFill>
                  <a:srgbClr val="6E86B6"/>
                </a:solidFill>
                <a:latin typeface="Titillium Web"/>
              </a:rPr>
              <a:t>4</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31"/>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Split</a:t>
            </a:r>
            <a:endParaRPr/>
          </a:p>
        </p:txBody>
      </p:sp>
      <p:sp>
        <p:nvSpPr>
          <p:cNvPr id="904" name="Google Shape;904;p31"/>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Used K-Fold Cross-Validation to check for</a:t>
            </a:r>
            <a:r>
              <a:rPr lang="en">
                <a:solidFill>
                  <a:srgbClr val="FFFFFF"/>
                </a:solidFill>
              </a:rPr>
              <a:t> overfitting </a:t>
            </a:r>
            <a:endParaRPr>
              <a:solidFill>
                <a:srgbClr val="FFFFFF"/>
              </a:solidFill>
            </a:endParaRPr>
          </a:p>
          <a:p>
            <a:pPr indent="-342900" lvl="1" marL="914400" rtl="0" algn="l">
              <a:spcBef>
                <a:spcPts val="0"/>
              </a:spcBef>
              <a:spcAft>
                <a:spcPts val="0"/>
              </a:spcAft>
              <a:buClr>
                <a:srgbClr val="FFFFFF"/>
              </a:buClr>
              <a:buSzPts val="1800"/>
              <a:buChar char="○"/>
            </a:pPr>
            <a:r>
              <a:rPr lang="en">
                <a:solidFill>
                  <a:srgbClr val="FFFFFF"/>
                </a:solidFill>
              </a:rPr>
              <a:t>80% train, 20% test</a:t>
            </a:r>
            <a:endParaRPr>
              <a:solidFill>
                <a:srgbClr val="FFFFFF"/>
              </a:solidFill>
            </a:endParaRPr>
          </a:p>
          <a:p>
            <a:pPr indent="-342900" lvl="1" marL="914400" rtl="0" algn="l">
              <a:spcBef>
                <a:spcPts val="0"/>
              </a:spcBef>
              <a:spcAft>
                <a:spcPts val="0"/>
              </a:spcAft>
              <a:buClr>
                <a:srgbClr val="FFFFFF"/>
              </a:buClr>
              <a:buSzPts val="1800"/>
              <a:buChar char="○"/>
            </a:pPr>
            <a:r>
              <a:rPr lang="en">
                <a:solidFill>
                  <a:srgbClr val="FFFFFF"/>
                </a:solidFill>
              </a:rPr>
              <a:t>K=5</a:t>
            </a:r>
            <a:endParaRPr>
              <a:solidFill>
                <a:srgbClr val="FFFFFF"/>
              </a:solidFill>
            </a:endParaRPr>
          </a:p>
          <a:p>
            <a:pPr indent="-342900" lvl="1" marL="914400" rtl="0" algn="l">
              <a:spcBef>
                <a:spcPts val="0"/>
              </a:spcBef>
              <a:spcAft>
                <a:spcPts val="0"/>
              </a:spcAft>
              <a:buClr>
                <a:srgbClr val="FFFFFF"/>
              </a:buClr>
              <a:buSzPts val="1800"/>
              <a:buChar char="○"/>
            </a:pPr>
            <a:r>
              <a:rPr lang="en">
                <a:solidFill>
                  <a:srgbClr val="FFFFFF"/>
                </a:solidFill>
              </a:rPr>
              <a:t>Avg sharpe = 0.594</a:t>
            </a:r>
            <a:endParaRPr>
              <a:solidFill>
                <a:srgbClr val="FFFFFF"/>
              </a:solidFill>
            </a:endParaRPr>
          </a:p>
        </p:txBody>
      </p:sp>
      <p:pic>
        <p:nvPicPr>
          <p:cNvPr id="905" name="Google Shape;905;p31"/>
          <p:cNvPicPr preferRelativeResize="0"/>
          <p:nvPr/>
        </p:nvPicPr>
        <p:blipFill>
          <a:blip r:embed="rId3">
            <a:alphaModFix/>
          </a:blip>
          <a:stretch>
            <a:fillRect/>
          </a:stretch>
        </p:blipFill>
        <p:spPr>
          <a:xfrm>
            <a:off x="1431648" y="2835026"/>
            <a:ext cx="5805648" cy="212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32"/>
          <p:cNvSpPr txBox="1"/>
          <p:nvPr>
            <p:ph type="ctrTitle"/>
          </p:nvPr>
        </p:nvSpPr>
        <p:spPr>
          <a:xfrm>
            <a:off x="448275" y="668947"/>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Concerns/Improvements</a:t>
            </a:r>
            <a:endParaRPr sz="3000"/>
          </a:p>
          <a:p>
            <a:pPr indent="0" lvl="0" marL="0" rtl="0" algn="l">
              <a:spcBef>
                <a:spcPts val="0"/>
              </a:spcBef>
              <a:spcAft>
                <a:spcPts val="0"/>
              </a:spcAft>
              <a:buNone/>
            </a:pPr>
            <a:r>
              <a:t/>
            </a:r>
            <a:endParaRPr sz="3000"/>
          </a:p>
        </p:txBody>
      </p:sp>
      <p:sp>
        <p:nvSpPr>
          <p:cNvPr id="911" name="Google Shape;911;p32"/>
          <p:cNvSpPr txBox="1"/>
          <p:nvPr>
            <p:ph idx="1" type="subTitle"/>
          </p:nvPr>
        </p:nvSpPr>
        <p:spPr>
          <a:xfrm>
            <a:off x="448275" y="1585100"/>
            <a:ext cx="7772400" cy="281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Overly-cautious</a:t>
            </a:r>
            <a:endParaRPr>
              <a:solidFill>
                <a:srgbClr val="FFFFFF"/>
              </a:solidFill>
            </a:endParaRPr>
          </a:p>
          <a:p>
            <a:pPr indent="-342900" lvl="1" marL="914400" rtl="0" algn="l">
              <a:spcBef>
                <a:spcPts val="0"/>
              </a:spcBef>
              <a:spcAft>
                <a:spcPts val="0"/>
              </a:spcAft>
              <a:buClr>
                <a:srgbClr val="FFFFFF"/>
              </a:buClr>
              <a:buSzPts val="1800"/>
              <a:buChar char="○"/>
            </a:pPr>
            <a:r>
              <a:rPr lang="en">
                <a:solidFill>
                  <a:srgbClr val="FFFFFF"/>
                </a:solidFill>
              </a:rPr>
              <a:t>Strategy makes very few trades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Can parameterize position size and threshold for taking profit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Correlation between underlying assets can be improved </a:t>
            </a:r>
            <a:endParaRPr>
              <a:solidFill>
                <a:srgbClr val="FFFFFF"/>
              </a:solidFill>
            </a:endParaRPr>
          </a:p>
          <a:p>
            <a:pPr indent="0" lvl="0" marL="457200" rtl="0" algn="l">
              <a:spcBef>
                <a:spcPts val="0"/>
              </a:spcBef>
              <a:spcAft>
                <a:spcPts val="0"/>
              </a:spcAft>
              <a:buNone/>
            </a:pPr>
            <a:r>
              <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33"/>
          <p:cNvSpPr txBox="1"/>
          <p:nvPr>
            <p:ph type="title"/>
          </p:nvPr>
        </p:nvSpPr>
        <p:spPr>
          <a:xfrm>
            <a:off x="729000" y="63400"/>
            <a:ext cx="7686000" cy="85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ROADMAP FOR FUTURE IMPROVEMENTS</a:t>
            </a:r>
            <a:endParaRPr/>
          </a:p>
        </p:txBody>
      </p:sp>
      <p:sp>
        <p:nvSpPr>
          <p:cNvPr id="917" name="Google Shape;917;p3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8" name="Google Shape;918;p33"/>
          <p:cNvSpPr/>
          <p:nvPr/>
        </p:nvSpPr>
        <p:spPr>
          <a:xfrm>
            <a:off x="0" y="21424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33"/>
          <p:cNvSpPr/>
          <p:nvPr/>
        </p:nvSpPr>
        <p:spPr>
          <a:xfrm>
            <a:off x="0" y="21424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920" name="Google Shape;920;p33"/>
          <p:cNvGrpSpPr/>
          <p:nvPr/>
        </p:nvGrpSpPr>
        <p:grpSpPr>
          <a:xfrm>
            <a:off x="1786339" y="1474801"/>
            <a:ext cx="473400" cy="473400"/>
            <a:chOff x="1786339" y="1703401"/>
            <a:chExt cx="473400" cy="473400"/>
          </a:xfrm>
        </p:grpSpPr>
        <p:sp>
          <p:nvSpPr>
            <p:cNvPr id="921" name="Google Shape;921;p33"/>
            <p:cNvSpPr/>
            <p:nvPr/>
          </p:nvSpPr>
          <p:spPr>
            <a:xfrm rot="8100000">
              <a:off x="1855667" y="1772729"/>
              <a:ext cx="334744" cy="334744"/>
            </a:xfrm>
            <a:prstGeom prst="teardrop">
              <a:avLst>
                <a:gd fmla="val 10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Titillium Web"/>
                <a:ea typeface="Titillium Web"/>
                <a:cs typeface="Titillium Web"/>
                <a:sym typeface="Titillium Web"/>
              </a:endParaRPr>
            </a:p>
          </p:txBody>
        </p:sp>
        <p:sp>
          <p:nvSpPr>
            <p:cNvPr id="922" name="Google Shape;922;p33"/>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923" name="Google Shape;923;p33"/>
          <p:cNvGrpSpPr/>
          <p:nvPr/>
        </p:nvGrpSpPr>
        <p:grpSpPr>
          <a:xfrm>
            <a:off x="3814414" y="1474801"/>
            <a:ext cx="473400" cy="473400"/>
            <a:chOff x="3814414" y="1703401"/>
            <a:chExt cx="473400" cy="473400"/>
          </a:xfrm>
        </p:grpSpPr>
        <p:sp>
          <p:nvSpPr>
            <p:cNvPr id="924" name="Google Shape;924;p33"/>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Titillium Web"/>
                <a:ea typeface="Titillium Web"/>
                <a:cs typeface="Titillium Web"/>
                <a:sym typeface="Titillium Web"/>
              </a:endParaRPr>
            </a:p>
          </p:txBody>
        </p:sp>
        <p:sp>
          <p:nvSpPr>
            <p:cNvPr id="925" name="Google Shape;925;p33"/>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grpSp>
        <p:nvGrpSpPr>
          <p:cNvPr id="926" name="Google Shape;926;p33"/>
          <p:cNvGrpSpPr/>
          <p:nvPr/>
        </p:nvGrpSpPr>
        <p:grpSpPr>
          <a:xfrm>
            <a:off x="5842489" y="1474801"/>
            <a:ext cx="473400" cy="473400"/>
            <a:chOff x="5842489" y="1703401"/>
            <a:chExt cx="473400" cy="473400"/>
          </a:xfrm>
        </p:grpSpPr>
        <p:sp>
          <p:nvSpPr>
            <p:cNvPr id="927" name="Google Shape;927;p33"/>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Titillium Web"/>
                <a:ea typeface="Titillium Web"/>
                <a:cs typeface="Titillium Web"/>
                <a:sym typeface="Titillium Web"/>
              </a:endParaRPr>
            </a:p>
          </p:txBody>
        </p:sp>
        <p:sp>
          <p:nvSpPr>
            <p:cNvPr id="928" name="Google Shape;928;p33"/>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sp>
        <p:nvSpPr>
          <p:cNvPr id="929" name="Google Shape;929;p33"/>
          <p:cNvSpPr txBox="1"/>
          <p:nvPr/>
        </p:nvSpPr>
        <p:spPr>
          <a:xfrm>
            <a:off x="1379850" y="927500"/>
            <a:ext cx="1286400" cy="53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 sz="900">
                <a:solidFill>
                  <a:schemeClr val="dk2"/>
                </a:solidFill>
                <a:latin typeface="Titillium Web"/>
                <a:ea typeface="Titillium Web"/>
                <a:cs typeface="Titillium Web"/>
                <a:sym typeface="Titillium Web"/>
              </a:rPr>
              <a:t>Reduce run-time when finding parameters </a:t>
            </a:r>
            <a:endParaRPr sz="900">
              <a:solidFill>
                <a:schemeClr val="dk2"/>
              </a:solidFill>
              <a:latin typeface="Titillium Web"/>
              <a:ea typeface="Titillium Web"/>
              <a:cs typeface="Titillium Web"/>
              <a:sym typeface="Titillium Web"/>
            </a:endParaRPr>
          </a:p>
        </p:txBody>
      </p:sp>
      <p:sp>
        <p:nvSpPr>
          <p:cNvPr id="930" name="Google Shape;930;p33"/>
          <p:cNvSpPr txBox="1"/>
          <p:nvPr/>
        </p:nvSpPr>
        <p:spPr>
          <a:xfrm>
            <a:off x="3377205" y="927500"/>
            <a:ext cx="1286400" cy="53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 sz="900">
                <a:solidFill>
                  <a:schemeClr val="dk2"/>
                </a:solidFill>
                <a:latin typeface="Titillium Web"/>
                <a:ea typeface="Titillium Web"/>
                <a:cs typeface="Titillium Web"/>
                <a:sym typeface="Titillium Web"/>
              </a:rPr>
              <a:t>Implement parameterization of threshold for taking profits and position size</a:t>
            </a:r>
            <a:endParaRPr sz="900">
              <a:solidFill>
                <a:schemeClr val="dk2"/>
              </a:solidFill>
              <a:latin typeface="Titillium Web"/>
              <a:ea typeface="Titillium Web"/>
              <a:cs typeface="Titillium Web"/>
              <a:sym typeface="Titillium Web"/>
            </a:endParaRPr>
          </a:p>
        </p:txBody>
      </p:sp>
      <p:sp>
        <p:nvSpPr>
          <p:cNvPr id="931" name="Google Shape;931;p33"/>
          <p:cNvSpPr txBox="1"/>
          <p:nvPr/>
        </p:nvSpPr>
        <p:spPr>
          <a:xfrm>
            <a:off x="5436010" y="927500"/>
            <a:ext cx="1286400" cy="53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 sz="900">
                <a:solidFill>
                  <a:schemeClr val="dk2"/>
                </a:solidFill>
                <a:latin typeface="Titillium Web"/>
                <a:ea typeface="Titillium Web"/>
                <a:cs typeface="Titillium Web"/>
                <a:sym typeface="Titillium Web"/>
              </a:rPr>
              <a:t>Find more closely correlated energy products</a:t>
            </a:r>
            <a:endParaRPr sz="900">
              <a:solidFill>
                <a:schemeClr val="dk2"/>
              </a:solidFill>
              <a:latin typeface="Titillium Web"/>
              <a:ea typeface="Titillium Web"/>
              <a:cs typeface="Titillium Web"/>
              <a:sym typeface="Titillium We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6"/>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Energy derivatives are core to the modern financial system. They serve purposes in speculation, industrial production planning, and hedging</a:t>
            </a:r>
            <a:endParaRPr/>
          </a:p>
        </p:txBody>
      </p:sp>
      <p:sp>
        <p:nvSpPr>
          <p:cNvPr id="786" name="Google Shape;786;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3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37" name="Google Shape;937;p34"/>
          <p:cNvSpPr txBox="1"/>
          <p:nvPr>
            <p:ph type="title"/>
          </p:nvPr>
        </p:nvSpPr>
        <p:spPr>
          <a:xfrm>
            <a:off x="452724" y="796914"/>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THANKS!</a:t>
            </a:r>
            <a:endParaRPr sz="6000"/>
          </a:p>
        </p:txBody>
      </p:sp>
      <p:sp>
        <p:nvSpPr>
          <p:cNvPr id="938" name="Google Shape;938;p34"/>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Questions? Comments?</a:t>
            </a:r>
            <a:endParaRPr b="1"/>
          </a:p>
          <a:p>
            <a:pPr indent="0" lvl="0" marL="0" rtl="0" algn="l">
              <a:spcBef>
                <a:spcPts val="600"/>
              </a:spcBef>
              <a:spcAft>
                <a:spcPts val="0"/>
              </a:spcAft>
              <a:buNone/>
            </a:pPr>
            <a:r>
              <a:t/>
            </a:r>
            <a:endParaRPr b="1"/>
          </a:p>
        </p:txBody>
      </p:sp>
      <p:pic>
        <p:nvPicPr>
          <p:cNvPr id="939" name="Google Shape;939;p34"/>
          <p:cNvPicPr preferRelativeResize="0"/>
          <p:nvPr/>
        </p:nvPicPr>
        <p:blipFill rotWithShape="1">
          <a:blip r:embed="rId3">
            <a:alphaModFix/>
          </a:blip>
          <a:srcRect b="6947" l="29032" r="24357" t="-74"/>
          <a:stretch/>
        </p:blipFill>
        <p:spPr>
          <a:xfrm>
            <a:off x="5546725" y="544875"/>
            <a:ext cx="3039850" cy="4049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3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a:t>
            </a:r>
            <a:endParaRPr/>
          </a:p>
        </p:txBody>
      </p:sp>
      <p:sp>
        <p:nvSpPr>
          <p:cNvPr id="945" name="Google Shape;945;p3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Very volatile commodities</a:t>
            </a:r>
            <a:endParaRPr/>
          </a:p>
          <a:p>
            <a:pPr indent="-381000" lvl="0" marL="457200" rtl="0" algn="l">
              <a:spcBef>
                <a:spcPts val="0"/>
              </a:spcBef>
              <a:spcAft>
                <a:spcPts val="0"/>
              </a:spcAft>
              <a:buSzPts val="2400"/>
              <a:buChar char="▫"/>
            </a:pPr>
            <a:r>
              <a:rPr lang="en"/>
              <a:t>Intersection</a:t>
            </a:r>
            <a:r>
              <a:rPr lang="en"/>
              <a:t> with politics and macroeconomic news</a:t>
            </a:r>
            <a:endParaRPr/>
          </a:p>
          <a:p>
            <a:pPr indent="-381000" lvl="0" marL="457200" rtl="0" algn="l">
              <a:spcBef>
                <a:spcPts val="0"/>
              </a:spcBef>
              <a:spcAft>
                <a:spcPts val="0"/>
              </a:spcAft>
              <a:buSzPts val="2400"/>
              <a:buChar char="▫"/>
            </a:pPr>
            <a:r>
              <a:rPr lang="en"/>
              <a:t>Integral to economy and quality of life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946" name="Google Shape;946;p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7"/>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a:t>
            </a:r>
            <a:endParaRPr/>
          </a:p>
        </p:txBody>
      </p:sp>
      <p:sp>
        <p:nvSpPr>
          <p:cNvPr id="792" name="Google Shape;792;p17"/>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a:t>
            </a:r>
            <a:r>
              <a:rPr lang="en"/>
              <a:t>origin</a:t>
            </a:r>
            <a:r>
              <a:rPr lang="en"/>
              <a:t> of this project</a:t>
            </a:r>
            <a:endParaRPr/>
          </a:p>
          <a:p>
            <a:pPr indent="0" lvl="0" marL="0" rtl="0" algn="l">
              <a:spcBef>
                <a:spcPts val="0"/>
              </a:spcBef>
              <a:spcAft>
                <a:spcPts val="0"/>
              </a:spcAft>
              <a:buNone/>
            </a:pPr>
            <a:r>
              <a:t/>
            </a:r>
            <a:endParaRPr/>
          </a:p>
        </p:txBody>
      </p:sp>
      <p:sp>
        <p:nvSpPr>
          <p:cNvPr id="793" name="Google Shape;793;p17"/>
          <p:cNvSpPr/>
          <p:nvPr/>
        </p:nvSpPr>
        <p:spPr>
          <a:xfrm>
            <a:off x="6898679" y="1890725"/>
            <a:ext cx="1408000" cy="2701375"/>
          </a:xfrm>
          <a:prstGeom prst="rect">
            <a:avLst/>
          </a:prstGeom>
        </p:spPr>
        <p:txBody>
          <a:bodyPr>
            <a:prstTxWarp prst="textPlain"/>
          </a:bodyPr>
          <a:lstStyle/>
          <a:p>
            <a:pPr lvl="0" algn="ctr"/>
            <a:r>
              <a:rPr b="1" i="0">
                <a:ln>
                  <a:noFill/>
                </a:ln>
                <a:solidFill>
                  <a:srgbClr val="6E86B6"/>
                </a:solidFill>
                <a:latin typeface="Titillium Web"/>
              </a:rPr>
              <a:t>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8"/>
          <p:cNvSpPr txBox="1"/>
          <p:nvPr>
            <p:ph type="ctrTitle"/>
          </p:nvPr>
        </p:nvSpPr>
        <p:spPr>
          <a:xfrm>
            <a:off x="448275" y="668946"/>
            <a:ext cx="77724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Intuition</a:t>
            </a:r>
            <a:endParaRPr sz="3000"/>
          </a:p>
        </p:txBody>
      </p:sp>
      <p:sp>
        <p:nvSpPr>
          <p:cNvPr id="799" name="Google Shape;799;p18"/>
          <p:cNvSpPr txBox="1"/>
          <p:nvPr>
            <p:ph idx="1" type="subTitle"/>
          </p:nvPr>
        </p:nvSpPr>
        <p:spPr>
          <a:xfrm>
            <a:off x="448275" y="1310275"/>
            <a:ext cx="7772400" cy="3387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solidFill>
                  <a:schemeClr val="lt1"/>
                </a:solidFill>
              </a:rPr>
              <a:t>Volatility</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Non-availability of Substitutes</a:t>
            </a:r>
            <a:endParaRPr sz="2400">
              <a:solidFill>
                <a:schemeClr val="lt1"/>
              </a:solidFill>
            </a:endParaRPr>
          </a:p>
          <a:p>
            <a:pPr indent="-381000" lvl="0" marL="457200" rtl="0" algn="l">
              <a:spcBef>
                <a:spcPts val="0"/>
              </a:spcBef>
              <a:spcAft>
                <a:spcPts val="0"/>
              </a:spcAft>
              <a:buSzPts val="2400"/>
              <a:buChar char="▫"/>
            </a:pPr>
            <a:r>
              <a:rPr lang="en" sz="2400">
                <a:solidFill>
                  <a:schemeClr val="lt1"/>
                </a:solidFill>
              </a:rPr>
              <a:t>Integral to economy and quality of life</a:t>
            </a:r>
            <a:endParaRPr sz="2400">
              <a:solidFill>
                <a:schemeClr val="lt1"/>
              </a:solidFill>
            </a:endParaRPr>
          </a:p>
          <a:p>
            <a:pPr indent="-381000" lvl="1" marL="914400" rtl="0" algn="l">
              <a:spcBef>
                <a:spcPts val="0"/>
              </a:spcBef>
              <a:spcAft>
                <a:spcPts val="0"/>
              </a:spcAft>
              <a:buSzPts val="2400"/>
              <a:buChar char="-"/>
            </a:pPr>
            <a:r>
              <a:rPr lang="en" sz="2400">
                <a:solidFill>
                  <a:schemeClr val="lt1"/>
                </a:solidFill>
              </a:rPr>
              <a:t>Intersection with politics and macroeconomic news</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Opportunity</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Reasoning: securities share common determinants </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Pairs Trading takes advantage of corrections to market noise</a:t>
            </a:r>
            <a:endParaRPr sz="2400">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Correlation</a:t>
            </a:r>
            <a:endParaRPr/>
          </a:p>
        </p:txBody>
      </p:sp>
      <p:sp>
        <p:nvSpPr>
          <p:cNvPr id="805" name="Google Shape;805;p19"/>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Crude Oil (WTI)</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Heating Oil (HOJ)</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06" name="Google Shape;806;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07" name="Google Shape;807;p19"/>
          <p:cNvPicPr preferRelativeResize="0"/>
          <p:nvPr/>
        </p:nvPicPr>
        <p:blipFill>
          <a:blip r:embed="rId3">
            <a:alphaModFix/>
          </a:blip>
          <a:stretch>
            <a:fillRect/>
          </a:stretch>
        </p:blipFill>
        <p:spPr>
          <a:xfrm>
            <a:off x="4221800" y="535917"/>
            <a:ext cx="4100101" cy="2094908"/>
          </a:xfrm>
          <a:prstGeom prst="rect">
            <a:avLst/>
          </a:prstGeom>
          <a:noFill/>
          <a:ln>
            <a:noFill/>
          </a:ln>
        </p:spPr>
      </p:pic>
      <p:pic>
        <p:nvPicPr>
          <p:cNvPr id="808" name="Google Shape;808;p19"/>
          <p:cNvPicPr preferRelativeResize="0"/>
          <p:nvPr/>
        </p:nvPicPr>
        <p:blipFill>
          <a:blip r:embed="rId4">
            <a:alphaModFix/>
          </a:blip>
          <a:stretch>
            <a:fillRect/>
          </a:stretch>
        </p:blipFill>
        <p:spPr>
          <a:xfrm>
            <a:off x="4224682" y="2630813"/>
            <a:ext cx="4094343" cy="2097875"/>
          </a:xfrm>
          <a:prstGeom prst="rect">
            <a:avLst/>
          </a:prstGeom>
          <a:noFill/>
          <a:ln>
            <a:noFill/>
          </a:ln>
        </p:spPr>
      </p:pic>
      <p:pic>
        <p:nvPicPr>
          <p:cNvPr id="809" name="Google Shape;809;p19"/>
          <p:cNvPicPr preferRelativeResize="0"/>
          <p:nvPr/>
        </p:nvPicPr>
        <p:blipFill>
          <a:blip r:embed="rId5">
            <a:alphaModFix/>
          </a:blip>
          <a:stretch>
            <a:fillRect/>
          </a:stretch>
        </p:blipFill>
        <p:spPr>
          <a:xfrm>
            <a:off x="396213" y="3030776"/>
            <a:ext cx="3510466" cy="54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20"/>
          <p:cNvSpPr txBox="1"/>
          <p:nvPr>
            <p:ph idx="4294967295" type="ctrTitle"/>
          </p:nvPr>
        </p:nvSpPr>
        <p:spPr>
          <a:xfrm>
            <a:off x="641049" y="2240138"/>
            <a:ext cx="5178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200"/>
              <a:t>Products:</a:t>
            </a:r>
            <a:endParaRPr sz="9200"/>
          </a:p>
        </p:txBody>
      </p:sp>
      <p:sp>
        <p:nvSpPr>
          <p:cNvPr id="815" name="Google Shape;815;p20"/>
          <p:cNvSpPr txBox="1"/>
          <p:nvPr>
            <p:ph idx="4294967295" type="subTitle"/>
          </p:nvPr>
        </p:nvSpPr>
        <p:spPr>
          <a:xfrm>
            <a:off x="641049" y="3411552"/>
            <a:ext cx="5178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Crude Oil - liquid hydrocarbons refined into fuel</a:t>
            </a:r>
            <a:endParaRPr sz="1800"/>
          </a:p>
          <a:p>
            <a:pPr indent="0" lvl="0" marL="0" rtl="0" algn="l">
              <a:spcBef>
                <a:spcPts val="600"/>
              </a:spcBef>
              <a:spcAft>
                <a:spcPts val="0"/>
              </a:spcAft>
              <a:buNone/>
            </a:pPr>
            <a:r>
              <a:rPr lang="en" sz="1800"/>
              <a:t>Heating Oil - derived via fractional distillation</a:t>
            </a:r>
            <a:endParaRPr sz="1800"/>
          </a:p>
        </p:txBody>
      </p:sp>
      <p:grpSp>
        <p:nvGrpSpPr>
          <p:cNvPr id="816" name="Google Shape;816;p20"/>
          <p:cNvGrpSpPr/>
          <p:nvPr/>
        </p:nvGrpSpPr>
        <p:grpSpPr>
          <a:xfrm>
            <a:off x="6386449" y="535979"/>
            <a:ext cx="2049541" cy="2049503"/>
            <a:chOff x="6643075" y="3664250"/>
            <a:chExt cx="407950" cy="407975"/>
          </a:xfrm>
        </p:grpSpPr>
        <p:sp>
          <p:nvSpPr>
            <p:cNvPr id="817" name="Google Shape;817;p20"/>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0"/>
          <p:cNvGrpSpPr/>
          <p:nvPr/>
        </p:nvGrpSpPr>
        <p:grpSpPr>
          <a:xfrm rot="-587398">
            <a:off x="6265771" y="2852329"/>
            <a:ext cx="842620" cy="842572"/>
            <a:chOff x="576250" y="4319400"/>
            <a:chExt cx="442075" cy="442050"/>
          </a:xfrm>
        </p:grpSpPr>
        <p:sp>
          <p:nvSpPr>
            <p:cNvPr id="820" name="Google Shape;820;p20"/>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0"/>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0"/>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20"/>
          <p:cNvSpPr/>
          <p:nvPr/>
        </p:nvSpPr>
        <p:spPr>
          <a:xfrm>
            <a:off x="5895981" y="1009302"/>
            <a:ext cx="320368" cy="305899"/>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rot="2697547">
            <a:off x="8007055" y="2575333"/>
            <a:ext cx="486304" cy="46434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0"/>
          <p:cNvSpPr/>
          <p:nvPr/>
        </p:nvSpPr>
        <p:spPr>
          <a:xfrm>
            <a:off x="8391773" y="2310235"/>
            <a:ext cx="194803" cy="186077"/>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0"/>
          <p:cNvSpPr/>
          <p:nvPr/>
        </p:nvSpPr>
        <p:spPr>
          <a:xfrm rot="1280241">
            <a:off x="5674028" y="1931959"/>
            <a:ext cx="194750" cy="18604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1"/>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834" name="Google Shape;834;p21"/>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our Ideas</a:t>
            </a:r>
            <a:endParaRPr/>
          </a:p>
          <a:p>
            <a:pPr indent="0" lvl="0" marL="0" rtl="0" algn="l">
              <a:spcBef>
                <a:spcPts val="0"/>
              </a:spcBef>
              <a:spcAft>
                <a:spcPts val="0"/>
              </a:spcAft>
              <a:buNone/>
            </a:pPr>
            <a:r>
              <a:t/>
            </a:r>
            <a:endParaRPr/>
          </a:p>
        </p:txBody>
      </p:sp>
      <p:sp>
        <p:nvSpPr>
          <p:cNvPr id="835" name="Google Shape;835;p21"/>
          <p:cNvSpPr/>
          <p:nvPr/>
        </p:nvSpPr>
        <p:spPr>
          <a:xfrm>
            <a:off x="6898675" y="2121449"/>
            <a:ext cx="1604875" cy="2519775"/>
          </a:xfrm>
          <a:prstGeom prst="rect">
            <a:avLst/>
          </a:prstGeom>
        </p:spPr>
        <p:txBody>
          <a:bodyPr>
            <a:prstTxWarp prst="textPlain"/>
          </a:bodyPr>
          <a:lstStyle/>
          <a:p>
            <a:pPr lvl="0" algn="ctr"/>
            <a:r>
              <a:rPr b="1" i="0">
                <a:ln>
                  <a:noFill/>
                </a:ln>
                <a:solidFill>
                  <a:srgbClr val="6E86B6"/>
                </a:solidFill>
                <a:latin typeface="Titillium Web"/>
              </a:rPr>
              <a:t>2</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2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Bollinger Band Parameters</a:t>
            </a:r>
            <a:endParaRPr/>
          </a:p>
        </p:txBody>
      </p:sp>
      <p:sp>
        <p:nvSpPr>
          <p:cNvPr id="841" name="Google Shape;841;p22"/>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Lookback Window</a:t>
            </a:r>
            <a:endParaRPr b="1"/>
          </a:p>
          <a:p>
            <a:pPr indent="-342900" lvl="0" marL="457200" rtl="0" algn="l">
              <a:spcBef>
                <a:spcPts val="600"/>
              </a:spcBef>
              <a:spcAft>
                <a:spcPts val="0"/>
              </a:spcAft>
              <a:buSzPts val="1800"/>
              <a:buChar char="▫"/>
            </a:pPr>
            <a:r>
              <a:rPr lang="en"/>
              <a:t>Tested windows varying between 10 and 130 days, incrementing by 10 </a:t>
            </a:r>
            <a:endParaRPr/>
          </a:p>
        </p:txBody>
      </p:sp>
      <p:sp>
        <p:nvSpPr>
          <p:cNvPr id="842" name="Google Shape;842;p22"/>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Spread Width</a:t>
            </a:r>
            <a:endParaRPr b="1"/>
          </a:p>
          <a:p>
            <a:pPr indent="-342900" lvl="0" marL="457200" rtl="0" algn="l">
              <a:spcBef>
                <a:spcPts val="600"/>
              </a:spcBef>
              <a:spcAft>
                <a:spcPts val="0"/>
              </a:spcAft>
              <a:buSzPts val="1800"/>
              <a:buChar char="▫"/>
            </a:pPr>
            <a:r>
              <a:rPr lang="en"/>
              <a:t>Tested standard deviation values between 0.5 and 5.5, incrementing by 0.5</a:t>
            </a:r>
            <a:endParaRPr/>
          </a:p>
        </p:txBody>
      </p:sp>
      <p:sp>
        <p:nvSpPr>
          <p:cNvPr id="843" name="Google Shape;843;p22"/>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Stop-Loss Thresholds</a:t>
            </a:r>
            <a:endParaRPr b="1"/>
          </a:p>
          <a:p>
            <a:pPr indent="-342900" lvl="0" marL="457200" rtl="0" algn="l">
              <a:spcBef>
                <a:spcPts val="600"/>
              </a:spcBef>
              <a:spcAft>
                <a:spcPts val="0"/>
              </a:spcAft>
              <a:buSzPts val="1800"/>
              <a:buChar char="▫"/>
            </a:pPr>
            <a:r>
              <a:rPr lang="en"/>
              <a:t>Tested stop-loss thresholds between 0.90 and 1, incrementing by 0.01 </a:t>
            </a:r>
            <a:endParaRPr/>
          </a:p>
          <a:p>
            <a:pPr indent="0" lvl="0" marL="0" rtl="0" algn="l">
              <a:spcBef>
                <a:spcPts val="600"/>
              </a:spcBef>
              <a:spcAft>
                <a:spcPts val="0"/>
              </a:spcAft>
              <a:buNone/>
            </a:pPr>
            <a:r>
              <a:t/>
            </a:r>
            <a:endParaRPr/>
          </a:p>
        </p:txBody>
      </p:sp>
      <p:sp>
        <p:nvSpPr>
          <p:cNvPr id="844" name="Google Shape;844;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23"/>
          <p:cNvSpPr txBox="1"/>
          <p:nvPr>
            <p:ph type="ctrTitle"/>
          </p:nvPr>
        </p:nvSpPr>
        <p:spPr>
          <a:xfrm>
            <a:off x="448275" y="668947"/>
            <a:ext cx="7772400" cy="6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Chandelier Exit</a:t>
            </a:r>
            <a:endParaRPr sz="3000"/>
          </a:p>
        </p:txBody>
      </p:sp>
      <p:sp>
        <p:nvSpPr>
          <p:cNvPr id="850" name="Google Shape;850;p23"/>
          <p:cNvSpPr txBox="1"/>
          <p:nvPr>
            <p:ph idx="1" type="subTitle"/>
          </p:nvPr>
        </p:nvSpPr>
        <p:spPr>
          <a:xfrm>
            <a:off x="448275" y="1585099"/>
            <a:ext cx="7772400" cy="3028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solidFill>
                  <a:schemeClr val="lt1"/>
                </a:solidFill>
              </a:rPr>
              <a:t>Volatility-based exit mechanism </a:t>
            </a:r>
            <a:endParaRPr sz="2400">
              <a:solidFill>
                <a:schemeClr val="lt1"/>
              </a:solidFill>
            </a:endParaRPr>
          </a:p>
          <a:p>
            <a:pPr indent="-381000" lvl="0" marL="457200" rtl="0" algn="l">
              <a:spcBef>
                <a:spcPts val="0"/>
              </a:spcBef>
              <a:spcAft>
                <a:spcPts val="0"/>
              </a:spcAft>
              <a:buSzPts val="2400"/>
              <a:buChar char="▫"/>
            </a:pPr>
            <a:r>
              <a:rPr lang="en" sz="2400">
                <a:solidFill>
                  <a:schemeClr val="lt1"/>
                </a:solidFill>
              </a:rPr>
              <a:t>Allows us to set trailing stop-losses </a:t>
            </a:r>
            <a:endParaRPr sz="2400">
              <a:solidFill>
                <a:schemeClr val="lt1"/>
              </a:solidFill>
            </a:endParaRPr>
          </a:p>
          <a:p>
            <a:pPr indent="-381000" lvl="0" marL="457200" rtl="0" algn="l">
              <a:spcBef>
                <a:spcPts val="0"/>
              </a:spcBef>
              <a:spcAft>
                <a:spcPts val="0"/>
              </a:spcAft>
              <a:buSzPts val="2400"/>
              <a:buChar char="▫"/>
            </a:pPr>
            <a:r>
              <a:rPr lang="en" sz="2400">
                <a:solidFill>
                  <a:schemeClr val="lt1"/>
                </a:solidFill>
              </a:rPr>
              <a:t>Also included hard stop-losses on initial positions</a:t>
            </a:r>
            <a:endParaRPr sz="2400">
              <a:solidFill>
                <a:schemeClr val="lt1"/>
              </a:solidFill>
            </a:endParaRPr>
          </a:p>
          <a:p>
            <a:pPr indent="-381000" lvl="0" marL="457200" rtl="0" algn="l">
              <a:spcBef>
                <a:spcPts val="0"/>
              </a:spcBef>
              <a:spcAft>
                <a:spcPts val="0"/>
              </a:spcAft>
              <a:buSzPts val="2400"/>
              <a:buChar char="▫"/>
            </a:pPr>
            <a:r>
              <a:rPr lang="en" sz="2400">
                <a:solidFill>
                  <a:schemeClr val="lt1"/>
                </a:solidFill>
              </a:rPr>
              <a:t>Only trade again once inside BBs </a:t>
            </a:r>
            <a:endParaRPr sz="2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