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sldIdLst>
    <p:sldId id="256" r:id="rId2"/>
    <p:sldId id="286" r:id="rId3"/>
    <p:sldId id="257" r:id="rId4"/>
    <p:sldId id="259" r:id="rId5"/>
    <p:sldId id="262" r:id="rId6"/>
    <p:sldId id="263" r:id="rId7"/>
    <p:sldId id="264" r:id="rId8"/>
    <p:sldId id="287" r:id="rId9"/>
    <p:sldId id="288" r:id="rId10"/>
    <p:sldId id="260" r:id="rId11"/>
    <p:sldId id="290" r:id="rId12"/>
    <p:sldId id="258" r:id="rId13"/>
    <p:sldId id="261" r:id="rId14"/>
    <p:sldId id="265" r:id="rId15"/>
    <p:sldId id="266" r:id="rId16"/>
    <p:sldId id="271" r:id="rId17"/>
    <p:sldId id="272" r:id="rId18"/>
    <p:sldId id="280" r:id="rId19"/>
    <p:sldId id="281" r:id="rId20"/>
    <p:sldId id="285" r:id="rId21"/>
    <p:sldId id="282" r:id="rId22"/>
    <p:sldId id="289" r:id="rId23"/>
    <p:sldId id="283" r:id="rId24"/>
    <p:sldId id="28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4EF43-7AFD-48B1-BD9C-906B98CC57F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FA2F04-557B-4A52-9027-EB580CAE4D4D}">
      <dgm:prSet phldrT="[Texte]"/>
      <dgm:spPr/>
      <dgm:t>
        <a:bodyPr/>
        <a:lstStyle/>
        <a:p>
          <a:r>
            <a:rPr lang="fr-FR" dirty="0" smtClean="0">
              <a:latin typeface="Cambria Math" panose="02040503050406030204" pitchFamily="18" charset="0"/>
              <a:ea typeface="Cambria Math" panose="02040503050406030204" pitchFamily="18" charset="0"/>
            </a:rPr>
            <a:t>Message M codé</a:t>
          </a:r>
          <a:endParaRPr lang="fr-FR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AFE15B11-33DA-43AD-98D8-0BF1B8DA203F}" type="parTrans" cxnId="{02F55B5D-0DE9-43AA-AA76-4D55B04A37BD}">
      <dgm:prSet/>
      <dgm:spPr/>
      <dgm:t>
        <a:bodyPr/>
        <a:lstStyle/>
        <a:p>
          <a:endParaRPr lang="fr-FR"/>
        </a:p>
      </dgm:t>
    </dgm:pt>
    <dgm:pt modelId="{EAC26791-0AF7-436F-B68F-55A4E428E5B3}" type="sibTrans" cxnId="{02F55B5D-0DE9-43AA-AA76-4D55B04A37BD}">
      <dgm:prSet/>
      <dgm:spPr/>
      <dgm:t>
        <a:bodyPr/>
        <a:lstStyle/>
        <a:p>
          <a:endParaRPr lang="fr-FR"/>
        </a:p>
      </dgm:t>
    </dgm:pt>
    <dgm:pt modelId="{1A95557F-7D25-4A71-9C95-F3AFC6D3EFF0}">
      <dgm:prSet phldrT="[Texte]"/>
      <dgm:spPr/>
      <dgm:t>
        <a:bodyPr/>
        <a:lstStyle/>
        <a:p>
          <a:endParaRPr lang="fr-FR" dirty="0"/>
        </a:p>
      </dgm:t>
    </dgm:pt>
    <dgm:pt modelId="{74F11D01-2B3F-469A-B608-52C966AF45EF}" type="parTrans" cxnId="{82F94595-6253-4A51-AF9C-186E48F05382}">
      <dgm:prSet/>
      <dgm:spPr/>
      <dgm:t>
        <a:bodyPr/>
        <a:lstStyle/>
        <a:p>
          <a:endParaRPr lang="fr-FR"/>
        </a:p>
      </dgm:t>
    </dgm:pt>
    <dgm:pt modelId="{BFD764C0-AB93-44C6-860B-C659C0154D91}" type="sibTrans" cxnId="{82F94595-6253-4A51-AF9C-186E48F05382}">
      <dgm:prSet/>
      <dgm:spPr/>
      <dgm:t>
        <a:bodyPr/>
        <a:lstStyle/>
        <a:p>
          <a:endParaRPr lang="fr-FR"/>
        </a:p>
      </dgm:t>
    </dgm:pt>
    <dgm:pt modelId="{7895AC96-8CC7-4DD5-BADA-AE477CD1CEEA}">
      <dgm:prSet phldrT="[Texte]"/>
      <dgm:spPr/>
      <dgm:t>
        <a:bodyPr/>
        <a:lstStyle/>
        <a:p>
          <a:r>
            <a:rPr lang="fr-FR" dirty="0" smtClean="0">
              <a:latin typeface="Cambria Math" panose="02040503050406030204" pitchFamily="18" charset="0"/>
              <a:ea typeface="Cambria Math" panose="02040503050406030204" pitchFamily="18" charset="0"/>
            </a:rPr>
            <a:t>Passage dans le canal binaire symétrique</a:t>
          </a:r>
          <a:endParaRPr lang="fr-FR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4DF45D7E-95CA-4686-BBFB-706B7D754F1F}" type="parTrans" cxnId="{5E631AAB-CA1E-4446-AEB6-A3B30AF1EABF}">
      <dgm:prSet/>
      <dgm:spPr/>
      <dgm:t>
        <a:bodyPr/>
        <a:lstStyle/>
        <a:p>
          <a:endParaRPr lang="fr-FR"/>
        </a:p>
      </dgm:t>
    </dgm:pt>
    <dgm:pt modelId="{32CDF79B-D452-418E-A928-E53F34D7D77E}" type="sibTrans" cxnId="{5E631AAB-CA1E-4446-AEB6-A3B30AF1EABF}">
      <dgm:prSet/>
      <dgm:spPr/>
      <dgm:t>
        <a:bodyPr/>
        <a:lstStyle/>
        <a:p>
          <a:endParaRPr lang="fr-FR"/>
        </a:p>
      </dgm:t>
    </dgm:pt>
    <dgm:pt modelId="{538AD4E3-74E0-4091-BBBC-CFA1549C71D2}">
      <dgm:prSet phldrT="[Texte]"/>
      <dgm:spPr/>
      <dgm:t>
        <a:bodyPr/>
        <a:lstStyle/>
        <a:p>
          <a:r>
            <a:rPr lang="fr-FR" dirty="0" smtClean="0">
              <a:latin typeface="Cambria Math" panose="02040503050406030204" pitchFamily="18" charset="0"/>
              <a:ea typeface="Cambria Math" panose="02040503050406030204" pitchFamily="18" charset="0"/>
            </a:rPr>
            <a:t>Canal réglé sur une espérance de 10 erreurs</a:t>
          </a:r>
          <a:endParaRPr lang="fr-FR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CE9A9C73-3201-4591-9BBE-2E1E2692FD11}" type="parTrans" cxnId="{E3FD4BCE-4F1B-47E1-A4CE-9AA8EB8BB72E}">
      <dgm:prSet/>
      <dgm:spPr/>
      <dgm:t>
        <a:bodyPr/>
        <a:lstStyle/>
        <a:p>
          <a:endParaRPr lang="fr-FR"/>
        </a:p>
      </dgm:t>
    </dgm:pt>
    <dgm:pt modelId="{39E0A9DD-93D5-43E7-8443-436CB0FDDE50}" type="sibTrans" cxnId="{E3FD4BCE-4F1B-47E1-A4CE-9AA8EB8BB72E}">
      <dgm:prSet/>
      <dgm:spPr/>
      <dgm:t>
        <a:bodyPr/>
        <a:lstStyle/>
        <a:p>
          <a:endParaRPr lang="fr-FR"/>
        </a:p>
      </dgm:t>
    </dgm:pt>
    <dgm:pt modelId="{1506F999-2160-4F9F-A80E-F11E311867D6}">
      <dgm:prSet phldrT="[Texte]"/>
      <dgm:spPr/>
      <dgm:t>
        <a:bodyPr/>
        <a:lstStyle/>
        <a:p>
          <a:r>
            <a:rPr lang="fr-FR" dirty="0" smtClean="0">
              <a:latin typeface="Cambria Math" panose="02040503050406030204" pitchFamily="18" charset="0"/>
              <a:ea typeface="Cambria Math" panose="02040503050406030204" pitchFamily="18" charset="0"/>
            </a:rPr>
            <a:t>Décodage et analyse</a:t>
          </a:r>
          <a:endParaRPr lang="fr-FR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4876C350-CDC7-4DC8-A3A3-14AF7A0D2560}" type="parTrans" cxnId="{3794C489-BD23-4573-B17A-9C70FE6D6455}">
      <dgm:prSet/>
      <dgm:spPr/>
      <dgm:t>
        <a:bodyPr/>
        <a:lstStyle/>
        <a:p>
          <a:endParaRPr lang="fr-FR"/>
        </a:p>
      </dgm:t>
    </dgm:pt>
    <dgm:pt modelId="{FF6E8E63-3C0C-4B28-AC1C-72B53112CEFF}" type="sibTrans" cxnId="{3794C489-BD23-4573-B17A-9C70FE6D6455}">
      <dgm:prSet/>
      <dgm:spPr/>
      <dgm:t>
        <a:bodyPr/>
        <a:lstStyle/>
        <a:p>
          <a:endParaRPr lang="fr-FR"/>
        </a:p>
      </dgm:t>
    </dgm:pt>
    <dgm:pt modelId="{8ED622DE-0ED6-44B8-9CA9-67B8D72CCEB6}">
      <dgm:prSet phldrT="[Texte]" custT="1"/>
      <dgm:spPr/>
      <dgm:t>
        <a:bodyPr/>
        <a:lstStyle/>
        <a:p>
          <a:r>
            <a:rPr lang="fr-FR" sz="1700" dirty="0" smtClean="0">
              <a:latin typeface="Cambria Math" panose="02040503050406030204" pitchFamily="18" charset="0"/>
              <a:ea typeface="Cambria Math" panose="02040503050406030204" pitchFamily="18" charset="0"/>
            </a:rPr>
            <a:t>Seulement si plus de 8 erreurs</a:t>
          </a:r>
          <a:endParaRPr lang="fr-FR" sz="17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FED515D0-4DA9-44BF-A1C5-76019BD79491}" type="parTrans" cxnId="{A1F8C34E-314D-423A-B3B5-676B5F6CD2B9}">
      <dgm:prSet/>
      <dgm:spPr/>
      <dgm:t>
        <a:bodyPr/>
        <a:lstStyle/>
        <a:p>
          <a:endParaRPr lang="fr-FR"/>
        </a:p>
      </dgm:t>
    </dgm:pt>
    <dgm:pt modelId="{B846BC7A-046A-48B6-B31F-054DB36C9477}" type="sibTrans" cxnId="{A1F8C34E-314D-423A-B3B5-676B5F6CD2B9}">
      <dgm:prSet/>
      <dgm:spPr/>
      <dgm:t>
        <a:bodyPr/>
        <a:lstStyle/>
        <a:p>
          <a:endParaRPr lang="fr-FR"/>
        </a:p>
      </dgm:t>
    </dgm:pt>
    <dgm:pt modelId="{7BAA19D5-44AE-45F2-B0FE-DEC0DFA19CE8}" type="pres">
      <dgm:prSet presAssocID="{CB94EF43-7AFD-48B1-BD9C-906B98CC57FC}" presName="rootnode" presStyleCnt="0">
        <dgm:presLayoutVars>
          <dgm:chMax/>
          <dgm:chPref/>
          <dgm:dir/>
          <dgm:animLvl val="lvl"/>
        </dgm:presLayoutVars>
      </dgm:prSet>
      <dgm:spPr/>
    </dgm:pt>
    <dgm:pt modelId="{F998447C-6ACA-4CE5-A9A5-42A3BC5707FB}" type="pres">
      <dgm:prSet presAssocID="{37FA2F04-557B-4A52-9027-EB580CAE4D4D}" presName="composite" presStyleCnt="0"/>
      <dgm:spPr/>
    </dgm:pt>
    <dgm:pt modelId="{95FE29C5-EEC1-4E63-9580-77619F7F1A2C}" type="pres">
      <dgm:prSet presAssocID="{37FA2F04-557B-4A52-9027-EB580CAE4D4D}" presName="bentUpArrow1" presStyleLbl="alignImgPlace1" presStyleIdx="0" presStyleCnt="2"/>
      <dgm:spPr/>
    </dgm:pt>
    <dgm:pt modelId="{E4615114-B3B8-43AA-8740-08EEB460C52F}" type="pres">
      <dgm:prSet presAssocID="{37FA2F04-557B-4A52-9027-EB580CAE4D4D}" presName="ParentText" presStyleLbl="node1" presStyleIdx="0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43FAE68E-37E1-4CF3-9CC6-CE5EAB6573CE}" type="pres">
      <dgm:prSet presAssocID="{37FA2F04-557B-4A52-9027-EB580CAE4D4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8BB31E-A559-4592-849F-8210DAB27FFC}" type="pres">
      <dgm:prSet presAssocID="{EAC26791-0AF7-436F-B68F-55A4E428E5B3}" presName="sibTrans" presStyleCnt="0"/>
      <dgm:spPr/>
    </dgm:pt>
    <dgm:pt modelId="{AF705544-1A4C-42AF-BA7B-E48E82288B70}" type="pres">
      <dgm:prSet presAssocID="{7895AC96-8CC7-4DD5-BADA-AE477CD1CEEA}" presName="composite" presStyleCnt="0"/>
      <dgm:spPr/>
    </dgm:pt>
    <dgm:pt modelId="{497A127B-5219-4F7D-AB43-D61710CFF7EA}" type="pres">
      <dgm:prSet presAssocID="{7895AC96-8CC7-4DD5-BADA-AE477CD1CEEA}" presName="bentUpArrow1" presStyleLbl="alignImgPlace1" presStyleIdx="1" presStyleCnt="2"/>
      <dgm:spPr/>
    </dgm:pt>
    <dgm:pt modelId="{8EC34B2C-BC50-4BA9-8C53-49EDF6FAED24}" type="pres">
      <dgm:prSet presAssocID="{7895AC96-8CC7-4DD5-BADA-AE477CD1CEEA}" presName="ParentText" presStyleLbl="node1" presStyleIdx="1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</dgm:pt>
    <dgm:pt modelId="{7046FAEE-2CA5-4FF4-805C-A3480260C9D1}" type="pres">
      <dgm:prSet presAssocID="{7895AC96-8CC7-4DD5-BADA-AE477CD1CEE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F2C4F0-9BA7-49D2-ACCC-1AB866BD5EDD}" type="pres">
      <dgm:prSet presAssocID="{32CDF79B-D452-418E-A928-E53F34D7D77E}" presName="sibTrans" presStyleCnt="0"/>
      <dgm:spPr/>
    </dgm:pt>
    <dgm:pt modelId="{1A45C541-4B8C-4887-AE9B-1D60AB64985A}" type="pres">
      <dgm:prSet presAssocID="{1506F999-2160-4F9F-A80E-F11E311867D6}" presName="composite" presStyleCnt="0"/>
      <dgm:spPr/>
    </dgm:pt>
    <dgm:pt modelId="{4A484551-E004-4CEC-B4E6-195ADB5C119C}" type="pres">
      <dgm:prSet presAssocID="{1506F999-2160-4F9F-A80E-F11E311867D6}" presName="ParentText" presStyleLbl="node1" presStyleIdx="2" presStyleCnt="3">
        <dgm:presLayoutVars>
          <dgm:chMax val="1"/>
          <dgm:chPref val="1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76D21321-1453-4D7E-AE1D-4EBA926C0837}" type="pres">
      <dgm:prSet presAssocID="{1506F999-2160-4F9F-A80E-F11E311867D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67037DF-9599-4DFA-8646-5CA3FCC1B485}" type="presOf" srcId="{8ED622DE-0ED6-44B8-9CA9-67B8D72CCEB6}" destId="{76D21321-1453-4D7E-AE1D-4EBA926C0837}" srcOrd="0" destOrd="0" presId="urn:microsoft.com/office/officeart/2005/8/layout/StepDownProcess"/>
    <dgm:cxn modelId="{745BF448-50D9-4AAB-ACA9-79FD3A12929B}" type="presOf" srcId="{1506F999-2160-4F9F-A80E-F11E311867D6}" destId="{4A484551-E004-4CEC-B4E6-195ADB5C119C}" srcOrd="0" destOrd="0" presId="urn:microsoft.com/office/officeart/2005/8/layout/StepDownProcess"/>
    <dgm:cxn modelId="{EE215CF6-025D-436E-B584-4C829EE2CCF4}" type="presOf" srcId="{1A95557F-7D25-4A71-9C95-F3AFC6D3EFF0}" destId="{43FAE68E-37E1-4CF3-9CC6-CE5EAB6573CE}" srcOrd="0" destOrd="0" presId="urn:microsoft.com/office/officeart/2005/8/layout/StepDownProcess"/>
    <dgm:cxn modelId="{82F94595-6253-4A51-AF9C-186E48F05382}" srcId="{37FA2F04-557B-4A52-9027-EB580CAE4D4D}" destId="{1A95557F-7D25-4A71-9C95-F3AFC6D3EFF0}" srcOrd="0" destOrd="0" parTransId="{74F11D01-2B3F-469A-B608-52C966AF45EF}" sibTransId="{BFD764C0-AB93-44C6-860B-C659C0154D91}"/>
    <dgm:cxn modelId="{EC2B7AD0-D021-4B3D-96F5-AE16C0CE2307}" type="presOf" srcId="{7895AC96-8CC7-4DD5-BADA-AE477CD1CEEA}" destId="{8EC34B2C-BC50-4BA9-8C53-49EDF6FAED24}" srcOrd="0" destOrd="0" presId="urn:microsoft.com/office/officeart/2005/8/layout/StepDownProcess"/>
    <dgm:cxn modelId="{6D8F1AED-19F8-4C41-9206-8BB35A0095B6}" type="presOf" srcId="{CB94EF43-7AFD-48B1-BD9C-906B98CC57FC}" destId="{7BAA19D5-44AE-45F2-B0FE-DEC0DFA19CE8}" srcOrd="0" destOrd="0" presId="urn:microsoft.com/office/officeart/2005/8/layout/StepDownProcess"/>
    <dgm:cxn modelId="{02F55B5D-0DE9-43AA-AA76-4D55B04A37BD}" srcId="{CB94EF43-7AFD-48B1-BD9C-906B98CC57FC}" destId="{37FA2F04-557B-4A52-9027-EB580CAE4D4D}" srcOrd="0" destOrd="0" parTransId="{AFE15B11-33DA-43AD-98D8-0BF1B8DA203F}" sibTransId="{EAC26791-0AF7-436F-B68F-55A4E428E5B3}"/>
    <dgm:cxn modelId="{1A612A07-AEBC-437B-8AC5-30C26FBC01E2}" type="presOf" srcId="{37FA2F04-557B-4A52-9027-EB580CAE4D4D}" destId="{E4615114-B3B8-43AA-8740-08EEB460C52F}" srcOrd="0" destOrd="0" presId="urn:microsoft.com/office/officeart/2005/8/layout/StepDownProcess"/>
    <dgm:cxn modelId="{5E631AAB-CA1E-4446-AEB6-A3B30AF1EABF}" srcId="{CB94EF43-7AFD-48B1-BD9C-906B98CC57FC}" destId="{7895AC96-8CC7-4DD5-BADA-AE477CD1CEEA}" srcOrd="1" destOrd="0" parTransId="{4DF45D7E-95CA-4686-BBFB-706B7D754F1F}" sibTransId="{32CDF79B-D452-418E-A928-E53F34D7D77E}"/>
    <dgm:cxn modelId="{A3D02332-851F-4614-B25A-3F97ED95A7D5}" type="presOf" srcId="{538AD4E3-74E0-4091-BBBC-CFA1549C71D2}" destId="{7046FAEE-2CA5-4FF4-805C-A3480260C9D1}" srcOrd="0" destOrd="0" presId="urn:microsoft.com/office/officeart/2005/8/layout/StepDownProcess"/>
    <dgm:cxn modelId="{3794C489-BD23-4573-B17A-9C70FE6D6455}" srcId="{CB94EF43-7AFD-48B1-BD9C-906B98CC57FC}" destId="{1506F999-2160-4F9F-A80E-F11E311867D6}" srcOrd="2" destOrd="0" parTransId="{4876C350-CDC7-4DC8-A3A3-14AF7A0D2560}" sibTransId="{FF6E8E63-3C0C-4B28-AC1C-72B53112CEFF}"/>
    <dgm:cxn modelId="{E3FD4BCE-4F1B-47E1-A4CE-9AA8EB8BB72E}" srcId="{7895AC96-8CC7-4DD5-BADA-AE477CD1CEEA}" destId="{538AD4E3-74E0-4091-BBBC-CFA1549C71D2}" srcOrd="0" destOrd="0" parTransId="{CE9A9C73-3201-4591-9BBE-2E1E2692FD11}" sibTransId="{39E0A9DD-93D5-43E7-8443-436CB0FDDE50}"/>
    <dgm:cxn modelId="{A1F8C34E-314D-423A-B3B5-676B5F6CD2B9}" srcId="{1506F999-2160-4F9F-A80E-F11E311867D6}" destId="{8ED622DE-0ED6-44B8-9CA9-67B8D72CCEB6}" srcOrd="0" destOrd="0" parTransId="{FED515D0-4DA9-44BF-A1C5-76019BD79491}" sibTransId="{B846BC7A-046A-48B6-B31F-054DB36C9477}"/>
    <dgm:cxn modelId="{59FE052D-E82B-435B-AFF7-F619A09B52C9}" type="presParOf" srcId="{7BAA19D5-44AE-45F2-B0FE-DEC0DFA19CE8}" destId="{F998447C-6ACA-4CE5-A9A5-42A3BC5707FB}" srcOrd="0" destOrd="0" presId="urn:microsoft.com/office/officeart/2005/8/layout/StepDownProcess"/>
    <dgm:cxn modelId="{9F1BCC3C-1A8F-4225-B923-F2104DE1D686}" type="presParOf" srcId="{F998447C-6ACA-4CE5-A9A5-42A3BC5707FB}" destId="{95FE29C5-EEC1-4E63-9580-77619F7F1A2C}" srcOrd="0" destOrd="0" presId="urn:microsoft.com/office/officeart/2005/8/layout/StepDownProcess"/>
    <dgm:cxn modelId="{74F526DD-71F8-40E3-A607-354EC1C34495}" type="presParOf" srcId="{F998447C-6ACA-4CE5-A9A5-42A3BC5707FB}" destId="{E4615114-B3B8-43AA-8740-08EEB460C52F}" srcOrd="1" destOrd="0" presId="urn:microsoft.com/office/officeart/2005/8/layout/StepDownProcess"/>
    <dgm:cxn modelId="{1415EA5C-281B-402B-95A4-337324CFF9A0}" type="presParOf" srcId="{F998447C-6ACA-4CE5-A9A5-42A3BC5707FB}" destId="{43FAE68E-37E1-4CF3-9CC6-CE5EAB6573CE}" srcOrd="2" destOrd="0" presId="urn:microsoft.com/office/officeart/2005/8/layout/StepDownProcess"/>
    <dgm:cxn modelId="{5DDE3C01-A409-407C-AFAD-0FFABD398FD4}" type="presParOf" srcId="{7BAA19D5-44AE-45F2-B0FE-DEC0DFA19CE8}" destId="{9B8BB31E-A559-4592-849F-8210DAB27FFC}" srcOrd="1" destOrd="0" presId="urn:microsoft.com/office/officeart/2005/8/layout/StepDownProcess"/>
    <dgm:cxn modelId="{47BED470-9E6E-4C26-BC97-2238FF278A9D}" type="presParOf" srcId="{7BAA19D5-44AE-45F2-B0FE-DEC0DFA19CE8}" destId="{AF705544-1A4C-42AF-BA7B-E48E82288B70}" srcOrd="2" destOrd="0" presId="urn:microsoft.com/office/officeart/2005/8/layout/StepDownProcess"/>
    <dgm:cxn modelId="{6850EF0F-D255-4D3E-9D56-01BD83D57BFF}" type="presParOf" srcId="{AF705544-1A4C-42AF-BA7B-E48E82288B70}" destId="{497A127B-5219-4F7D-AB43-D61710CFF7EA}" srcOrd="0" destOrd="0" presId="urn:microsoft.com/office/officeart/2005/8/layout/StepDownProcess"/>
    <dgm:cxn modelId="{695043E2-A26B-41B2-8BAD-73140A633916}" type="presParOf" srcId="{AF705544-1A4C-42AF-BA7B-E48E82288B70}" destId="{8EC34B2C-BC50-4BA9-8C53-49EDF6FAED24}" srcOrd="1" destOrd="0" presId="urn:microsoft.com/office/officeart/2005/8/layout/StepDownProcess"/>
    <dgm:cxn modelId="{244467D0-3ECA-43AD-802D-371E7938E845}" type="presParOf" srcId="{AF705544-1A4C-42AF-BA7B-E48E82288B70}" destId="{7046FAEE-2CA5-4FF4-805C-A3480260C9D1}" srcOrd="2" destOrd="0" presId="urn:microsoft.com/office/officeart/2005/8/layout/StepDownProcess"/>
    <dgm:cxn modelId="{4E2995A0-8C5F-47AD-87F8-4797C4C317C4}" type="presParOf" srcId="{7BAA19D5-44AE-45F2-B0FE-DEC0DFA19CE8}" destId="{96F2C4F0-9BA7-49D2-ACCC-1AB866BD5EDD}" srcOrd="3" destOrd="0" presId="urn:microsoft.com/office/officeart/2005/8/layout/StepDownProcess"/>
    <dgm:cxn modelId="{8B4DF5DA-7EA3-4583-A3A8-562519894371}" type="presParOf" srcId="{7BAA19D5-44AE-45F2-B0FE-DEC0DFA19CE8}" destId="{1A45C541-4B8C-4887-AE9B-1D60AB64985A}" srcOrd="4" destOrd="0" presId="urn:microsoft.com/office/officeart/2005/8/layout/StepDownProcess"/>
    <dgm:cxn modelId="{9B59B9C7-9CDD-4339-A30C-91D44F01A973}" type="presParOf" srcId="{1A45C541-4B8C-4887-AE9B-1D60AB64985A}" destId="{4A484551-E004-4CEC-B4E6-195ADB5C119C}" srcOrd="0" destOrd="0" presId="urn:microsoft.com/office/officeart/2005/8/layout/StepDownProcess"/>
    <dgm:cxn modelId="{5D197AE1-DD49-40E9-AD9F-45E7B2ECC412}" type="presParOf" srcId="{1A45C541-4B8C-4887-AE9B-1D60AB64985A}" destId="{76D21321-1453-4D7E-AE1D-4EBA926C083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E29C5-EEC1-4E63-9580-77619F7F1A2C}">
      <dsp:nvSpPr>
        <dsp:cNvPr id="0" name=""/>
        <dsp:cNvSpPr/>
      </dsp:nvSpPr>
      <dsp:spPr>
        <a:xfrm rot="5400000">
          <a:off x="340384" y="1528378"/>
          <a:ext cx="1283419" cy="14611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15114-B3B8-43AA-8740-08EEB460C52F}">
      <dsp:nvSpPr>
        <dsp:cNvPr id="0" name=""/>
        <dsp:cNvSpPr/>
      </dsp:nvSpPr>
      <dsp:spPr>
        <a:xfrm>
          <a:off x="356" y="105682"/>
          <a:ext cx="2160522" cy="151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Message M codé</a:t>
          </a:r>
          <a:endParaRPr lang="fr-FR" sz="24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356" y="105682"/>
        <a:ext cx="2160522" cy="1512296"/>
      </dsp:txXfrm>
    </dsp:sp>
    <dsp:sp modelId="{43FAE68E-37E1-4CF3-9CC6-CE5EAB6573CE}">
      <dsp:nvSpPr>
        <dsp:cNvPr id="0" name=""/>
        <dsp:cNvSpPr/>
      </dsp:nvSpPr>
      <dsp:spPr>
        <a:xfrm>
          <a:off x="2160879" y="249913"/>
          <a:ext cx="1571358" cy="12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700" kern="1200" dirty="0"/>
        </a:p>
      </dsp:txBody>
      <dsp:txXfrm>
        <a:off x="2160879" y="249913"/>
        <a:ext cx="1571358" cy="1222304"/>
      </dsp:txXfrm>
    </dsp:sp>
    <dsp:sp modelId="{497A127B-5219-4F7D-AB43-D61710CFF7EA}">
      <dsp:nvSpPr>
        <dsp:cNvPr id="0" name=""/>
        <dsp:cNvSpPr/>
      </dsp:nvSpPr>
      <dsp:spPr>
        <a:xfrm rot="5400000">
          <a:off x="2131687" y="3227185"/>
          <a:ext cx="1283419" cy="14611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34B2C-BC50-4BA9-8C53-49EDF6FAED24}">
      <dsp:nvSpPr>
        <dsp:cNvPr id="0" name=""/>
        <dsp:cNvSpPr/>
      </dsp:nvSpPr>
      <dsp:spPr>
        <a:xfrm>
          <a:off x="1791659" y="1804489"/>
          <a:ext cx="2160522" cy="151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Passage dans le canal binaire symétrique</a:t>
          </a:r>
          <a:endParaRPr lang="fr-FR" sz="24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1791659" y="1804489"/>
        <a:ext cx="2160522" cy="1512296"/>
      </dsp:txXfrm>
    </dsp:sp>
    <dsp:sp modelId="{7046FAEE-2CA5-4FF4-805C-A3480260C9D1}">
      <dsp:nvSpPr>
        <dsp:cNvPr id="0" name=""/>
        <dsp:cNvSpPr/>
      </dsp:nvSpPr>
      <dsp:spPr>
        <a:xfrm>
          <a:off x="3952182" y="1948721"/>
          <a:ext cx="1571358" cy="12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Canal réglé sur une espérance de 10 erreurs</a:t>
          </a:r>
          <a:endParaRPr lang="fr-FR" sz="17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3952182" y="1948721"/>
        <a:ext cx="1571358" cy="1222304"/>
      </dsp:txXfrm>
    </dsp:sp>
    <dsp:sp modelId="{4A484551-E004-4CEC-B4E6-195ADB5C119C}">
      <dsp:nvSpPr>
        <dsp:cNvPr id="0" name=""/>
        <dsp:cNvSpPr/>
      </dsp:nvSpPr>
      <dsp:spPr>
        <a:xfrm>
          <a:off x="3582962" y="3503296"/>
          <a:ext cx="2160522" cy="1512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Décodage et analyse</a:t>
          </a:r>
          <a:endParaRPr lang="fr-FR" sz="24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3582962" y="3503296"/>
        <a:ext cx="2160522" cy="1512296"/>
      </dsp:txXfrm>
    </dsp:sp>
    <dsp:sp modelId="{76D21321-1453-4D7E-AE1D-4EBA926C0837}">
      <dsp:nvSpPr>
        <dsp:cNvPr id="0" name=""/>
        <dsp:cNvSpPr/>
      </dsp:nvSpPr>
      <dsp:spPr>
        <a:xfrm>
          <a:off x="5743485" y="3647528"/>
          <a:ext cx="1571358" cy="12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>
              <a:latin typeface="Cambria Math" panose="02040503050406030204" pitchFamily="18" charset="0"/>
              <a:ea typeface="Cambria Math" panose="02040503050406030204" pitchFamily="18" charset="0"/>
            </a:rPr>
            <a:t>Seulement si plus de 8 erreurs</a:t>
          </a:r>
          <a:endParaRPr lang="fr-FR" sz="17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5743485" y="3647528"/>
        <a:ext cx="1571358" cy="1222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67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4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19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13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5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1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7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1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22D337-5C42-4DEF-A197-58707869C60C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49422B4-5837-45C0-9F36-A02146A36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2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Communication satellitaire et code de Reed-Solomon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1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Modèle du canal bruité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Canal binaire symétrique sans mémoire:</a:t>
            </a:r>
          </a:p>
          <a:p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Opère sur des bits</a:t>
            </a:r>
          </a:p>
          <a:p>
            <a:pPr lvl="1"/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autant de chance de modifier un 0 qu’un 1</a:t>
            </a:r>
          </a:p>
          <a:p>
            <a:pPr lvl="1"/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Probabilités de modifier chaque bit indépendantes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" y="1123837"/>
            <a:ext cx="3240000" cy="4601183"/>
          </a:xfrm>
        </p:spPr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Implémentation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du canal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binaire symétrique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Difficulté : il opère sur les bits et on a codé les octets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Cambria Math" panose="02040503050406030204" pitchFamily="18" charset="0"/>
              <a:buChar char="⤷"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Il suffit d’ajouter une puissance de 2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Principe des codes correcteurs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Ajout de redondance pour détecter voire corriger les erreurs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Exemple : numéro de sécurité sociale suivi d’une clé de contrôle pour détecter les erreurs de copie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Code de Reed-Solomon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Code de Reed-Solomon = code par blocs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Code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 Reed-Solomon de paramètres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n,k,t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: RS(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n,k,t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Transforme un bloc de k octets en un bloc de n octets en ajoutant 2t octets</a:t>
            </a:r>
          </a:p>
          <a:p>
            <a:pPr marL="457200" lvl="1" indent="0">
              <a:buNone/>
            </a:pPr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Objectif : implémenter RS(204,188,8)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Codage d’un message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On appelle générateur du code de Reed-Solomon et on note g(X) le polynôme à coefficients dans GF(256):</a:t>
                </a:r>
              </a:p>
              <a:p>
                <a:endPara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Où 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est le générateur de GF(256)</a:t>
                </a: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7" r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Codage d’un message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Soit M le message à coder, considéré comme un polynôme à coefficients dans GF(256)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Contrôle de parité : CK(X) = M(X) * X</a:t>
            </a:r>
            <a:r>
              <a:rPr lang="fr-FR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2t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g(X)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Mot codé : C(X) = M(X) * X</a:t>
            </a:r>
            <a:r>
              <a:rPr lang="fr-FR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2t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CK(X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Cambria Math" panose="02040503050406030204" pitchFamily="18" charset="0"/>
              <a:buChar char="⤷"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S’implémente facilement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Principe du décodage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 reçoit le mot R = C + E : C mot de code et E mot d’erreur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 calcule les syndromes S</a:t>
            </a:r>
            <a:r>
              <a:rPr lang="fr-FR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R(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fr-FR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(i=1,…,2t)</a:t>
            </a:r>
          </a:p>
          <a:p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Implémentation : algorithme de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Horner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Principe du décodage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fr-F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R(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C(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 E(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E(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car g(X) divise C(X) et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annule g</a:t>
                </a:r>
              </a:p>
              <a:p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On a le système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pour i = 1, 2,…, 2t 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X</a:t>
                </a:r>
                <a:r>
                  <a:rPr lang="fr-FR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position de l’erreur i</a:t>
                </a:r>
              </a:p>
              <a:p>
                <a:pPr marL="0" indent="0">
                  <a:buNone/>
                </a:pP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</a:t>
                </a:r>
                <a:r>
                  <a:rPr lang="fr-FR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valeur de l’erreur i</a:t>
                </a:r>
              </a:p>
              <a:p>
                <a:pPr marL="0" indent="0">
                  <a:buNone/>
                </a:pP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ν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nombre d’erreurs commises</a:t>
                </a:r>
              </a:p>
              <a:p>
                <a:pPr marL="0" indent="0">
                  <a:buNone/>
                </a:pPr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On cherche le polynôme P ayant le moins de coefficients tel que    P(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S</a:t>
                </a:r>
                <a:r>
                  <a:rPr lang="fr-FR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pour i = 1,…, 2t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Principe du décodage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Algorithme PGZ (Peterson, </a:t>
            </a:r>
            <a:r>
              <a:rPr lang="fr-F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Gorenstein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Zierler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Calcul des syndromes</a:t>
            </a:r>
          </a:p>
          <a:p>
            <a:pPr lvl="1"/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Algorithme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Euclidien : détermination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de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(X) et de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(X)</a:t>
            </a:r>
          </a:p>
          <a:p>
            <a:pPr lvl="1"/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Recherche de Chien : détermination de la localisation des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erreurs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Algorithme de </a:t>
            </a:r>
            <a:r>
              <a:rPr lang="fr-F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Forney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: détermination de la valeur des erreurs  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Choix des paramètres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 RS(204,188,8)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Taux d’information de RS(</a:t>
            </a:r>
            <a:r>
              <a:rPr lang="fr-F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n,k,t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):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k/n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Pour optimiser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, il faut un grand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</a:p>
          <a:p>
            <a:endParaRPr lang="fr-FR" dirty="0" smtClean="0"/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Mais, délais de codage et décodage non pris en compte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Sommaire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Présentation du problème</a:t>
            </a:r>
          </a:p>
          <a:p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Modélisation</a:t>
            </a:r>
          </a:p>
          <a:p>
            <a:pPr lvl="1"/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Messages</a:t>
            </a:r>
          </a:p>
          <a:p>
            <a:pPr lvl="1"/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Canal binaire </a:t>
            </a: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symétrique</a:t>
            </a:r>
            <a:endParaRPr lang="fr-FR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Code </a:t>
            </a: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 Reed-Solomon</a:t>
            </a:r>
          </a:p>
          <a:p>
            <a:pPr lvl="1"/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Codage</a:t>
            </a:r>
          </a:p>
          <a:p>
            <a:pPr lvl="1"/>
            <a:r>
              <a:rPr lang="fr-F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Principe du décodage</a:t>
            </a:r>
          </a:p>
          <a:p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Discussion des performances</a:t>
            </a:r>
          </a:p>
          <a:p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Choix des paramètres de RS(204,188,8)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1800" b="1" dirty="0">
              <a:solidFill>
                <a:prstClr val="white"/>
              </a:solidFill>
            </a:endParaRP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14839"/>
              </p:ext>
            </p:extLst>
          </p:nvPr>
        </p:nvGraphicFramePr>
        <p:xfrm>
          <a:off x="3548868" y="864108"/>
          <a:ext cx="7956000" cy="3337560"/>
        </p:xfrm>
        <a:graphic>
          <a:graphicData uri="http://schemas.openxmlformats.org/drawingml/2006/table">
            <a:tbl>
              <a:tblPr firstRow="1" lastRow="1" bandRow="1">
                <a:tableStyleId>{6E25E649-3F16-4E02-A733-19D2CDBF48F0}</a:tableStyleId>
              </a:tblPr>
              <a:tblGrid>
                <a:gridCol w="2916000"/>
                <a:gridCol w="2520000"/>
                <a:gridCol w="2520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RS(204,188)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RS(255,239)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Codage (s)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Syndromes (s)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0,08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0,1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Algorithme euclidien</a:t>
                      </a:r>
                      <a:r>
                        <a:rPr lang="fr-F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0,01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0,02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Chien</a:t>
                      </a:r>
                      <a:r>
                        <a:rPr lang="fr-F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fr-FR" baseline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search</a:t>
                      </a:r>
                      <a:r>
                        <a:rPr lang="fr-F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0,02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0,03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Algorithme</a:t>
                      </a:r>
                      <a:r>
                        <a:rPr lang="fr-F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de </a:t>
                      </a:r>
                      <a:r>
                        <a:rPr lang="fr-FR" baseline="0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Forney</a:t>
                      </a:r>
                      <a:r>
                        <a:rPr lang="fr-FR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(s)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0,001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0,002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Calcul de l’erreur (s)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0,004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0,007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 décodage (s)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0,1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0,15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 (s)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4,1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7,15</a:t>
                      </a:r>
                      <a:endParaRPr lang="fr-FR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548868" y="4894023"/>
            <a:ext cx="8752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Cambria Math" panose="02040503050406030204" pitchFamily="18" charset="0"/>
              <a:buChar char="⤷"/>
            </a:pP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fr-FR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188 représente un compromis et maximise le débit d’information</a:t>
            </a:r>
          </a:p>
        </p:txBody>
      </p:sp>
    </p:spTree>
    <p:extLst>
      <p:ext uri="{BB962C8B-B14F-4D97-AF65-F5344CB8AC3E}">
        <p14:creationId xmlns:p14="http://schemas.microsoft.com/office/powerpoint/2010/main" val="40405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Performances de la correction d’erreurs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RS(204,188) traite des octets pas des bits =&gt; plusieurs erreurs sur des bits d’un même octet comptent pour 1 erreur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corrige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parfaitement 8 erreurs et moins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Performances de la correction d’erreurs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21641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6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Performances de la correction d’erreurs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Résultats pour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10 000 erreurs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testées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L’erreur introduite n’est jamais entièrement corrigée </a:t>
            </a:r>
          </a:p>
          <a:p>
            <a:pPr lvl="1"/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Dans 10% des cas, l’erreur est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partiellement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corrigée</a:t>
            </a:r>
          </a:p>
          <a:p>
            <a:pPr lvl="1"/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Des erreurs sont tout le temps ajoutées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4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 code RS(204,188) présente de nombreux avantages:</a:t>
            </a:r>
          </a:p>
          <a:p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Il est performant pour la correction d’erreurs</a:t>
            </a:r>
          </a:p>
          <a:p>
            <a:pPr lvl="1"/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Il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permet un haut débit d’information</a:t>
            </a:r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Il s’implémente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efficacement avec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des registres à décalage 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02920" lvl="1" indent="0">
              <a:buNone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=&gt;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Peu de contraintes à l’utilisation</a:t>
            </a:r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Cambria Math" panose="02040503050406030204" pitchFamily="18" charset="0"/>
              <a:buChar char="⤷"/>
            </a:pP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Il est donc particulièrement adapté à la communication satellitaire</a:t>
            </a:r>
          </a:p>
        </p:txBody>
      </p:sp>
    </p:spTree>
    <p:extLst>
      <p:ext uri="{BB962C8B-B14F-4D97-AF65-F5344CB8AC3E}">
        <p14:creationId xmlns:p14="http://schemas.microsoft.com/office/powerpoint/2010/main" val="13778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Présentation du problème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92850" y="2119312"/>
            <a:ext cx="2466975" cy="2609850"/>
          </a:xfrm>
        </p:spPr>
      </p:pic>
    </p:spTree>
    <p:extLst>
      <p:ext uri="{BB962C8B-B14F-4D97-AF65-F5344CB8AC3E}">
        <p14:creationId xmlns:p14="http://schemas.microsoft.com/office/powerpoint/2010/main" val="11457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Modélisation des messages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Message = suite finie d’octets</a:t>
            </a:r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Définition d’un octet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 octet est représenté par un élément du corps fini à 256 éléments GF(256)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10" y="1123836"/>
            <a:ext cx="3240000" cy="4601183"/>
          </a:xfrm>
        </p:spPr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Implémentation python des octets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 octet est représenté par un élément du type numpy.uint8, un entier non signé codé sur 8 bits</a:t>
            </a:r>
          </a:p>
          <a:p>
            <a:pPr marL="457200" lvl="1" indent="0">
              <a:buNone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 exemple 1010 1110 est représenté par 174</a:t>
            </a:r>
          </a:p>
          <a:p>
            <a:pPr marL="0" indent="0">
              <a:buNone/>
            </a:pP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La somme correspond à un ou exclusif bit à bit, réalisé par la fonction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numpy.bitwise_xor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00" y="1123836"/>
            <a:ext cx="3240000" cy="4601183"/>
          </a:xfrm>
        </p:spPr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Implémentation python des octets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Afin de réaliser la multiplication, on génère des tables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table_exp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et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table_log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et des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fontions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et log telles que : </a:t>
            </a: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(k) =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fr-FR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avec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un générateur de GF(256)*</a:t>
            </a:r>
          </a:p>
          <a:p>
            <a:pPr lvl="1"/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log(a) : logarithme discret de a en base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Alors, a*b =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(log(a)+log(b))</a:t>
            </a:r>
          </a:p>
          <a:p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 dispose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égalment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d’une fonction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inv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telle que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inv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(a) = a</a:t>
            </a:r>
            <a:r>
              <a:rPr lang="fr-FR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" y="1123837"/>
            <a:ext cx="3240000" cy="4601183"/>
          </a:xfrm>
        </p:spPr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Implémentation des messages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Message = suite finie d’octets =&gt; polynôme à coefficient dans GF(256)</a:t>
            </a:r>
          </a:p>
        </p:txBody>
      </p:sp>
    </p:spTree>
    <p:extLst>
      <p:ext uri="{BB962C8B-B14F-4D97-AF65-F5344CB8AC3E}">
        <p14:creationId xmlns:p14="http://schemas.microsoft.com/office/powerpoint/2010/main" val="23330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00" y="1123837"/>
            <a:ext cx="3240000" cy="4601183"/>
          </a:xfrm>
        </p:spPr>
        <p:txBody>
          <a:bodyPr/>
          <a:lstStyle/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Implémentation des messages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Informatiquement : message = </a:t>
            </a:r>
            <a:r>
              <a:rPr lang="fr-FR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numpy.array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de numpy.uint8 (tableau d’octets</a:t>
            </a:r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Somme : somme terme à terme des tableaux</a:t>
            </a:r>
          </a:p>
          <a:p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Produit : on utilise la définition (produit de Cauchy)</a:t>
            </a:r>
          </a:p>
          <a:p>
            <a:endParaRPr lang="fr-FR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Division euclidienne : on implémente l’algorithme usuel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2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8478</TotalTime>
  <Words>807</Words>
  <Application>Microsoft Office PowerPoint</Application>
  <PresentationFormat>Grand écran</PresentationFormat>
  <Paragraphs>165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Corbel</vt:lpstr>
      <vt:lpstr>Wingdings 2</vt:lpstr>
      <vt:lpstr>Cadre</vt:lpstr>
      <vt:lpstr>Communication satellitaire et code de Reed-Solomon</vt:lpstr>
      <vt:lpstr>Sommaire</vt:lpstr>
      <vt:lpstr>Présentation du problème</vt:lpstr>
      <vt:lpstr>Modélisation des messages</vt:lpstr>
      <vt:lpstr>Définition d’un octet</vt:lpstr>
      <vt:lpstr>Implémentation python des octets</vt:lpstr>
      <vt:lpstr>Implémentation python des octets</vt:lpstr>
      <vt:lpstr>Implémentation des messages</vt:lpstr>
      <vt:lpstr>Implémentation des messages</vt:lpstr>
      <vt:lpstr>Modèle du canal bruité</vt:lpstr>
      <vt:lpstr>Implémentation du canal binaire symétrique</vt:lpstr>
      <vt:lpstr>Principe des codes correcteurs</vt:lpstr>
      <vt:lpstr>Code de Reed-Solomon</vt:lpstr>
      <vt:lpstr>Codage d’un message</vt:lpstr>
      <vt:lpstr>Codage d’un message</vt:lpstr>
      <vt:lpstr>Principe du décodage</vt:lpstr>
      <vt:lpstr>Principe du décodage</vt:lpstr>
      <vt:lpstr>Principe du décodage</vt:lpstr>
      <vt:lpstr>Choix des paramètres de RS(204,188,8)</vt:lpstr>
      <vt:lpstr>Choix des paramètres de RS(204,188,8)</vt:lpstr>
      <vt:lpstr>Performances de la correction d’erreurs</vt:lpstr>
      <vt:lpstr>Performances de la correction d’erreurs</vt:lpstr>
      <vt:lpstr>Performances de la correction d’erreurs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satellitaire et code de Reed-Solomon</dc:title>
  <dc:creator>Aurelien BLICQ</dc:creator>
  <cp:lastModifiedBy>Aurelien BLICQ</cp:lastModifiedBy>
  <cp:revision>80</cp:revision>
  <dcterms:created xsi:type="dcterms:W3CDTF">2017-03-25T17:12:28Z</dcterms:created>
  <dcterms:modified xsi:type="dcterms:W3CDTF">2017-06-10T18:58:27Z</dcterms:modified>
</cp:coreProperties>
</file>