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ubik Light"/>
      <p:regular r:id="rId34"/>
      <p:bold r:id="rId35"/>
      <p:italic r:id="rId36"/>
      <p:boldItalic r:id="rId37"/>
    </p:embeddedFont>
    <p:embeddedFont>
      <p:font typeface="Rubik"/>
      <p:regular r:id="rId38"/>
      <p:bold r:id="rId39"/>
      <p:italic r:id="rId40"/>
      <p:boldItalic r:id="rId41"/>
    </p:embeddedFont>
    <p:embeddedFont>
      <p:font typeface="Rubik SemiBold"/>
      <p:regular r:id="rId42"/>
      <p:bold r:id="rId43"/>
      <p:italic r:id="rId44"/>
      <p:boldItalic r:id="rId45"/>
    </p:embeddedFont>
    <p:embeddedFont>
      <p:font typeface="Poppins SemiBold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ubik-italic.fntdata"/><Relationship Id="rId42" Type="http://schemas.openxmlformats.org/officeDocument/2006/relationships/font" Target="fonts/RubikSemiBold-regular.fntdata"/><Relationship Id="rId41" Type="http://schemas.openxmlformats.org/officeDocument/2006/relationships/font" Target="fonts/Rubik-boldItalic.fntdata"/><Relationship Id="rId44" Type="http://schemas.openxmlformats.org/officeDocument/2006/relationships/font" Target="fonts/RubikSemiBold-italic.fntdata"/><Relationship Id="rId43" Type="http://schemas.openxmlformats.org/officeDocument/2006/relationships/font" Target="fonts/RubikSemiBold-bold.fntdata"/><Relationship Id="rId46" Type="http://schemas.openxmlformats.org/officeDocument/2006/relationships/font" Target="fonts/PoppinsSemiBold-regular.fntdata"/><Relationship Id="rId45" Type="http://schemas.openxmlformats.org/officeDocument/2006/relationships/font" Target="fonts/RubikSemiBol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PoppinsSemiBold-italic.fntdata"/><Relationship Id="rId47" Type="http://schemas.openxmlformats.org/officeDocument/2006/relationships/font" Target="fonts/PoppinsSemiBold-bold.fntdata"/><Relationship Id="rId49" Type="http://schemas.openxmlformats.org/officeDocument/2006/relationships/font" Target="fonts/Poppins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font" Target="fonts/RubikLight-bold.fntdata"/><Relationship Id="rId34" Type="http://schemas.openxmlformats.org/officeDocument/2006/relationships/font" Target="fonts/RubikLight-regular.fntdata"/><Relationship Id="rId37" Type="http://schemas.openxmlformats.org/officeDocument/2006/relationships/font" Target="fonts/RubikLight-boldItalic.fntdata"/><Relationship Id="rId36" Type="http://schemas.openxmlformats.org/officeDocument/2006/relationships/font" Target="fonts/RubikLight-italic.fntdata"/><Relationship Id="rId39" Type="http://schemas.openxmlformats.org/officeDocument/2006/relationships/font" Target="fonts/Rubik-bold.fntdata"/><Relationship Id="rId38" Type="http://schemas.openxmlformats.org/officeDocument/2006/relationships/font" Target="fonts/Rubik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8617181c3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28617181c3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8617181c3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28617181c3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8617181c3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28617181c3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8617181c3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28617181c3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8617181c3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28617181c3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8617181c3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28617181c3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8617181c30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28617181c30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8617181c30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28617181c30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8617181c30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28617181c30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8617181c30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28617181c30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8617181c30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28617181c30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8617181c30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28617181c30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8617181c3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28617181c3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8617181c3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g28617181c3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8617181c30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28617181c30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8617181c30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28617181c30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8617181c30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28617181c30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8634da9c2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g28634da9c2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8617181c3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28617181c3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8617181c3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28617181c3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8617181c3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28617181c3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8617181c3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28617181c3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2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3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38.png"/><Relationship Id="rId5" Type="http://schemas.openxmlformats.org/officeDocument/2006/relationships/image" Target="../media/image3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3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28.png"/><Relationship Id="rId5" Type="http://schemas.openxmlformats.org/officeDocument/2006/relationships/image" Target="../media/image4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image" Target="../media/image21.png"/><Relationship Id="rId5" Type="http://schemas.openxmlformats.org/officeDocument/2006/relationships/image" Target="../media/image3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Relationship Id="rId4" Type="http://schemas.openxmlformats.org/officeDocument/2006/relationships/image" Target="../media/image3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Relationship Id="rId4" Type="http://schemas.openxmlformats.org/officeDocument/2006/relationships/image" Target="../media/image4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Relationship Id="rId4" Type="http://schemas.openxmlformats.org/officeDocument/2006/relationships/image" Target="../media/image37.png"/><Relationship Id="rId5" Type="http://schemas.openxmlformats.org/officeDocument/2006/relationships/image" Target="../media/image40.png"/><Relationship Id="rId6" Type="http://schemas.openxmlformats.org/officeDocument/2006/relationships/image" Target="../media/image3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2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3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9FAB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9800" y="186500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17900" y="1374100"/>
            <a:ext cx="6239100" cy="110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Virtual Internship Experience - Final Project Data Engineer</a:t>
            </a:r>
            <a:endParaRPr b="0" i="0" sz="3000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17900" y="2520700"/>
            <a:ext cx="4392000" cy="569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Rakamin</a:t>
            </a:r>
            <a:r>
              <a:rPr b="0" i="0" lang="en" sz="25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 VIX Program</a:t>
            </a:r>
            <a:endParaRPr b="0" i="0" sz="2500" u="none" cap="none" strike="noStrike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6757125" y="-621925"/>
            <a:ext cx="3135000" cy="3051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1769125" y="172450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b="0" i="0" sz="3000" u="none" cap="none" strike="noStrike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17900" y="3090100"/>
            <a:ext cx="4392000" cy="800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Presented by</a:t>
            </a:r>
            <a:endParaRPr b="0" i="0" sz="2000" u="none" cap="none" strike="noStrike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Ricky Suhanry</a:t>
            </a:r>
            <a:endParaRPr b="0" i="0" sz="2000" u="none" cap="none" strike="noStrike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34825" y="238025"/>
            <a:ext cx="999312" cy="54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2"/>
          <p:cNvPicPr preferRelativeResize="0"/>
          <p:nvPr/>
        </p:nvPicPr>
        <p:blipFill rotWithShape="1">
          <a:blip r:embed="rId3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 txBox="1"/>
          <p:nvPr/>
        </p:nvSpPr>
        <p:spPr>
          <a:xfrm>
            <a:off x="326600" y="87774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88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" sz="50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C</a:t>
            </a:r>
            <a:r>
              <a:rPr b="1" lang="en" sz="5000">
                <a:latin typeface="Rubik"/>
                <a:ea typeface="Rubik"/>
                <a:cs typeface="Rubik"/>
                <a:sym typeface="Rubik"/>
              </a:rPr>
              <a:t>ode</a:t>
            </a:r>
            <a:endParaRPr b="1" i="0" sz="50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9175" y="1042074"/>
            <a:ext cx="5092618" cy="3796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"/>
          <p:cNvPicPr preferRelativeResize="0"/>
          <p:nvPr/>
        </p:nvPicPr>
        <p:blipFill rotWithShape="1">
          <a:blip r:embed="rId3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/>
          <p:nvPr/>
        </p:nvSpPr>
        <p:spPr>
          <a:xfrm>
            <a:off x="0" y="87774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88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n" sz="5000">
                <a:latin typeface="Rubik"/>
                <a:ea typeface="Rubik"/>
                <a:cs typeface="Rubik"/>
                <a:sym typeface="Rubik"/>
              </a:rPr>
              <a:t>Output</a:t>
            </a:r>
            <a:endParaRPr b="1" i="0" sz="50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7350" y="1042074"/>
            <a:ext cx="2023266" cy="3796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194474"/>
            <a:ext cx="5074725" cy="26825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Google Shape;156;p23"/>
          <p:cNvCxnSpPr/>
          <p:nvPr/>
        </p:nvCxnSpPr>
        <p:spPr>
          <a:xfrm>
            <a:off x="5417275" y="2429825"/>
            <a:ext cx="1179900" cy="1110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4"/>
          <p:cNvPicPr preferRelativeResize="0"/>
          <p:nvPr/>
        </p:nvPicPr>
        <p:blipFill rotWithShape="1">
          <a:blip r:embed="rId3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8800" y="812425"/>
            <a:ext cx="6670251" cy="433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 txBox="1"/>
          <p:nvPr/>
        </p:nvSpPr>
        <p:spPr>
          <a:xfrm>
            <a:off x="0" y="87774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88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1" lang="en" sz="5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Code</a:t>
            </a:r>
            <a:endParaRPr b="1" i="0" sz="50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5"/>
          <p:cNvPicPr preferRelativeResize="0"/>
          <p:nvPr/>
        </p:nvPicPr>
        <p:blipFill rotWithShape="1">
          <a:blip r:embed="rId3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5"/>
          <p:cNvSpPr txBox="1"/>
          <p:nvPr/>
        </p:nvSpPr>
        <p:spPr>
          <a:xfrm>
            <a:off x="0" y="87774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88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n" sz="5000">
                <a:latin typeface="Rubik"/>
                <a:ea typeface="Rubik"/>
                <a:cs typeface="Rubik"/>
                <a:sym typeface="Rubik"/>
              </a:rPr>
              <a:t>Output</a:t>
            </a:r>
            <a:endParaRPr b="1" i="0" sz="50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3225" y="970349"/>
            <a:ext cx="6962775" cy="20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5"/>
          <p:cNvSpPr txBox="1"/>
          <p:nvPr/>
        </p:nvSpPr>
        <p:spPr>
          <a:xfrm>
            <a:off x="252150" y="1736900"/>
            <a:ext cx="131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VSCode</a:t>
            </a:r>
            <a:endParaRPr/>
          </a:p>
        </p:txBody>
      </p:sp>
      <p:sp>
        <p:nvSpPr>
          <p:cNvPr id="172" name="Google Shape;172;p25"/>
          <p:cNvSpPr txBox="1"/>
          <p:nvPr/>
        </p:nvSpPr>
        <p:spPr>
          <a:xfrm>
            <a:off x="1568850" y="3733225"/>
            <a:ext cx="145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PostgreSQL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Terminal</a:t>
            </a:r>
            <a:endParaRPr/>
          </a:p>
        </p:txBody>
      </p:sp>
      <p:pic>
        <p:nvPicPr>
          <p:cNvPr id="173" name="Google Shape;17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79125" y="3233075"/>
            <a:ext cx="5476875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6"/>
          <p:cNvPicPr preferRelativeResize="0"/>
          <p:nvPr/>
        </p:nvPicPr>
        <p:blipFill rotWithShape="1">
          <a:blip r:embed="rId3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6"/>
          <p:cNvSpPr txBox="1"/>
          <p:nvPr/>
        </p:nvSpPr>
        <p:spPr>
          <a:xfrm>
            <a:off x="0" y="87774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88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1" lang="en" sz="5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Code</a:t>
            </a:r>
            <a:endParaRPr b="1" i="0" sz="50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200" y="1042074"/>
            <a:ext cx="8065602" cy="3796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7"/>
          <p:cNvPicPr preferRelativeResize="0"/>
          <p:nvPr/>
        </p:nvPicPr>
        <p:blipFill rotWithShape="1">
          <a:blip r:embed="rId3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7"/>
          <p:cNvSpPr txBox="1"/>
          <p:nvPr/>
        </p:nvSpPr>
        <p:spPr>
          <a:xfrm>
            <a:off x="0" y="87774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88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n" sz="5000">
                <a:latin typeface="Rubik"/>
                <a:ea typeface="Rubik"/>
                <a:cs typeface="Rubik"/>
                <a:sym typeface="Rubik"/>
              </a:rPr>
              <a:t>Output</a:t>
            </a:r>
            <a:endParaRPr b="1" i="0" sz="50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87" name="Google Shape;187;p27"/>
          <p:cNvSpPr txBox="1"/>
          <p:nvPr/>
        </p:nvSpPr>
        <p:spPr>
          <a:xfrm>
            <a:off x="1316725" y="1479550"/>
            <a:ext cx="131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VSCode</a:t>
            </a:r>
            <a:endParaRPr/>
          </a:p>
        </p:txBody>
      </p:sp>
      <p:pic>
        <p:nvPicPr>
          <p:cNvPr id="188" name="Google Shape;18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3850" y="1358724"/>
            <a:ext cx="2600325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7"/>
          <p:cNvSpPr txBox="1"/>
          <p:nvPr/>
        </p:nvSpPr>
        <p:spPr>
          <a:xfrm>
            <a:off x="390263" y="3165863"/>
            <a:ext cx="145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Output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PostgreSQL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Terminal</a:t>
            </a:r>
            <a:endParaRPr/>
          </a:p>
        </p:txBody>
      </p:sp>
      <p:pic>
        <p:nvPicPr>
          <p:cNvPr id="190" name="Google Shape;19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48575" y="2867150"/>
            <a:ext cx="71109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8"/>
          <p:cNvPicPr preferRelativeResize="0"/>
          <p:nvPr/>
        </p:nvPicPr>
        <p:blipFill rotWithShape="1">
          <a:blip r:embed="rId3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8"/>
          <p:cNvSpPr txBox="1"/>
          <p:nvPr/>
        </p:nvSpPr>
        <p:spPr>
          <a:xfrm>
            <a:off x="0" y="87774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88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1" lang="en" sz="5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Code</a:t>
            </a:r>
            <a:endParaRPr b="1" i="0" sz="50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97" name="Google Shape;19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1125" y="956349"/>
            <a:ext cx="4874414" cy="3796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9"/>
          <p:cNvPicPr preferRelativeResize="0"/>
          <p:nvPr/>
        </p:nvPicPr>
        <p:blipFill rotWithShape="1">
          <a:blip r:embed="rId3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9"/>
          <p:cNvSpPr txBox="1"/>
          <p:nvPr/>
        </p:nvSpPr>
        <p:spPr>
          <a:xfrm>
            <a:off x="0" y="-20876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88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n" sz="5000">
                <a:latin typeface="Rubik"/>
                <a:ea typeface="Rubik"/>
                <a:cs typeface="Rubik"/>
                <a:sym typeface="Rubik"/>
              </a:rPr>
              <a:t>Output</a:t>
            </a:r>
            <a:endParaRPr b="1" i="0" sz="50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04" name="Google Shape;204;p29"/>
          <p:cNvSpPr txBox="1"/>
          <p:nvPr/>
        </p:nvSpPr>
        <p:spPr>
          <a:xfrm>
            <a:off x="350250" y="457050"/>
            <a:ext cx="131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VSCode</a:t>
            </a:r>
            <a:endParaRPr/>
          </a:p>
        </p:txBody>
      </p:sp>
      <p:sp>
        <p:nvSpPr>
          <p:cNvPr id="205" name="Google Shape;205;p29"/>
          <p:cNvSpPr txBox="1"/>
          <p:nvPr/>
        </p:nvSpPr>
        <p:spPr>
          <a:xfrm>
            <a:off x="6574213" y="2331875"/>
            <a:ext cx="145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Output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PostgreSQL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Terminal</a:t>
            </a:r>
            <a:endParaRPr/>
          </a:p>
        </p:txBody>
      </p:sp>
      <p:pic>
        <p:nvPicPr>
          <p:cNvPr id="206" name="Google Shape;20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350" y="3342450"/>
            <a:ext cx="4272200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4350" y="1159575"/>
            <a:ext cx="4272200" cy="2095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8" name="Google Shape;208;p29"/>
          <p:cNvCxnSpPr>
            <a:stCxn id="207" idx="3"/>
            <a:endCxn id="206" idx="3"/>
          </p:cNvCxnSpPr>
          <p:nvPr/>
        </p:nvCxnSpPr>
        <p:spPr>
          <a:xfrm>
            <a:off x="4846550" y="2207550"/>
            <a:ext cx="600" cy="1982700"/>
          </a:xfrm>
          <a:prstGeom prst="curvedConnector3">
            <a:avLst>
              <a:gd fmla="val 8871247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29"/>
          <p:cNvCxnSpPr/>
          <p:nvPr/>
        </p:nvCxnSpPr>
        <p:spPr>
          <a:xfrm>
            <a:off x="5378825" y="3003525"/>
            <a:ext cx="0" cy="252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0" name="Google Shape;210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40700" y="3163175"/>
            <a:ext cx="3522275" cy="114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0"/>
          <p:cNvPicPr preferRelativeResize="0"/>
          <p:nvPr/>
        </p:nvPicPr>
        <p:blipFill rotWithShape="1">
          <a:blip r:embed="rId3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0"/>
          <p:cNvSpPr txBox="1"/>
          <p:nvPr/>
        </p:nvSpPr>
        <p:spPr>
          <a:xfrm>
            <a:off x="0" y="87774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88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1" lang="en" sz="5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Code</a:t>
            </a:r>
            <a:endParaRPr b="1" i="0" sz="50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17" name="Google Shape;21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3238" y="1236525"/>
            <a:ext cx="5436525" cy="379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1"/>
          <p:cNvPicPr preferRelativeResize="0"/>
          <p:nvPr/>
        </p:nvPicPr>
        <p:blipFill rotWithShape="1">
          <a:blip r:embed="rId3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2700" y="1145450"/>
            <a:ext cx="6210300" cy="35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1"/>
          <p:cNvSpPr txBox="1"/>
          <p:nvPr/>
        </p:nvSpPr>
        <p:spPr>
          <a:xfrm>
            <a:off x="0" y="-20876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88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n" sz="5000">
                <a:latin typeface="Rubik"/>
                <a:ea typeface="Rubik"/>
                <a:cs typeface="Rubik"/>
                <a:sym typeface="Rubik"/>
              </a:rPr>
              <a:t>Output</a:t>
            </a:r>
            <a:endParaRPr b="1" i="0" sz="50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25" name="Google Shape;225;p31"/>
          <p:cNvSpPr txBox="1"/>
          <p:nvPr/>
        </p:nvSpPr>
        <p:spPr>
          <a:xfrm>
            <a:off x="504325" y="2404075"/>
            <a:ext cx="131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VSCode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 amt="5000"/>
          </a:blip>
          <a:srcRect b="0" l="0" r="0" t="0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 rotWithShape="1">
          <a:blip r:embed="rId4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19FAB">
              <a:alpha val="4823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418025" y="1625138"/>
            <a:ext cx="316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Ricky Suhanry</a:t>
            </a:r>
            <a:endParaRPr sz="300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413875" y="2070863"/>
            <a:ext cx="350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>
                <a:latin typeface="Rubik SemiBold"/>
                <a:ea typeface="Rubik SemiBold"/>
                <a:cs typeface="Rubik SemiBold"/>
                <a:sym typeface="Rubik SemiBold"/>
              </a:rPr>
              <a:t>Data Analytics | Engineer</a:t>
            </a:r>
            <a:endParaRPr b="0" i="0" u="none" cap="none" strike="noStrike">
              <a:solidFill>
                <a:srgbClr val="000000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4867250" y="959175"/>
            <a:ext cx="3504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Insert Your Experience</a:t>
            </a:r>
            <a:endParaRPr b="0" i="0" sz="2000" u="none" cap="none" strike="noStrike">
              <a:solidFill>
                <a:srgbClr val="000000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5095575" y="1848125"/>
            <a:ext cx="28500" cy="9918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5095575" y="2981600"/>
            <a:ext cx="28500" cy="9918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5000625" y="1716050"/>
            <a:ext cx="218400" cy="2184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5000625" y="2800350"/>
            <a:ext cx="218400" cy="2184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5000625" y="3952875"/>
            <a:ext cx="218400" cy="2184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5294775" y="1625150"/>
            <a:ext cx="374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Fintech Startup</a:t>
            </a:r>
            <a:endParaRPr b="0" i="0" sz="14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5294775" y="2709450"/>
            <a:ext cx="374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Kimia Farma - VIX Program</a:t>
            </a:r>
            <a:endParaRPr b="0" i="0" sz="14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294775" y="3861975"/>
            <a:ext cx="374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Kalbe Nutritionals - VIX Program</a:t>
            </a:r>
            <a:endParaRPr b="0" i="0" sz="14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418025" y="2540700"/>
            <a:ext cx="37401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Enthusiast tech person with background in software engineer and specialist in big data engineering with cloud computing. I've applied my programming skills as data bootcamp student, where I produced clean, validation-ready code for various projects using pandas, numpy, numpy, and matplotlib. I'm well-equipped to contribute to challenging projects and drive innovation in the field of technology</a:t>
            </a:r>
            <a:endParaRPr b="1" i="0" sz="14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5330675" y="1911275"/>
            <a:ext cx="206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000">
                <a:latin typeface="Rubik SemiBold"/>
                <a:ea typeface="Rubik SemiBold"/>
                <a:cs typeface="Rubik SemiBold"/>
                <a:sym typeface="Rubik SemiBold"/>
              </a:rPr>
              <a:t>Software </a:t>
            </a:r>
            <a:r>
              <a:rPr lang="en" sz="1000">
                <a:latin typeface="Rubik SemiBold"/>
                <a:ea typeface="Rubik SemiBold"/>
                <a:cs typeface="Rubik SemiBold"/>
                <a:sym typeface="Rubik SemiBold"/>
              </a:rPr>
              <a:t>Engineer - Backend</a:t>
            </a:r>
            <a:endParaRPr i="0" sz="1000" u="none" cap="none" strike="noStrike">
              <a:solidFill>
                <a:srgbClr val="000000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5330675" y="2198725"/>
            <a:ext cx="3740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000">
                <a:latin typeface="Rubik"/>
                <a:ea typeface="Rubik"/>
                <a:cs typeface="Rubik"/>
                <a:sym typeface="Rubik"/>
              </a:rPr>
              <a:t>June - </a:t>
            </a:r>
            <a:r>
              <a:rPr lang="en" sz="1000">
                <a:latin typeface="Rubik"/>
                <a:ea typeface="Rubik"/>
                <a:cs typeface="Rubik"/>
                <a:sym typeface="Rubik"/>
              </a:rPr>
              <a:t>August</a:t>
            </a:r>
            <a:r>
              <a:rPr lang="en" sz="1000">
                <a:latin typeface="Rubik"/>
                <a:ea typeface="Rubik"/>
                <a:cs typeface="Rubik"/>
                <a:sym typeface="Rubik"/>
              </a:rPr>
              <a:t> 2022</a:t>
            </a:r>
            <a:endParaRPr b="0" i="0" sz="10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5330675" y="3061325"/>
            <a:ext cx="206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000">
                <a:latin typeface="Rubik SemiBold"/>
                <a:ea typeface="Rubik SemiBold"/>
                <a:cs typeface="Rubik SemiBold"/>
                <a:sym typeface="Rubik SemiBold"/>
              </a:rPr>
              <a:t>Big Data Analyst</a:t>
            </a:r>
            <a:endParaRPr i="0" sz="1000" u="none" cap="none" strike="noStrike">
              <a:solidFill>
                <a:srgbClr val="000000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5330675" y="3316450"/>
            <a:ext cx="3740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000">
                <a:latin typeface="Rubik"/>
                <a:ea typeface="Rubik"/>
                <a:cs typeface="Rubik"/>
                <a:sym typeface="Rubik"/>
              </a:rPr>
              <a:t>F</a:t>
            </a:r>
            <a:r>
              <a:rPr lang="en" sz="1000">
                <a:latin typeface="Rubik"/>
                <a:ea typeface="Rubik"/>
                <a:cs typeface="Rubik"/>
                <a:sym typeface="Rubik"/>
              </a:rPr>
              <a:t>ebruary - March 2023</a:t>
            </a:r>
            <a:endParaRPr b="0" i="0" sz="10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5330675" y="4434175"/>
            <a:ext cx="3740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000">
                <a:latin typeface="Rubik"/>
                <a:ea typeface="Rubik"/>
                <a:cs typeface="Rubik"/>
                <a:sym typeface="Rubik"/>
              </a:rPr>
              <a:t>Jul</a:t>
            </a:r>
            <a:r>
              <a:rPr lang="en" sz="1000">
                <a:latin typeface="Rubik"/>
                <a:ea typeface="Rubik"/>
                <a:cs typeface="Rubik"/>
                <a:sym typeface="Rubik"/>
              </a:rPr>
              <a:t>y - August 2023</a:t>
            </a:r>
            <a:endParaRPr b="0" i="0" sz="10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5330675" y="4211375"/>
            <a:ext cx="206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000">
                <a:latin typeface="Rubik SemiBold"/>
                <a:ea typeface="Rubik SemiBold"/>
                <a:cs typeface="Rubik SemiBold"/>
                <a:sym typeface="Rubik SemiBold"/>
              </a:rPr>
              <a:t>Data Engineer</a:t>
            </a:r>
            <a:endParaRPr i="0" sz="1000" u="none" cap="none" strike="noStrike">
              <a:solidFill>
                <a:srgbClr val="000000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2"/>
          <p:cNvPicPr preferRelativeResize="0"/>
          <p:nvPr/>
        </p:nvPicPr>
        <p:blipFill rotWithShape="1">
          <a:blip r:embed="rId3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2"/>
          <p:cNvSpPr txBox="1"/>
          <p:nvPr/>
        </p:nvSpPr>
        <p:spPr>
          <a:xfrm>
            <a:off x="0" y="87774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88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1" lang="en" sz="5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Code</a:t>
            </a:r>
            <a:endParaRPr b="1" i="0" sz="50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32" name="Google Shape;23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7238" y="1126125"/>
            <a:ext cx="5408525" cy="3796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3"/>
          <p:cNvPicPr preferRelativeResize="0"/>
          <p:nvPr/>
        </p:nvPicPr>
        <p:blipFill rotWithShape="1">
          <a:blip r:embed="rId3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3"/>
          <p:cNvSpPr txBox="1"/>
          <p:nvPr/>
        </p:nvSpPr>
        <p:spPr>
          <a:xfrm>
            <a:off x="0" y="-20876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88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n" sz="5000">
                <a:latin typeface="Rubik"/>
                <a:ea typeface="Rubik"/>
                <a:cs typeface="Rubik"/>
                <a:sym typeface="Rubik"/>
              </a:rPr>
              <a:t>Output</a:t>
            </a:r>
            <a:endParaRPr b="1" i="0" sz="50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39" name="Google Shape;239;p33"/>
          <p:cNvSpPr txBox="1"/>
          <p:nvPr/>
        </p:nvSpPr>
        <p:spPr>
          <a:xfrm>
            <a:off x="952550" y="1363263"/>
            <a:ext cx="131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VSCode</a:t>
            </a:r>
            <a:endParaRPr/>
          </a:p>
        </p:txBody>
      </p:sp>
      <p:pic>
        <p:nvPicPr>
          <p:cNvPr id="240" name="Google Shape;24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0375" y="1351986"/>
            <a:ext cx="2762250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3"/>
          <p:cNvSpPr txBox="1"/>
          <p:nvPr/>
        </p:nvSpPr>
        <p:spPr>
          <a:xfrm>
            <a:off x="881750" y="3120600"/>
            <a:ext cx="145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Output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PostgreSQL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Terminal</a:t>
            </a:r>
            <a:endParaRPr/>
          </a:p>
        </p:txBody>
      </p:sp>
      <p:pic>
        <p:nvPicPr>
          <p:cNvPr id="242" name="Google Shape;24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69238" y="2675525"/>
            <a:ext cx="6829425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"/>
          <p:cNvSpPr txBox="1"/>
          <p:nvPr/>
        </p:nvSpPr>
        <p:spPr>
          <a:xfrm>
            <a:off x="326600" y="87763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88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" sz="50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Case Study </a:t>
            </a:r>
            <a:r>
              <a:rPr b="1" lang="en" sz="5000">
                <a:latin typeface="Rubik"/>
                <a:ea typeface="Rubik"/>
                <a:cs typeface="Rubik"/>
                <a:sym typeface="Rubik"/>
              </a:rPr>
              <a:t>V</a:t>
            </a:r>
            <a:endParaRPr b="1" i="0" sz="50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48" name="Google Shape;248;p34"/>
          <p:cNvPicPr preferRelativeResize="0"/>
          <p:nvPr/>
        </p:nvPicPr>
        <p:blipFill rotWithShape="1">
          <a:blip r:embed="rId3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5725" y="1222338"/>
            <a:ext cx="6534150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35"/>
          <p:cNvPicPr preferRelativeResize="0"/>
          <p:nvPr/>
        </p:nvPicPr>
        <p:blipFill rotWithShape="1">
          <a:blip r:embed="rId3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5"/>
          <p:cNvSpPr txBox="1"/>
          <p:nvPr/>
        </p:nvSpPr>
        <p:spPr>
          <a:xfrm>
            <a:off x="0" y="87774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88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1" lang="en" sz="5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Code</a:t>
            </a:r>
            <a:endParaRPr b="1" i="0" sz="50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56" name="Google Shape;25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6000" y="1042075"/>
            <a:ext cx="7052001" cy="394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36"/>
          <p:cNvPicPr preferRelativeResize="0"/>
          <p:nvPr/>
        </p:nvPicPr>
        <p:blipFill rotWithShape="1">
          <a:blip r:embed="rId3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6"/>
          <p:cNvSpPr txBox="1"/>
          <p:nvPr/>
        </p:nvSpPr>
        <p:spPr>
          <a:xfrm>
            <a:off x="0" y="-20876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88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n" sz="5000">
                <a:latin typeface="Rubik"/>
                <a:ea typeface="Rubik"/>
                <a:cs typeface="Rubik"/>
                <a:sym typeface="Rubik"/>
              </a:rPr>
              <a:t>Output</a:t>
            </a:r>
            <a:endParaRPr b="1" i="0" sz="50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63" name="Google Shape;263;p36"/>
          <p:cNvSpPr txBox="1"/>
          <p:nvPr/>
        </p:nvSpPr>
        <p:spPr>
          <a:xfrm>
            <a:off x="868500" y="1535575"/>
            <a:ext cx="131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VSCode</a:t>
            </a:r>
            <a:endParaRPr/>
          </a:p>
        </p:txBody>
      </p:sp>
      <p:pic>
        <p:nvPicPr>
          <p:cNvPr id="264" name="Google Shape;26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5575" y="1386174"/>
            <a:ext cx="581025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6"/>
          <p:cNvSpPr txBox="1"/>
          <p:nvPr/>
        </p:nvSpPr>
        <p:spPr>
          <a:xfrm>
            <a:off x="648925" y="3554850"/>
            <a:ext cx="145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Output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PostgreSQL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Terminal</a:t>
            </a:r>
            <a:endParaRPr/>
          </a:p>
        </p:txBody>
      </p:sp>
      <p:pic>
        <p:nvPicPr>
          <p:cNvPr id="266" name="Google Shape;266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95575" y="3462487"/>
            <a:ext cx="6780600" cy="101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7"/>
          <p:cNvSpPr txBox="1"/>
          <p:nvPr/>
        </p:nvSpPr>
        <p:spPr>
          <a:xfrm>
            <a:off x="254500" y="1502513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88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" sz="50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Case Study </a:t>
            </a:r>
            <a:r>
              <a:rPr b="1" lang="en" sz="5000">
                <a:latin typeface="Rubik"/>
                <a:ea typeface="Rubik"/>
                <a:cs typeface="Rubik"/>
                <a:sym typeface="Rubik"/>
              </a:rPr>
              <a:t>VII</a:t>
            </a:r>
            <a:endParaRPr b="1" i="0" sz="50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72" name="Google Shape;272;p37"/>
          <p:cNvPicPr preferRelativeResize="0"/>
          <p:nvPr/>
        </p:nvPicPr>
        <p:blipFill rotWithShape="1">
          <a:blip r:embed="rId3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9500" y="2833338"/>
            <a:ext cx="63246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38"/>
          <p:cNvPicPr preferRelativeResize="0"/>
          <p:nvPr/>
        </p:nvPicPr>
        <p:blipFill rotWithShape="1">
          <a:blip r:embed="rId3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8"/>
          <p:cNvSpPr txBox="1"/>
          <p:nvPr/>
        </p:nvSpPr>
        <p:spPr>
          <a:xfrm>
            <a:off x="0" y="-20876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88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n" sz="5000">
                <a:latin typeface="Rubik"/>
                <a:ea typeface="Rubik"/>
                <a:cs typeface="Rubik"/>
                <a:sym typeface="Rubik"/>
              </a:rPr>
              <a:t>Output</a:t>
            </a:r>
            <a:endParaRPr b="1" i="0" sz="50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80" name="Google Shape;28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4225" y="933425"/>
            <a:ext cx="5048125" cy="4148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39"/>
          <p:cNvPicPr preferRelativeResize="0"/>
          <p:nvPr/>
        </p:nvPicPr>
        <p:blipFill rotWithShape="1">
          <a:blip r:embed="rId3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9"/>
          <p:cNvSpPr/>
          <p:nvPr/>
        </p:nvSpPr>
        <p:spPr>
          <a:xfrm>
            <a:off x="2075" y="0"/>
            <a:ext cx="4572000" cy="5143500"/>
          </a:xfrm>
          <a:prstGeom prst="rect">
            <a:avLst/>
          </a:prstGeom>
          <a:solidFill>
            <a:srgbClr val="019FAB">
              <a:alpha val="48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Google Shape;28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6625" y="2344125"/>
            <a:ext cx="299775" cy="29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9"/>
          <p:cNvSpPr txBox="1"/>
          <p:nvPr/>
        </p:nvSpPr>
        <p:spPr>
          <a:xfrm>
            <a:off x="3032250" y="2344163"/>
            <a:ext cx="18159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Poppins SemiBold"/>
                <a:ea typeface="Poppins SemiBold"/>
                <a:cs typeface="Poppins SemiBold"/>
                <a:sym typeface="Poppins SemiBold"/>
              </a:rPr>
              <a:t>https://github.com/abliskan</a:t>
            </a:r>
            <a:endParaRPr sz="80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289" name="Google Shape;289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34750" y="1982625"/>
            <a:ext cx="242374" cy="242374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9"/>
          <p:cNvSpPr txBox="1"/>
          <p:nvPr/>
        </p:nvSpPr>
        <p:spPr>
          <a:xfrm>
            <a:off x="3060951" y="1963825"/>
            <a:ext cx="21117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Poppins SemiBold"/>
                <a:ea typeface="Poppins SemiBold"/>
                <a:cs typeface="Poppins SemiBold"/>
                <a:sym typeface="Poppins SemiBold"/>
              </a:rPr>
              <a:t>www.linkedin.com/in/ricky-suhanry</a:t>
            </a:r>
            <a:endParaRPr sz="70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91" name="Google Shape;291;p39"/>
          <p:cNvSpPr txBox="1"/>
          <p:nvPr/>
        </p:nvSpPr>
        <p:spPr>
          <a:xfrm>
            <a:off x="2318325" y="1361000"/>
            <a:ext cx="4134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oppins SemiBold"/>
                <a:ea typeface="Poppins SemiBold"/>
                <a:cs typeface="Poppins SemiBold"/>
                <a:sym typeface="Poppins SemiBold"/>
              </a:rPr>
              <a:t>My Work Contact:</a:t>
            </a:r>
            <a:endParaRPr sz="200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92" name="Google Shape;292;p39"/>
          <p:cNvSpPr txBox="1"/>
          <p:nvPr/>
        </p:nvSpPr>
        <p:spPr>
          <a:xfrm>
            <a:off x="3032250" y="2724488"/>
            <a:ext cx="18159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Poppins SemiBold"/>
                <a:ea typeface="Poppins SemiBold"/>
                <a:cs typeface="Poppins SemiBold"/>
                <a:sym typeface="Poppins SemiBold"/>
              </a:rPr>
              <a:t>ricky.suhanry107@gmail.com</a:t>
            </a:r>
            <a:endParaRPr sz="80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293" name="Google Shape;293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34750" y="2763025"/>
            <a:ext cx="242374" cy="242374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9"/>
          <p:cNvSpPr txBox="1"/>
          <p:nvPr/>
        </p:nvSpPr>
        <p:spPr>
          <a:xfrm>
            <a:off x="2203500" y="3318325"/>
            <a:ext cx="4134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oppins SemiBold"/>
                <a:ea typeface="Poppins SemiBold"/>
                <a:cs typeface="Poppins SemiBold"/>
                <a:sym typeface="Poppins SemiBold"/>
              </a:rPr>
              <a:t>More detail of this project:</a:t>
            </a:r>
            <a:endParaRPr sz="200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295" name="Google Shape;29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6625" y="3766925"/>
            <a:ext cx="299775" cy="29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9"/>
          <p:cNvSpPr txBox="1"/>
          <p:nvPr/>
        </p:nvSpPr>
        <p:spPr>
          <a:xfrm>
            <a:off x="3032250" y="3766975"/>
            <a:ext cx="21930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Poppins SemiBold"/>
                <a:ea typeface="Poppins SemiBold"/>
                <a:cs typeface="Poppins SemiBold"/>
                <a:sym typeface="Poppins SemiBold"/>
              </a:rPr>
              <a:t>https://github.com/abliskan/Rakamin-VIX-Kalbe-Nutritionals-DE</a:t>
            </a:r>
            <a:endParaRPr sz="80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9FAB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40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95425" y="4262625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0"/>
          <p:cNvSpPr txBox="1"/>
          <p:nvPr/>
        </p:nvSpPr>
        <p:spPr>
          <a:xfrm>
            <a:off x="2376000" y="1939850"/>
            <a:ext cx="4392000" cy="877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" sz="45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Thank You</a:t>
            </a:r>
            <a:endParaRPr b="0" i="0" sz="2000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04" name="Google Shape;304;p40"/>
          <p:cNvSpPr txBox="1"/>
          <p:nvPr/>
        </p:nvSpPr>
        <p:spPr>
          <a:xfrm>
            <a:off x="4314750" y="4248575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b="0" i="0" sz="3000" u="none" cap="none" strike="noStrike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pic>
        <p:nvPicPr>
          <p:cNvPr id="305" name="Google Shape;305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4100" y="4301175"/>
            <a:ext cx="999312" cy="54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5"/>
          <p:cNvPicPr preferRelativeResize="0"/>
          <p:nvPr/>
        </p:nvPicPr>
        <p:blipFill rotWithShape="1">
          <a:blip r:embed="rId3">
            <a:alphaModFix amt="5000"/>
          </a:blip>
          <a:srcRect b="0" l="0" r="0" t="0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 txBox="1"/>
          <p:nvPr/>
        </p:nvSpPr>
        <p:spPr>
          <a:xfrm>
            <a:off x="326600" y="87763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882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" sz="50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Case Study I</a:t>
            </a:r>
            <a:endParaRPr b="1" i="0" sz="50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3" name="Google Shape;93;p15"/>
          <p:cNvPicPr preferRelativeResize="0"/>
          <p:nvPr/>
        </p:nvPicPr>
        <p:blipFill rotWithShape="1">
          <a:blip r:embed="rId4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5"/>
          <p:cNvSpPr txBox="1"/>
          <p:nvPr/>
        </p:nvSpPr>
        <p:spPr>
          <a:xfrm>
            <a:off x="139400" y="944475"/>
            <a:ext cx="90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Create a shell/bash script to check whether directory exists inside a given path.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2773825" y="1268400"/>
            <a:ext cx="3930900" cy="22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Variables: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■ path=/hdfs/data/data1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name_of_directory=data1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○ Conditions: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■ If directory exists inside the path: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● Echo “There is [Directory Name] Directory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Exists!”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■ If not: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● Echo “[Directory Name] Directory Not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Exists!”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● Create a directory inside the path.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○ Final Step: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■ Create a crontab syntax to run the script 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07:00 AM Daily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6"/>
          <p:cNvPicPr preferRelativeResize="0"/>
          <p:nvPr/>
        </p:nvPicPr>
        <p:blipFill rotWithShape="1">
          <a:blip r:embed="rId3">
            <a:alphaModFix amt="5000"/>
          </a:blip>
          <a:srcRect b="0" l="0" r="0" t="0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 rotWithShape="1">
          <a:blip r:embed="rId4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7388" y="676275"/>
            <a:ext cx="5229225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7"/>
          <p:cNvPicPr preferRelativeResize="0"/>
          <p:nvPr/>
        </p:nvPicPr>
        <p:blipFill rotWithShape="1">
          <a:blip r:embed="rId3">
            <a:alphaModFix amt="5000"/>
          </a:blip>
          <a:srcRect b="0" l="0" r="0" t="0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/>
        </p:nvSpPr>
        <p:spPr>
          <a:xfrm>
            <a:off x="340500" y="73813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882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1" lang="en" sz="5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Case Study II</a:t>
            </a:r>
            <a:endParaRPr b="1" sz="450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9" name="Google Shape;109;p17"/>
          <p:cNvPicPr preferRelativeResize="0"/>
          <p:nvPr/>
        </p:nvPicPr>
        <p:blipFill rotWithShape="1">
          <a:blip r:embed="rId4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/>
        </p:nvSpPr>
        <p:spPr>
          <a:xfrm>
            <a:off x="0" y="1028125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Using the question number 1 script, add another condition if directory exists inside the path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2564800" y="1575125"/>
            <a:ext cx="4335000" cy="23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Variables: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■ filename_excel=daily_market_price.xlsx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■ source_dir=/local/data/market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■ target_dir=Refer to Question Number 1 Path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○ Conditions: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■ Copy file from source directory into target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directory.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■ Create a log file inside the same path with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“File Moved Successfully” as a log content if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success.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8"/>
          <p:cNvPicPr preferRelativeResize="0"/>
          <p:nvPr/>
        </p:nvPicPr>
        <p:blipFill rotWithShape="1">
          <a:blip r:embed="rId3">
            <a:alphaModFix amt="5000"/>
          </a:blip>
          <a:srcRect b="0" l="0" r="0" t="0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 rotWithShape="1">
          <a:blip r:embed="rId4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1013" y="533175"/>
            <a:ext cx="5495925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/>
        </p:nvSpPr>
        <p:spPr>
          <a:xfrm>
            <a:off x="326600" y="87763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88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" sz="50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Case Study III</a:t>
            </a:r>
            <a:endParaRPr b="1" i="0" sz="50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 rotWithShape="1">
          <a:blip r:embed="rId3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5638" y="1362638"/>
            <a:ext cx="6581775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5650" y="2571751"/>
            <a:ext cx="6581774" cy="1408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0"/>
          <p:cNvPicPr preferRelativeResize="0"/>
          <p:nvPr/>
        </p:nvPicPr>
        <p:blipFill rotWithShape="1">
          <a:blip r:embed="rId3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088" y="906275"/>
            <a:ext cx="7731833" cy="411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 txBox="1"/>
          <p:nvPr/>
        </p:nvSpPr>
        <p:spPr>
          <a:xfrm>
            <a:off x="326600" y="87774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88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" sz="50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C</a:t>
            </a:r>
            <a:r>
              <a:rPr b="1" lang="en" sz="5000">
                <a:latin typeface="Rubik"/>
                <a:ea typeface="Rubik"/>
                <a:cs typeface="Rubik"/>
                <a:sym typeface="Rubik"/>
              </a:rPr>
              <a:t>ode</a:t>
            </a:r>
            <a:endParaRPr b="1" i="0" sz="50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/>
        </p:nvSpPr>
        <p:spPr>
          <a:xfrm>
            <a:off x="326600" y="87763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88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" sz="50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Case Study I</a:t>
            </a:r>
            <a:r>
              <a:rPr b="1" lang="en" sz="5000">
                <a:latin typeface="Rubik"/>
                <a:ea typeface="Rubik"/>
                <a:cs typeface="Rubik"/>
                <a:sym typeface="Rubik"/>
              </a:rPr>
              <a:t>V</a:t>
            </a:r>
            <a:endParaRPr b="1" i="0" sz="50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39" name="Google Shape;139;p21"/>
          <p:cNvPicPr preferRelativeResize="0"/>
          <p:nvPr/>
        </p:nvPicPr>
        <p:blipFill rotWithShape="1">
          <a:blip r:embed="rId3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8850" y="1138713"/>
            <a:ext cx="3586297" cy="3796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