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Constanti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onstantia-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onstantia-italic.fntdata"/><Relationship Id="rId10" Type="http://schemas.openxmlformats.org/officeDocument/2006/relationships/slide" Target="slides/slide6.xml"/><Relationship Id="rId32" Type="http://schemas.openxmlformats.org/officeDocument/2006/relationships/font" Target="fonts/Constantia-bold.fntdata"/><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font" Target="fonts/Constantia-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bb89b142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bb89b14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bb89b1423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bb89b14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bb89b1423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bb89b142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6bb89b1423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6bb89b142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6bb89b1423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6bb89b142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a4fca2ade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a4fca2ad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a6358dd30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6a6358dd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6a6358dd30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6a6358dd3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a4fca2ad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a4fca2a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a60948a5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a60948a5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bdf62772a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bdf6277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a825daa12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6a825daa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6a825daa12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6a825daa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a83c7e6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6a83c7e6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bb89b142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bb89b142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a83c7e696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a83c7e69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a60948a5b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a60948a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a4fca2ade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a4fca2ad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a4fca2ad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a4fca2ad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a6358dd30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a6358dd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a4fca2ad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a4fca2ad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pic>
        <p:nvPicPr>
          <p:cNvPr descr="Chart&#10;&#10;Description automatically generated with low confidence" id="12" name="Google Shape;12;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 name="Google Shape;1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p:nvPr>
            <p:ph idx="2" type="pic"/>
          </p:nvPr>
        </p:nvSpPr>
        <p:spPr>
          <a:xfrm>
            <a:off x="5183188" y="987425"/>
            <a:ext cx="6172200" cy="4873625"/>
          </a:xfrm>
          <a:prstGeom prst="rect">
            <a:avLst/>
          </a:prstGeom>
          <a:noFill/>
          <a:ln>
            <a:noFill/>
          </a:ln>
        </p:spPr>
      </p:sp>
      <p:sp>
        <p:nvSpPr>
          <p:cNvPr id="73" name="Google Shape;73;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pic>
        <p:nvPicPr>
          <p:cNvPr descr="Waterfall chart&#10;&#10;Description automatically generated" id="19" name="Google Shape;19;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0" name="Google Shape;2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type="blank">
  <p:cSld name="BLANK">
    <p:spTree>
      <p:nvGrpSpPr>
        <p:cNvPr id="25" name="Shape 25"/>
        <p:cNvGrpSpPr/>
        <p:nvPr/>
      </p:nvGrpSpPr>
      <p:grpSpPr>
        <a:xfrm>
          <a:off x="0" y="0"/>
          <a:ext cx="0" cy="0"/>
          <a:chOff x="0" y="0"/>
          <a:chExt cx="0" cy="0"/>
        </a:xfrm>
      </p:grpSpPr>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hart&#10;&#10;Description automatically generated" id="29" name="Google Shape;29;p4"/>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pic>
        <p:nvPicPr>
          <p:cNvPr descr="Chart&#10;&#10;Description automatically generated" id="31" name="Google Shape;31;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58" name="Shape 58"/>
        <p:cNvGrpSpPr/>
        <p:nvPr/>
      </p:nvGrpSpPr>
      <p:grpSpPr>
        <a:xfrm>
          <a:off x="0" y="0"/>
          <a:ext cx="0" cy="0"/>
          <a:chOff x="0" y="0"/>
          <a:chExt cx="0" cy="0"/>
        </a:xfrm>
      </p:grpSpPr>
      <p:pic>
        <p:nvPicPr>
          <p:cNvPr descr="A picture containing chart&#10;&#10;Description automatically generated" id="59" name="Google Shape;59;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0" name="Google Shape;60;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15.png"/><Relationship Id="rId6" Type="http://schemas.openxmlformats.org/officeDocument/2006/relationships/image" Target="../media/image19.png"/><Relationship Id="rId7"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32.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7.png"/><Relationship Id="rId5" Type="http://schemas.openxmlformats.org/officeDocument/2006/relationships/image" Target="../media/image20.png"/><Relationship Id="rId6" Type="http://schemas.openxmlformats.org/officeDocument/2006/relationships/image" Target="../media/image2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8.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3.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8.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1.pn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0.png"/><Relationship Id="rId4" Type="http://schemas.openxmlformats.org/officeDocument/2006/relationships/image" Target="../media/image33.png"/><Relationship Id="rId5"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0.png"/><Relationship Id="rId4" Type="http://schemas.openxmlformats.org/officeDocument/2006/relationships/image" Target="../media/image45.png"/><Relationship Id="rId5"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2.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2.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25.png"/><Relationship Id="rId5" Type="http://schemas.openxmlformats.org/officeDocument/2006/relationships/image" Target="../media/image24.png"/><Relationship Id="rId6" Type="http://schemas.openxmlformats.org/officeDocument/2006/relationships/image" Target="../media/image13.png"/><Relationship Id="rId7" Type="http://schemas.openxmlformats.org/officeDocument/2006/relationships/image" Target="../media/image11.png"/><Relationship Id="rId8"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ctrTitle"/>
          </p:nvPr>
        </p:nvSpPr>
        <p:spPr>
          <a:xfrm>
            <a:off x="490425" y="3005500"/>
            <a:ext cx="9836700" cy="19536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9835"/>
              <a:buFont typeface="Calibri"/>
              <a:buNone/>
            </a:pPr>
            <a:r>
              <a:rPr lang="en-US" sz="3650">
                <a:latin typeface="Constantia"/>
                <a:ea typeface="Constantia"/>
                <a:cs typeface="Constantia"/>
                <a:sym typeface="Constantia"/>
              </a:rPr>
              <a:t>Perkem</a:t>
            </a:r>
            <a:r>
              <a:rPr lang="en-US" sz="3650">
                <a:latin typeface="Constantia"/>
                <a:ea typeface="Constantia"/>
                <a:cs typeface="Constantia"/>
                <a:sym typeface="Constantia"/>
              </a:rPr>
              <a:t>b</a:t>
            </a:r>
            <a:r>
              <a:rPr lang="en-US" sz="3650">
                <a:latin typeface="Constantia"/>
                <a:ea typeface="Constantia"/>
                <a:cs typeface="Constantia"/>
                <a:sym typeface="Constantia"/>
              </a:rPr>
              <a:t>angan Budidaya Rumput Laut di Indonesia 2019-2022</a:t>
            </a:r>
            <a:endParaRPr sz="3865">
              <a:latin typeface="Arial"/>
              <a:ea typeface="Arial"/>
              <a:cs typeface="Arial"/>
              <a:sym typeface="Arial"/>
            </a:endParaRPr>
          </a:p>
          <a:p>
            <a:pPr indent="0" lvl="0" marL="0" rtl="0" algn="l">
              <a:lnSpc>
                <a:spcPct val="90000"/>
              </a:lnSpc>
              <a:spcBef>
                <a:spcPts val="0"/>
              </a:spcBef>
              <a:spcAft>
                <a:spcPts val="0"/>
              </a:spcAft>
              <a:buClr>
                <a:schemeClr val="dk1"/>
              </a:buClr>
              <a:buSzPct val="133966"/>
              <a:buFont typeface="Calibri"/>
              <a:buNone/>
            </a:pPr>
            <a:r>
              <a:t/>
            </a:r>
            <a:endParaRPr sz="3265">
              <a:latin typeface="Arial"/>
              <a:ea typeface="Arial"/>
              <a:cs typeface="Arial"/>
              <a:sym typeface="Arial"/>
            </a:endParaRPr>
          </a:p>
          <a:p>
            <a:pPr indent="0" lvl="0" marL="0" rtl="0" algn="l">
              <a:lnSpc>
                <a:spcPct val="90000"/>
              </a:lnSpc>
              <a:spcBef>
                <a:spcPts val="0"/>
              </a:spcBef>
              <a:spcAft>
                <a:spcPts val="0"/>
              </a:spcAft>
              <a:buClr>
                <a:schemeClr val="dk1"/>
              </a:buClr>
              <a:buSzPct val="174960"/>
              <a:buFont typeface="Calibri"/>
              <a:buNone/>
            </a:pPr>
            <a:r>
              <a:rPr lang="en-US" sz="2500">
                <a:latin typeface="Arial"/>
                <a:ea typeface="Arial"/>
                <a:cs typeface="Arial"/>
                <a:sym typeface="Arial"/>
              </a:rPr>
              <a:t>Ricky Suhanry</a:t>
            </a:r>
            <a:endParaRPr sz="2500">
              <a:latin typeface="Arial"/>
              <a:ea typeface="Arial"/>
              <a:cs typeface="Arial"/>
              <a:sym typeface="Arial"/>
            </a:endParaRPr>
          </a:p>
          <a:p>
            <a:pPr indent="0" lvl="0" marL="0" rtl="0" algn="l">
              <a:lnSpc>
                <a:spcPct val="90000"/>
              </a:lnSpc>
              <a:spcBef>
                <a:spcPts val="0"/>
              </a:spcBef>
              <a:spcAft>
                <a:spcPts val="0"/>
              </a:spcAft>
              <a:buClr>
                <a:schemeClr val="dk1"/>
              </a:buClr>
              <a:buSzPct val="174960"/>
              <a:buFont typeface="Calibri"/>
              <a:buNone/>
            </a:pPr>
            <a:r>
              <a:rPr lang="en-US" sz="2500">
                <a:latin typeface="Arial"/>
                <a:ea typeface="Arial"/>
                <a:cs typeface="Arial"/>
                <a:sym typeface="Arial"/>
              </a:rPr>
              <a:t>ricky.suhanry107@gmail.com</a:t>
            </a:r>
            <a:endParaRPr sz="25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1 - Data Collection &amp; Data Integration</a:t>
            </a:r>
            <a:endParaRPr/>
          </a:p>
        </p:txBody>
      </p:sp>
      <p:sp>
        <p:nvSpPr>
          <p:cNvPr id="159" name="Google Shape;159;p23"/>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0"/>
              </a:spcBef>
              <a:spcAft>
                <a:spcPts val="0"/>
              </a:spcAft>
              <a:buSzPts val="2500"/>
              <a:buChar char="●"/>
            </a:pPr>
            <a:r>
              <a:rPr lang="en-US" sz="2500"/>
              <a:t>Melakukan proses ETL dari API (tanpa auth) dengan pentaho</a:t>
            </a:r>
            <a:endParaRPr sz="2500"/>
          </a:p>
          <a:p>
            <a:pPr indent="0" lvl="0" marL="0" rtl="0" algn="l">
              <a:spcBef>
                <a:spcPts val="1000"/>
              </a:spcBef>
              <a:spcAft>
                <a:spcPts val="0"/>
              </a:spcAft>
              <a:buNone/>
            </a:pPr>
            <a:r>
              <a:t/>
            </a:r>
            <a:endParaRPr/>
          </a:p>
        </p:txBody>
      </p:sp>
      <p:pic>
        <p:nvPicPr>
          <p:cNvPr id="160" name="Google Shape;160;p23"/>
          <p:cNvPicPr preferRelativeResize="0"/>
          <p:nvPr/>
        </p:nvPicPr>
        <p:blipFill>
          <a:blip r:embed="rId3">
            <a:alphaModFix/>
          </a:blip>
          <a:stretch>
            <a:fillRect/>
          </a:stretch>
        </p:blipFill>
        <p:spPr>
          <a:xfrm>
            <a:off x="7304499" y="5694675"/>
            <a:ext cx="4049300" cy="526410"/>
          </a:xfrm>
          <a:prstGeom prst="rect">
            <a:avLst/>
          </a:prstGeom>
          <a:noFill/>
          <a:ln>
            <a:noFill/>
          </a:ln>
        </p:spPr>
      </p:pic>
      <p:pic>
        <p:nvPicPr>
          <p:cNvPr id="161" name="Google Shape;161;p23"/>
          <p:cNvPicPr preferRelativeResize="0"/>
          <p:nvPr/>
        </p:nvPicPr>
        <p:blipFill>
          <a:blip r:embed="rId4">
            <a:alphaModFix/>
          </a:blip>
          <a:stretch>
            <a:fillRect/>
          </a:stretch>
        </p:blipFill>
        <p:spPr>
          <a:xfrm>
            <a:off x="7304500" y="2641763"/>
            <a:ext cx="4497425" cy="2603775"/>
          </a:xfrm>
          <a:prstGeom prst="rect">
            <a:avLst/>
          </a:prstGeom>
          <a:noFill/>
          <a:ln>
            <a:noFill/>
          </a:ln>
        </p:spPr>
      </p:pic>
      <p:pic>
        <p:nvPicPr>
          <p:cNvPr id="162" name="Google Shape;162;p23"/>
          <p:cNvPicPr preferRelativeResize="0"/>
          <p:nvPr/>
        </p:nvPicPr>
        <p:blipFill>
          <a:blip r:embed="rId5">
            <a:alphaModFix/>
          </a:blip>
          <a:stretch>
            <a:fillRect/>
          </a:stretch>
        </p:blipFill>
        <p:spPr>
          <a:xfrm>
            <a:off x="307400" y="3978050"/>
            <a:ext cx="6496975" cy="928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1 - Data Collection &amp; Data Integration</a:t>
            </a:r>
            <a:endParaRPr/>
          </a:p>
        </p:txBody>
      </p:sp>
      <p:sp>
        <p:nvSpPr>
          <p:cNvPr id="168" name="Google Shape;168;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0"/>
              </a:spcBef>
              <a:spcAft>
                <a:spcPts val="0"/>
              </a:spcAft>
              <a:buSzPts val="2500"/>
              <a:buChar char="●"/>
            </a:pPr>
            <a:r>
              <a:rPr lang="en-US" sz="2500"/>
              <a:t>Melakukan proses ETL dari file excel yang bersumber dari web statistik-kkp dengan pentaho</a:t>
            </a:r>
            <a:endParaRPr/>
          </a:p>
        </p:txBody>
      </p:sp>
      <p:pic>
        <p:nvPicPr>
          <p:cNvPr id="169" name="Google Shape;169;p24"/>
          <p:cNvPicPr preferRelativeResize="0"/>
          <p:nvPr/>
        </p:nvPicPr>
        <p:blipFill>
          <a:blip r:embed="rId3">
            <a:alphaModFix/>
          </a:blip>
          <a:stretch>
            <a:fillRect/>
          </a:stretch>
        </p:blipFill>
        <p:spPr>
          <a:xfrm>
            <a:off x="368150" y="3128475"/>
            <a:ext cx="5757225" cy="2168300"/>
          </a:xfrm>
          <a:prstGeom prst="rect">
            <a:avLst/>
          </a:prstGeom>
          <a:noFill/>
          <a:ln>
            <a:noFill/>
          </a:ln>
        </p:spPr>
      </p:pic>
      <p:pic>
        <p:nvPicPr>
          <p:cNvPr id="170" name="Google Shape;170;p24"/>
          <p:cNvPicPr preferRelativeResize="0"/>
          <p:nvPr/>
        </p:nvPicPr>
        <p:blipFill>
          <a:blip r:embed="rId4">
            <a:alphaModFix/>
          </a:blip>
          <a:stretch>
            <a:fillRect/>
          </a:stretch>
        </p:blipFill>
        <p:spPr>
          <a:xfrm>
            <a:off x="8312974" y="2447313"/>
            <a:ext cx="2739250" cy="1504075"/>
          </a:xfrm>
          <a:prstGeom prst="rect">
            <a:avLst/>
          </a:prstGeom>
          <a:noFill/>
          <a:ln>
            <a:noFill/>
          </a:ln>
        </p:spPr>
      </p:pic>
      <p:pic>
        <p:nvPicPr>
          <p:cNvPr id="171" name="Google Shape;171;p24"/>
          <p:cNvPicPr preferRelativeResize="0"/>
          <p:nvPr/>
        </p:nvPicPr>
        <p:blipFill>
          <a:blip r:embed="rId5">
            <a:alphaModFix/>
          </a:blip>
          <a:stretch>
            <a:fillRect/>
          </a:stretch>
        </p:blipFill>
        <p:spPr>
          <a:xfrm>
            <a:off x="6678075" y="4707875"/>
            <a:ext cx="2659951" cy="1686900"/>
          </a:xfrm>
          <a:prstGeom prst="rect">
            <a:avLst/>
          </a:prstGeom>
          <a:noFill/>
          <a:ln>
            <a:noFill/>
          </a:ln>
        </p:spPr>
      </p:pic>
      <p:pic>
        <p:nvPicPr>
          <p:cNvPr id="172" name="Google Shape;172;p24"/>
          <p:cNvPicPr preferRelativeResize="0"/>
          <p:nvPr/>
        </p:nvPicPr>
        <p:blipFill>
          <a:blip r:embed="rId6">
            <a:alphaModFix/>
          </a:blip>
          <a:stretch>
            <a:fillRect/>
          </a:stretch>
        </p:blipFill>
        <p:spPr>
          <a:xfrm>
            <a:off x="4358538" y="6461125"/>
            <a:ext cx="5179750" cy="317938"/>
          </a:xfrm>
          <a:prstGeom prst="rect">
            <a:avLst/>
          </a:prstGeom>
          <a:noFill/>
          <a:ln>
            <a:noFill/>
          </a:ln>
        </p:spPr>
      </p:pic>
      <p:pic>
        <p:nvPicPr>
          <p:cNvPr id="173" name="Google Shape;173;p24"/>
          <p:cNvPicPr preferRelativeResize="0"/>
          <p:nvPr/>
        </p:nvPicPr>
        <p:blipFill>
          <a:blip r:embed="rId7">
            <a:alphaModFix/>
          </a:blip>
          <a:stretch>
            <a:fillRect/>
          </a:stretch>
        </p:blipFill>
        <p:spPr>
          <a:xfrm>
            <a:off x="6678075" y="4053650"/>
            <a:ext cx="4683654" cy="317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1 - Data Collection &amp; Data Integration</a:t>
            </a:r>
            <a:endParaRPr/>
          </a:p>
        </p:txBody>
      </p:sp>
      <p:sp>
        <p:nvSpPr>
          <p:cNvPr id="179" name="Google Shape;179;p25"/>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0"/>
              </a:spcBef>
              <a:spcAft>
                <a:spcPts val="0"/>
              </a:spcAft>
              <a:buSzPts val="2500"/>
              <a:buChar char="●"/>
            </a:pPr>
            <a:r>
              <a:rPr lang="en-US" sz="2500"/>
              <a:t>Melakukan proses ETL dari file excel yang bersumber dari bps statistik dengan pentaho</a:t>
            </a:r>
            <a:endParaRPr/>
          </a:p>
        </p:txBody>
      </p:sp>
      <p:pic>
        <p:nvPicPr>
          <p:cNvPr id="180" name="Google Shape;180;p25"/>
          <p:cNvPicPr preferRelativeResize="0"/>
          <p:nvPr/>
        </p:nvPicPr>
        <p:blipFill>
          <a:blip r:embed="rId3">
            <a:alphaModFix/>
          </a:blip>
          <a:stretch>
            <a:fillRect/>
          </a:stretch>
        </p:blipFill>
        <p:spPr>
          <a:xfrm>
            <a:off x="677701" y="4050750"/>
            <a:ext cx="4754625" cy="870125"/>
          </a:xfrm>
          <a:prstGeom prst="rect">
            <a:avLst/>
          </a:prstGeom>
          <a:noFill/>
          <a:ln>
            <a:noFill/>
          </a:ln>
        </p:spPr>
      </p:pic>
      <p:pic>
        <p:nvPicPr>
          <p:cNvPr id="181" name="Google Shape;181;p25"/>
          <p:cNvPicPr preferRelativeResize="0"/>
          <p:nvPr/>
        </p:nvPicPr>
        <p:blipFill>
          <a:blip r:embed="rId4">
            <a:alphaModFix/>
          </a:blip>
          <a:stretch>
            <a:fillRect/>
          </a:stretch>
        </p:blipFill>
        <p:spPr>
          <a:xfrm>
            <a:off x="6350025" y="5802225"/>
            <a:ext cx="1947925" cy="374600"/>
          </a:xfrm>
          <a:prstGeom prst="rect">
            <a:avLst/>
          </a:prstGeom>
          <a:noFill/>
          <a:ln>
            <a:noFill/>
          </a:ln>
        </p:spPr>
      </p:pic>
      <p:pic>
        <p:nvPicPr>
          <p:cNvPr id="182" name="Google Shape;182;p25"/>
          <p:cNvPicPr preferRelativeResize="0"/>
          <p:nvPr/>
        </p:nvPicPr>
        <p:blipFill>
          <a:blip r:embed="rId5">
            <a:alphaModFix/>
          </a:blip>
          <a:stretch>
            <a:fillRect/>
          </a:stretch>
        </p:blipFill>
        <p:spPr>
          <a:xfrm>
            <a:off x="6350013" y="2768763"/>
            <a:ext cx="4486275" cy="2600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1 - Data Collection &amp; Data Integration</a:t>
            </a:r>
            <a:endParaRPr/>
          </a:p>
        </p:txBody>
      </p:sp>
      <p:sp>
        <p:nvSpPr>
          <p:cNvPr id="188" name="Google Shape;188;p2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0"/>
              </a:spcBef>
              <a:spcAft>
                <a:spcPts val="0"/>
              </a:spcAft>
              <a:buSzPts val="2500"/>
              <a:buChar char="●"/>
            </a:pPr>
            <a:r>
              <a:rPr lang="en-US" sz="2500"/>
              <a:t>Melakukan proses transformasi dari file excel yang bersumber dari statistik kkp agar data terurut dari tahun 2019 - 2022 dengan pentaho</a:t>
            </a:r>
            <a:endParaRPr/>
          </a:p>
        </p:txBody>
      </p:sp>
      <p:pic>
        <p:nvPicPr>
          <p:cNvPr id="189" name="Google Shape;189;p26"/>
          <p:cNvPicPr preferRelativeResize="0"/>
          <p:nvPr/>
        </p:nvPicPr>
        <p:blipFill>
          <a:blip r:embed="rId3">
            <a:alphaModFix/>
          </a:blip>
          <a:stretch>
            <a:fillRect/>
          </a:stretch>
        </p:blipFill>
        <p:spPr>
          <a:xfrm>
            <a:off x="1408750" y="2894277"/>
            <a:ext cx="4202500" cy="3569975"/>
          </a:xfrm>
          <a:prstGeom prst="rect">
            <a:avLst/>
          </a:prstGeom>
          <a:noFill/>
          <a:ln>
            <a:noFill/>
          </a:ln>
        </p:spPr>
      </p:pic>
      <p:pic>
        <p:nvPicPr>
          <p:cNvPr id="190" name="Google Shape;190;p26"/>
          <p:cNvPicPr preferRelativeResize="0"/>
          <p:nvPr/>
        </p:nvPicPr>
        <p:blipFill>
          <a:blip r:embed="rId4">
            <a:alphaModFix/>
          </a:blip>
          <a:stretch>
            <a:fillRect/>
          </a:stretch>
        </p:blipFill>
        <p:spPr>
          <a:xfrm>
            <a:off x="7435288" y="2824900"/>
            <a:ext cx="1228725" cy="1371600"/>
          </a:xfrm>
          <a:prstGeom prst="rect">
            <a:avLst/>
          </a:prstGeom>
          <a:noFill/>
          <a:ln>
            <a:noFill/>
          </a:ln>
        </p:spPr>
      </p:pic>
      <p:pic>
        <p:nvPicPr>
          <p:cNvPr id="191" name="Google Shape;191;p26"/>
          <p:cNvPicPr preferRelativeResize="0"/>
          <p:nvPr/>
        </p:nvPicPr>
        <p:blipFill>
          <a:blip r:embed="rId5">
            <a:alphaModFix/>
          </a:blip>
          <a:stretch>
            <a:fillRect/>
          </a:stretch>
        </p:blipFill>
        <p:spPr>
          <a:xfrm>
            <a:off x="7449588" y="4196500"/>
            <a:ext cx="1200150" cy="1314450"/>
          </a:xfrm>
          <a:prstGeom prst="rect">
            <a:avLst/>
          </a:prstGeom>
          <a:noFill/>
          <a:ln>
            <a:noFill/>
          </a:ln>
        </p:spPr>
      </p:pic>
      <p:pic>
        <p:nvPicPr>
          <p:cNvPr id="192" name="Google Shape;192;p26"/>
          <p:cNvPicPr preferRelativeResize="0"/>
          <p:nvPr/>
        </p:nvPicPr>
        <p:blipFill>
          <a:blip r:embed="rId6">
            <a:alphaModFix/>
          </a:blip>
          <a:stretch>
            <a:fillRect/>
          </a:stretch>
        </p:blipFill>
        <p:spPr>
          <a:xfrm>
            <a:off x="6670150" y="5610700"/>
            <a:ext cx="4683654" cy="317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1 - Data Collection &amp; Data Integration</a:t>
            </a:r>
            <a:endParaRPr/>
          </a:p>
        </p:txBody>
      </p:sp>
      <p:sp>
        <p:nvSpPr>
          <p:cNvPr id="198" name="Google Shape;198;p2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7350" lvl="0" marL="457200" rtl="0" algn="l">
              <a:spcBef>
                <a:spcPts val="0"/>
              </a:spcBef>
              <a:spcAft>
                <a:spcPts val="0"/>
              </a:spcAft>
              <a:buSzPts val="2500"/>
              <a:buChar char="●"/>
            </a:pPr>
            <a:r>
              <a:rPr lang="en-US" sz="2500"/>
              <a:t>Melakukan proses join table dari data yang sudah di load ke database dengan Pentaho</a:t>
            </a:r>
            <a:endParaRPr/>
          </a:p>
        </p:txBody>
      </p:sp>
      <p:pic>
        <p:nvPicPr>
          <p:cNvPr id="199" name="Google Shape;199;p27"/>
          <p:cNvPicPr preferRelativeResize="0"/>
          <p:nvPr/>
        </p:nvPicPr>
        <p:blipFill>
          <a:blip r:embed="rId3">
            <a:alphaModFix/>
          </a:blip>
          <a:stretch>
            <a:fillRect/>
          </a:stretch>
        </p:blipFill>
        <p:spPr>
          <a:xfrm>
            <a:off x="610713" y="2895850"/>
            <a:ext cx="5476875" cy="2933700"/>
          </a:xfrm>
          <a:prstGeom prst="rect">
            <a:avLst/>
          </a:prstGeom>
          <a:noFill/>
          <a:ln>
            <a:noFill/>
          </a:ln>
        </p:spPr>
      </p:pic>
      <p:pic>
        <p:nvPicPr>
          <p:cNvPr id="200" name="Google Shape;200;p27"/>
          <p:cNvPicPr preferRelativeResize="0"/>
          <p:nvPr/>
        </p:nvPicPr>
        <p:blipFill>
          <a:blip r:embed="rId4">
            <a:alphaModFix/>
          </a:blip>
          <a:stretch>
            <a:fillRect/>
          </a:stretch>
        </p:blipFill>
        <p:spPr>
          <a:xfrm>
            <a:off x="6775921" y="2569449"/>
            <a:ext cx="4577879" cy="3260100"/>
          </a:xfrm>
          <a:prstGeom prst="rect">
            <a:avLst/>
          </a:prstGeom>
          <a:noFill/>
          <a:ln>
            <a:noFill/>
          </a:ln>
        </p:spPr>
      </p:pic>
      <p:pic>
        <p:nvPicPr>
          <p:cNvPr id="201" name="Google Shape;201;p27"/>
          <p:cNvPicPr preferRelativeResize="0"/>
          <p:nvPr/>
        </p:nvPicPr>
        <p:blipFill>
          <a:blip r:embed="rId5">
            <a:alphaModFix/>
          </a:blip>
          <a:stretch>
            <a:fillRect/>
          </a:stretch>
        </p:blipFill>
        <p:spPr>
          <a:xfrm>
            <a:off x="6775925" y="6000550"/>
            <a:ext cx="2017536" cy="409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838200" y="397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1 - Data Collection &amp; Data Integration</a:t>
            </a:r>
            <a:endParaRPr sz="3500">
              <a:latin typeface="Arial"/>
              <a:ea typeface="Arial"/>
              <a:cs typeface="Arial"/>
              <a:sym typeface="Arial"/>
            </a:endParaRPr>
          </a:p>
        </p:txBody>
      </p:sp>
      <p:sp>
        <p:nvSpPr>
          <p:cNvPr id="207" name="Google Shape;207;p28"/>
          <p:cNvSpPr txBox="1"/>
          <p:nvPr>
            <p:ph idx="1" type="body"/>
          </p:nvPr>
        </p:nvSpPr>
        <p:spPr>
          <a:xfrm>
            <a:off x="838200" y="1532275"/>
            <a:ext cx="10515600" cy="4351200"/>
          </a:xfrm>
          <a:prstGeom prst="rect">
            <a:avLst/>
          </a:prstGeom>
        </p:spPr>
        <p:txBody>
          <a:bodyPr anchorCtr="0" anchor="t" bIns="45700" lIns="91425" spcFirstLastPara="1" rIns="91425" wrap="square" tIns="45700">
            <a:normAutofit/>
          </a:bodyPr>
          <a:lstStyle/>
          <a:p>
            <a:pPr indent="-292100" lvl="0" marL="457200" rtl="0" algn="l">
              <a:spcBef>
                <a:spcPts val="0"/>
              </a:spcBef>
              <a:spcAft>
                <a:spcPts val="0"/>
              </a:spcAft>
              <a:buSzPts val="1000"/>
              <a:buFont typeface="Calibri"/>
              <a:buChar char="●"/>
            </a:pPr>
            <a:r>
              <a:rPr lang="en-US" sz="2000"/>
              <a:t>Melakukan proses load data dalam bentuk file .csv ke dalam database dengan file .sql (load)</a:t>
            </a:r>
            <a:endParaRPr sz="2000"/>
          </a:p>
          <a:p>
            <a:pPr indent="0" lvl="0" marL="0" rtl="0" algn="l">
              <a:spcBef>
                <a:spcPts val="1000"/>
              </a:spcBef>
              <a:spcAft>
                <a:spcPts val="0"/>
              </a:spcAft>
              <a:buNone/>
            </a:pPr>
            <a:r>
              <a:t/>
            </a:r>
            <a:endParaRPr sz="2000"/>
          </a:p>
        </p:txBody>
      </p:sp>
      <p:cxnSp>
        <p:nvCxnSpPr>
          <p:cNvPr id="208" name="Google Shape;208;p28"/>
          <p:cNvCxnSpPr/>
          <p:nvPr/>
        </p:nvCxnSpPr>
        <p:spPr>
          <a:xfrm>
            <a:off x="5367063" y="2970588"/>
            <a:ext cx="0" cy="605100"/>
          </a:xfrm>
          <a:prstGeom prst="straightConnector1">
            <a:avLst/>
          </a:prstGeom>
          <a:noFill/>
          <a:ln cap="flat" cmpd="sng" w="76200">
            <a:solidFill>
              <a:schemeClr val="dk2"/>
            </a:solidFill>
            <a:prstDash val="solid"/>
            <a:round/>
            <a:headEnd len="med" w="med" type="none"/>
            <a:tailEnd len="med" w="med" type="triangle"/>
          </a:ln>
        </p:spPr>
      </p:cxnSp>
      <p:pic>
        <p:nvPicPr>
          <p:cNvPr id="209" name="Google Shape;209;p28"/>
          <p:cNvPicPr preferRelativeResize="0"/>
          <p:nvPr/>
        </p:nvPicPr>
        <p:blipFill>
          <a:blip r:embed="rId3">
            <a:alphaModFix/>
          </a:blip>
          <a:stretch>
            <a:fillRect/>
          </a:stretch>
        </p:blipFill>
        <p:spPr>
          <a:xfrm>
            <a:off x="1968349" y="2090100"/>
            <a:ext cx="5133475" cy="1024450"/>
          </a:xfrm>
          <a:prstGeom prst="rect">
            <a:avLst/>
          </a:prstGeom>
          <a:noFill/>
          <a:ln>
            <a:noFill/>
          </a:ln>
        </p:spPr>
      </p:pic>
      <p:pic>
        <p:nvPicPr>
          <p:cNvPr id="210" name="Google Shape;210;p28"/>
          <p:cNvPicPr preferRelativeResize="0"/>
          <p:nvPr/>
        </p:nvPicPr>
        <p:blipFill>
          <a:blip r:embed="rId4">
            <a:alphaModFix/>
          </a:blip>
          <a:stretch>
            <a:fillRect/>
          </a:stretch>
        </p:blipFill>
        <p:spPr>
          <a:xfrm>
            <a:off x="3454798" y="3694173"/>
            <a:ext cx="4107925" cy="2674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2 - Data Preprocessing</a:t>
            </a:r>
            <a:endParaRPr sz="3500">
              <a:latin typeface="Arial"/>
              <a:ea typeface="Arial"/>
              <a:cs typeface="Arial"/>
              <a:sym typeface="Arial"/>
            </a:endParaRPr>
          </a:p>
        </p:txBody>
      </p:sp>
      <p:sp>
        <p:nvSpPr>
          <p:cNvPr id="216" name="Google Shape;216;p29"/>
          <p:cNvSpPr txBox="1"/>
          <p:nvPr>
            <p:ph idx="1" type="body"/>
          </p:nvPr>
        </p:nvSpPr>
        <p:spPr>
          <a:xfrm>
            <a:off x="838200" y="4834900"/>
            <a:ext cx="10515600" cy="17058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t/>
            </a:r>
            <a:endParaRPr sz="2000">
              <a:solidFill>
                <a:srgbClr val="000000"/>
              </a:solidFill>
              <a:latin typeface="Arial"/>
              <a:ea typeface="Arial"/>
              <a:cs typeface="Arial"/>
              <a:sym typeface="Arial"/>
            </a:endParaRPr>
          </a:p>
          <a:p>
            <a:pPr indent="0" lvl="0" marL="457200" rtl="0" algn="l">
              <a:lnSpc>
                <a:spcPct val="90000"/>
              </a:lnSpc>
              <a:spcBef>
                <a:spcPts val="0"/>
              </a:spcBef>
              <a:spcAft>
                <a:spcPts val="0"/>
              </a:spcAft>
              <a:buNone/>
            </a:pPr>
            <a:r>
              <a:rPr lang="en-US" sz="2000">
                <a:solidFill>
                  <a:srgbClr val="000000"/>
                </a:solidFill>
                <a:latin typeface="Arial"/>
                <a:ea typeface="Arial"/>
                <a:cs typeface="Arial"/>
                <a:sym typeface="Arial"/>
              </a:rPr>
              <a:t>Terdapat data yang hilang dalam kolom Total Luas Lahan(m2) di beberapa provinsi seperti Aceh dan Bengkulu pada tahun 2020, 2021, dan 2022. Setelah melakukan analisa, kami memutuskan untuk menggunakan teknik imputasi back-fill.</a:t>
            </a:r>
            <a:endParaRPr sz="2000">
              <a:solidFill>
                <a:srgbClr val="000000"/>
              </a:solidFill>
              <a:latin typeface="Arial"/>
              <a:ea typeface="Arial"/>
              <a:cs typeface="Arial"/>
              <a:sym typeface="Arial"/>
            </a:endParaRPr>
          </a:p>
          <a:p>
            <a:pPr indent="0" lvl="0" marL="0" rtl="0" algn="l">
              <a:lnSpc>
                <a:spcPct val="90000"/>
              </a:lnSpc>
              <a:spcBef>
                <a:spcPts val="1000"/>
              </a:spcBef>
              <a:spcAft>
                <a:spcPts val="0"/>
              </a:spcAft>
              <a:buSzPts val="1800"/>
              <a:buNone/>
            </a:pPr>
            <a:r>
              <a:t/>
            </a:r>
            <a:endParaRPr>
              <a:latin typeface="Arial"/>
              <a:ea typeface="Arial"/>
              <a:cs typeface="Arial"/>
              <a:sym typeface="Arial"/>
            </a:endParaRPr>
          </a:p>
        </p:txBody>
      </p:sp>
      <p:cxnSp>
        <p:nvCxnSpPr>
          <p:cNvPr id="217" name="Google Shape;217;p29"/>
          <p:cNvCxnSpPr/>
          <p:nvPr/>
        </p:nvCxnSpPr>
        <p:spPr>
          <a:xfrm>
            <a:off x="5418638" y="3429000"/>
            <a:ext cx="788700" cy="0"/>
          </a:xfrm>
          <a:prstGeom prst="straightConnector1">
            <a:avLst/>
          </a:prstGeom>
          <a:noFill/>
          <a:ln cap="flat" cmpd="sng" w="76200">
            <a:solidFill>
              <a:schemeClr val="dk2"/>
            </a:solidFill>
            <a:prstDash val="solid"/>
            <a:round/>
            <a:headEnd len="med" w="med" type="none"/>
            <a:tailEnd len="med" w="med" type="triangle"/>
          </a:ln>
        </p:spPr>
      </p:cxnSp>
      <p:pic>
        <p:nvPicPr>
          <p:cNvPr id="218" name="Google Shape;218;p29"/>
          <p:cNvPicPr preferRelativeResize="0"/>
          <p:nvPr/>
        </p:nvPicPr>
        <p:blipFill>
          <a:blip r:embed="rId3">
            <a:alphaModFix/>
          </a:blip>
          <a:stretch>
            <a:fillRect/>
          </a:stretch>
        </p:blipFill>
        <p:spPr>
          <a:xfrm>
            <a:off x="6901813" y="1981200"/>
            <a:ext cx="3674290" cy="2458275"/>
          </a:xfrm>
          <a:prstGeom prst="rect">
            <a:avLst/>
          </a:prstGeom>
          <a:noFill/>
          <a:ln>
            <a:noFill/>
          </a:ln>
        </p:spPr>
      </p:pic>
      <p:pic>
        <p:nvPicPr>
          <p:cNvPr id="219" name="Google Shape;219;p29"/>
          <p:cNvPicPr preferRelativeResize="0"/>
          <p:nvPr/>
        </p:nvPicPr>
        <p:blipFill>
          <a:blip r:embed="rId4">
            <a:alphaModFix/>
          </a:blip>
          <a:stretch>
            <a:fillRect/>
          </a:stretch>
        </p:blipFill>
        <p:spPr>
          <a:xfrm>
            <a:off x="1095375" y="2071825"/>
            <a:ext cx="3792767" cy="2458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30"/>
          <p:cNvPicPr preferRelativeResize="0"/>
          <p:nvPr/>
        </p:nvPicPr>
        <p:blipFill>
          <a:blip r:embed="rId3">
            <a:alphaModFix/>
          </a:blip>
          <a:stretch>
            <a:fillRect/>
          </a:stretch>
        </p:blipFill>
        <p:spPr>
          <a:xfrm>
            <a:off x="838200" y="4551875"/>
            <a:ext cx="5657849" cy="1419529"/>
          </a:xfrm>
          <a:prstGeom prst="rect">
            <a:avLst/>
          </a:prstGeom>
          <a:noFill/>
          <a:ln>
            <a:noFill/>
          </a:ln>
        </p:spPr>
      </p:pic>
      <p:pic>
        <p:nvPicPr>
          <p:cNvPr id="225" name="Google Shape;225;p30"/>
          <p:cNvPicPr preferRelativeResize="0"/>
          <p:nvPr/>
        </p:nvPicPr>
        <p:blipFill>
          <a:blip r:embed="rId4">
            <a:alphaModFix/>
          </a:blip>
          <a:stretch>
            <a:fillRect/>
          </a:stretch>
        </p:blipFill>
        <p:spPr>
          <a:xfrm>
            <a:off x="634375" y="2148024"/>
            <a:ext cx="5657851" cy="1595075"/>
          </a:xfrm>
          <a:prstGeom prst="rect">
            <a:avLst/>
          </a:prstGeom>
          <a:noFill/>
          <a:ln>
            <a:noFill/>
          </a:ln>
        </p:spPr>
      </p:pic>
      <p:sp>
        <p:nvSpPr>
          <p:cNvPr id="226" name="Google Shape;226;p30"/>
          <p:cNvSpPr txBox="1"/>
          <p:nvPr>
            <p:ph idx="1" type="body"/>
          </p:nvPr>
        </p:nvSpPr>
        <p:spPr>
          <a:xfrm>
            <a:off x="6720850" y="3377575"/>
            <a:ext cx="4855800" cy="1705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2000">
                <a:solidFill>
                  <a:srgbClr val="000000"/>
                </a:solidFill>
                <a:latin typeface="Arial"/>
                <a:ea typeface="Arial"/>
                <a:cs typeface="Arial"/>
                <a:sym typeface="Arial"/>
              </a:rPr>
              <a:t>Mengubah nama beberapa kolom agar sesuai dengan konteks dari isi kolom.</a:t>
            </a:r>
            <a:endParaRPr sz="2000">
              <a:solidFill>
                <a:srgbClr val="000000"/>
              </a:solidFill>
              <a:latin typeface="Arial"/>
              <a:ea typeface="Arial"/>
              <a:cs typeface="Arial"/>
              <a:sym typeface="Arial"/>
            </a:endParaRPr>
          </a:p>
        </p:txBody>
      </p:sp>
      <p:cxnSp>
        <p:nvCxnSpPr>
          <p:cNvPr id="227" name="Google Shape;227;p30"/>
          <p:cNvCxnSpPr/>
          <p:nvPr/>
        </p:nvCxnSpPr>
        <p:spPr>
          <a:xfrm>
            <a:off x="3463300" y="3806825"/>
            <a:ext cx="0" cy="605100"/>
          </a:xfrm>
          <a:prstGeom prst="straightConnector1">
            <a:avLst/>
          </a:prstGeom>
          <a:noFill/>
          <a:ln cap="flat" cmpd="sng" w="76200">
            <a:solidFill>
              <a:schemeClr val="dk2"/>
            </a:solidFill>
            <a:prstDash val="solid"/>
            <a:round/>
            <a:headEnd len="med" w="med" type="none"/>
            <a:tailEnd len="med" w="med" type="triangle"/>
          </a:ln>
        </p:spPr>
      </p:cxnSp>
      <p:sp>
        <p:nvSpPr>
          <p:cNvPr id="228" name="Google Shape;228;p30"/>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2 - Data Preprocessing</a:t>
            </a:r>
            <a:endParaRPr sz="35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idx="1" type="body"/>
          </p:nvPr>
        </p:nvSpPr>
        <p:spPr>
          <a:xfrm>
            <a:off x="838200" y="1532275"/>
            <a:ext cx="10515600" cy="4351200"/>
          </a:xfrm>
          <a:prstGeom prst="rect">
            <a:avLst/>
          </a:prstGeom>
        </p:spPr>
        <p:txBody>
          <a:bodyPr anchorCtr="0" anchor="t" bIns="45700" lIns="91425" spcFirstLastPara="1" rIns="91425" wrap="square" tIns="45700">
            <a:normAutofit/>
          </a:bodyPr>
          <a:lstStyle/>
          <a:p>
            <a:pPr indent="-355600" lvl="0" marL="457200" rtl="0" algn="l">
              <a:spcBef>
                <a:spcPts val="0"/>
              </a:spcBef>
              <a:spcAft>
                <a:spcPts val="0"/>
              </a:spcAft>
              <a:buSzPts val="2000"/>
              <a:buFont typeface="Calibri"/>
              <a:buChar char="●"/>
            </a:pPr>
            <a:r>
              <a:rPr lang="en-US" sz="2000"/>
              <a:t>Mengubah tipe data yang masih dalam bentuk object ke tipe data string</a:t>
            </a:r>
            <a:endParaRPr sz="2000"/>
          </a:p>
          <a:p>
            <a:pPr indent="0" lvl="0" marL="0" rtl="0" algn="l">
              <a:spcBef>
                <a:spcPts val="1000"/>
              </a:spcBef>
              <a:spcAft>
                <a:spcPts val="0"/>
              </a:spcAft>
              <a:buNone/>
            </a:pPr>
            <a:r>
              <a:t/>
            </a:r>
            <a:endParaRPr sz="2000"/>
          </a:p>
        </p:txBody>
      </p:sp>
      <p:pic>
        <p:nvPicPr>
          <p:cNvPr id="234" name="Google Shape;234;p31"/>
          <p:cNvPicPr preferRelativeResize="0"/>
          <p:nvPr/>
        </p:nvPicPr>
        <p:blipFill>
          <a:blip r:embed="rId3">
            <a:alphaModFix/>
          </a:blip>
          <a:stretch>
            <a:fillRect/>
          </a:stretch>
        </p:blipFill>
        <p:spPr>
          <a:xfrm>
            <a:off x="1690675" y="2015000"/>
            <a:ext cx="8810625" cy="1066800"/>
          </a:xfrm>
          <a:prstGeom prst="rect">
            <a:avLst/>
          </a:prstGeom>
          <a:noFill/>
          <a:ln>
            <a:noFill/>
          </a:ln>
        </p:spPr>
      </p:pic>
      <p:pic>
        <p:nvPicPr>
          <p:cNvPr id="235" name="Google Shape;235;p31"/>
          <p:cNvPicPr preferRelativeResize="0"/>
          <p:nvPr/>
        </p:nvPicPr>
        <p:blipFill>
          <a:blip r:embed="rId4">
            <a:alphaModFix/>
          </a:blip>
          <a:stretch>
            <a:fillRect/>
          </a:stretch>
        </p:blipFill>
        <p:spPr>
          <a:xfrm>
            <a:off x="964775" y="3296499"/>
            <a:ext cx="4031875" cy="3148775"/>
          </a:xfrm>
          <a:prstGeom prst="rect">
            <a:avLst/>
          </a:prstGeom>
          <a:noFill/>
          <a:ln>
            <a:noFill/>
          </a:ln>
        </p:spPr>
      </p:pic>
      <p:cxnSp>
        <p:nvCxnSpPr>
          <p:cNvPr id="236" name="Google Shape;236;p31"/>
          <p:cNvCxnSpPr/>
          <p:nvPr/>
        </p:nvCxnSpPr>
        <p:spPr>
          <a:xfrm>
            <a:off x="5464150" y="4775975"/>
            <a:ext cx="476700" cy="0"/>
          </a:xfrm>
          <a:prstGeom prst="straightConnector1">
            <a:avLst/>
          </a:prstGeom>
          <a:noFill/>
          <a:ln cap="flat" cmpd="sng" w="114300">
            <a:solidFill>
              <a:schemeClr val="dk2"/>
            </a:solidFill>
            <a:prstDash val="solid"/>
            <a:round/>
            <a:headEnd len="med" w="med" type="none"/>
            <a:tailEnd len="med" w="med" type="triangle"/>
          </a:ln>
        </p:spPr>
      </p:cxnSp>
      <p:pic>
        <p:nvPicPr>
          <p:cNvPr id="237" name="Google Shape;237;p31"/>
          <p:cNvPicPr preferRelativeResize="0"/>
          <p:nvPr/>
        </p:nvPicPr>
        <p:blipFill>
          <a:blip r:embed="rId5">
            <a:alphaModFix/>
          </a:blip>
          <a:stretch>
            <a:fillRect/>
          </a:stretch>
        </p:blipFill>
        <p:spPr>
          <a:xfrm>
            <a:off x="6864750" y="3355000"/>
            <a:ext cx="4362450" cy="3200400"/>
          </a:xfrm>
          <a:prstGeom prst="rect">
            <a:avLst/>
          </a:prstGeom>
          <a:noFill/>
          <a:ln>
            <a:noFill/>
          </a:ln>
        </p:spPr>
      </p:pic>
      <p:sp>
        <p:nvSpPr>
          <p:cNvPr id="238" name="Google Shape;238;p31"/>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2 - Data Preprocessing</a:t>
            </a:r>
            <a:endParaRPr sz="35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3 - Exploratory </a:t>
            </a:r>
            <a:r>
              <a:rPr lang="en-US" sz="3500">
                <a:latin typeface="Arial"/>
                <a:ea typeface="Arial"/>
                <a:cs typeface="Arial"/>
                <a:sym typeface="Arial"/>
              </a:rPr>
              <a:t>Data Analysis (EDA)</a:t>
            </a:r>
            <a:endParaRPr sz="3500">
              <a:latin typeface="Arial"/>
              <a:ea typeface="Arial"/>
              <a:cs typeface="Arial"/>
              <a:sym typeface="Arial"/>
            </a:endParaRPr>
          </a:p>
        </p:txBody>
      </p:sp>
      <p:sp>
        <p:nvSpPr>
          <p:cNvPr id="244" name="Google Shape;244;p32"/>
          <p:cNvSpPr txBox="1"/>
          <p:nvPr>
            <p:ph idx="1" type="body"/>
          </p:nvPr>
        </p:nvSpPr>
        <p:spPr>
          <a:xfrm>
            <a:off x="1039875" y="1906650"/>
            <a:ext cx="10515600" cy="4059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1550">
                <a:solidFill>
                  <a:srgbClr val="000000"/>
                </a:solidFill>
              </a:rPr>
              <a:t>Key question: Bagaimana pertumbuhan volume produksi rumput laut di Indonesia per tahun?</a:t>
            </a:r>
            <a:endParaRPr sz="1550"/>
          </a:p>
        </p:txBody>
      </p:sp>
      <p:pic>
        <p:nvPicPr>
          <p:cNvPr id="245" name="Google Shape;245;p32"/>
          <p:cNvPicPr preferRelativeResize="0"/>
          <p:nvPr/>
        </p:nvPicPr>
        <p:blipFill>
          <a:blip r:embed="rId3">
            <a:alphaModFix/>
          </a:blip>
          <a:stretch>
            <a:fillRect/>
          </a:stretch>
        </p:blipFill>
        <p:spPr>
          <a:xfrm>
            <a:off x="1530825" y="4090500"/>
            <a:ext cx="3571549" cy="2572299"/>
          </a:xfrm>
          <a:prstGeom prst="rect">
            <a:avLst/>
          </a:prstGeom>
          <a:noFill/>
          <a:ln>
            <a:noFill/>
          </a:ln>
        </p:spPr>
      </p:pic>
      <p:cxnSp>
        <p:nvCxnSpPr>
          <p:cNvPr id="246" name="Google Shape;246;p32"/>
          <p:cNvCxnSpPr/>
          <p:nvPr/>
        </p:nvCxnSpPr>
        <p:spPr>
          <a:xfrm flipH="1" rot="10800000">
            <a:off x="5372875" y="3855300"/>
            <a:ext cx="407700" cy="235200"/>
          </a:xfrm>
          <a:prstGeom prst="straightConnector1">
            <a:avLst/>
          </a:prstGeom>
          <a:noFill/>
          <a:ln cap="flat" cmpd="sng" w="38100">
            <a:solidFill>
              <a:schemeClr val="dk2"/>
            </a:solidFill>
            <a:prstDash val="solid"/>
            <a:round/>
            <a:headEnd len="med" w="med" type="none"/>
            <a:tailEnd len="med" w="med" type="triangle"/>
          </a:ln>
        </p:spPr>
      </p:cxnSp>
      <p:pic>
        <p:nvPicPr>
          <p:cNvPr id="247" name="Google Shape;247;p32"/>
          <p:cNvPicPr preferRelativeResize="0"/>
          <p:nvPr/>
        </p:nvPicPr>
        <p:blipFill>
          <a:blip r:embed="rId4">
            <a:alphaModFix/>
          </a:blip>
          <a:stretch>
            <a:fillRect/>
          </a:stretch>
        </p:blipFill>
        <p:spPr>
          <a:xfrm>
            <a:off x="5965301" y="2626875"/>
            <a:ext cx="3590925" cy="1295400"/>
          </a:xfrm>
          <a:prstGeom prst="rect">
            <a:avLst/>
          </a:prstGeom>
          <a:noFill/>
          <a:ln>
            <a:noFill/>
          </a:ln>
        </p:spPr>
      </p:pic>
      <p:sp>
        <p:nvSpPr>
          <p:cNvPr id="248" name="Google Shape;248;p32"/>
          <p:cNvSpPr txBox="1"/>
          <p:nvPr/>
        </p:nvSpPr>
        <p:spPr>
          <a:xfrm>
            <a:off x="6022700" y="4345125"/>
            <a:ext cx="5358600" cy="132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Volume produksi terjadi penurunan dari tahun 2019 sampai tahun 2021 dan kembali meningkat di tahun 2022. Penurunan terendah ada pada tahun 2021 sebesar 16%.</a:t>
            </a:r>
            <a:endParaRPr sz="2000">
              <a:solidFill>
                <a:schemeClr val="dk1"/>
              </a:solidFill>
              <a:latin typeface="Calibri"/>
              <a:ea typeface="Calibri"/>
              <a:cs typeface="Calibri"/>
              <a:sym typeface="Calibri"/>
            </a:endParaRPr>
          </a:p>
        </p:txBody>
      </p:sp>
      <p:pic>
        <p:nvPicPr>
          <p:cNvPr id="249" name="Google Shape;249;p32"/>
          <p:cNvPicPr preferRelativeResize="0"/>
          <p:nvPr/>
        </p:nvPicPr>
        <p:blipFill>
          <a:blip r:embed="rId5">
            <a:alphaModFix/>
          </a:blip>
          <a:stretch>
            <a:fillRect/>
          </a:stretch>
        </p:blipFill>
        <p:spPr>
          <a:xfrm>
            <a:off x="2020150" y="2312538"/>
            <a:ext cx="2743200" cy="1609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838200" y="4999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Arial"/>
                <a:ea typeface="Arial"/>
                <a:cs typeface="Arial"/>
                <a:sym typeface="Arial"/>
              </a:rPr>
              <a:t>Introduction</a:t>
            </a:r>
            <a:endParaRPr>
              <a:latin typeface="Arial"/>
              <a:ea typeface="Arial"/>
              <a:cs typeface="Arial"/>
              <a:sym typeface="Arial"/>
            </a:endParaRPr>
          </a:p>
        </p:txBody>
      </p:sp>
      <p:sp>
        <p:nvSpPr>
          <p:cNvPr id="99" name="Google Shape;99;p15"/>
          <p:cNvSpPr txBox="1"/>
          <p:nvPr>
            <p:ph idx="1" type="body"/>
          </p:nvPr>
        </p:nvSpPr>
        <p:spPr>
          <a:xfrm>
            <a:off x="929875" y="2173950"/>
            <a:ext cx="10515600" cy="3546300"/>
          </a:xfrm>
          <a:prstGeom prst="rect">
            <a:avLst/>
          </a:prstGeom>
        </p:spPr>
        <p:txBody>
          <a:bodyPr anchorCtr="0" anchor="t" bIns="45700" lIns="91425" spcFirstLastPara="1" rIns="91425" wrap="square" tIns="45700">
            <a:normAutofit/>
          </a:bodyPr>
          <a:lstStyle/>
          <a:p>
            <a:pPr indent="0" lvl="0" marL="0" rtl="0" algn="l">
              <a:lnSpc>
                <a:spcPct val="80000"/>
              </a:lnSpc>
              <a:spcBef>
                <a:spcPts val="1000"/>
              </a:spcBef>
              <a:spcAft>
                <a:spcPts val="0"/>
              </a:spcAft>
              <a:buNone/>
            </a:pPr>
            <a:r>
              <a:rPr lang="en-US" sz="2200"/>
              <a:t>Rumput laut merupakan salah satu dari beberapa sumber daya alam (SDA) yang membantu mendorong perekonomian beberapa daerah di Indonesia. Wilayah Indonesia sebagian besar dikelilingi oleh laut dan memiliki iklim tropis yang mendukung budidaya rumput laut. Menurut FAO Fisheries and Aquaculture(2020), Indonesia adalah negara yang produksi rumput laut terbesar ketiga setelah China dan Vietnam (algae &amp; microalgae). </a:t>
            </a:r>
            <a:endParaRPr sz="2200"/>
          </a:p>
          <a:p>
            <a:pPr indent="0" lvl="0" marL="0" rtl="0" algn="l">
              <a:lnSpc>
                <a:spcPct val="80000"/>
              </a:lnSpc>
              <a:spcBef>
                <a:spcPts val="1000"/>
              </a:spcBef>
              <a:spcAft>
                <a:spcPts val="0"/>
              </a:spcAft>
              <a:buNone/>
            </a:pPr>
            <a:r>
              <a:rPr lang="en-US" sz="2200"/>
              <a:t>Namun terdapat beberapa kendala yang menyebabkan produksi rumput laut menurun seperti kondisi cuaca dan perubahan iklim yang tidak menentu </a:t>
            </a:r>
            <a:r>
              <a:rPr lang="en-US" sz="2200"/>
              <a:t>atau </a:t>
            </a:r>
            <a:r>
              <a:rPr lang="en-US" sz="2200"/>
              <a:t>kualitas bibit yang kurang baik. Oleh karena itu, dengan analysis ini dapat memberikan informasi yang bermanfaat bagi pembudidaya dan stakeholder dalam mengambil keputusan yang tepat berdasarkan data yang sudah diolah.</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3 - Exploratory Data Analysis (EDA)</a:t>
            </a:r>
            <a:endParaRPr sz="3500">
              <a:latin typeface="Arial"/>
              <a:ea typeface="Arial"/>
              <a:cs typeface="Arial"/>
              <a:sym typeface="Arial"/>
            </a:endParaRPr>
          </a:p>
        </p:txBody>
      </p:sp>
      <p:sp>
        <p:nvSpPr>
          <p:cNvPr id="255" name="Google Shape;255;p33"/>
          <p:cNvSpPr txBox="1"/>
          <p:nvPr>
            <p:ph idx="1" type="body"/>
          </p:nvPr>
        </p:nvSpPr>
        <p:spPr>
          <a:xfrm>
            <a:off x="691525" y="1977450"/>
            <a:ext cx="10515600" cy="4059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1550">
                <a:solidFill>
                  <a:srgbClr val="000000"/>
                </a:solidFill>
              </a:rPr>
              <a:t>Key question: </a:t>
            </a:r>
            <a:r>
              <a:rPr lang="en-US" sz="1550">
                <a:solidFill>
                  <a:srgbClr val="000000"/>
                </a:solidFill>
              </a:rPr>
              <a:t>Dimana p</a:t>
            </a:r>
            <a:r>
              <a:rPr lang="en-US" sz="1550">
                <a:solidFill>
                  <a:srgbClr val="000000"/>
                </a:solidFill>
              </a:rPr>
              <a:t>rovinsi yang memproduksi rumput laut dengan nilai produksi tertinggi per tahun?</a:t>
            </a:r>
            <a:endParaRPr sz="1550"/>
          </a:p>
        </p:txBody>
      </p:sp>
      <p:pic>
        <p:nvPicPr>
          <p:cNvPr id="256" name="Google Shape;256;p33"/>
          <p:cNvPicPr preferRelativeResize="0"/>
          <p:nvPr/>
        </p:nvPicPr>
        <p:blipFill>
          <a:blip r:embed="rId3">
            <a:alphaModFix/>
          </a:blip>
          <a:stretch>
            <a:fillRect/>
          </a:stretch>
        </p:blipFill>
        <p:spPr>
          <a:xfrm>
            <a:off x="115725" y="2555850"/>
            <a:ext cx="7539049" cy="3815150"/>
          </a:xfrm>
          <a:prstGeom prst="rect">
            <a:avLst/>
          </a:prstGeom>
          <a:noFill/>
          <a:ln>
            <a:noFill/>
          </a:ln>
        </p:spPr>
      </p:pic>
      <p:sp>
        <p:nvSpPr>
          <p:cNvPr id="257" name="Google Shape;257;p33"/>
          <p:cNvSpPr txBox="1"/>
          <p:nvPr/>
        </p:nvSpPr>
        <p:spPr>
          <a:xfrm>
            <a:off x="7727700" y="3428425"/>
            <a:ext cx="4322700" cy="20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Dari tahun 2019 sampai tahun 202</a:t>
            </a:r>
            <a:r>
              <a:rPr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provinsi Sulawesi Selatan selalu berada di posisi</a:t>
            </a:r>
            <a:r>
              <a:rPr lang="en-US" sz="1800">
                <a:solidFill>
                  <a:schemeClr val="dk1"/>
                </a:solidFill>
                <a:latin typeface="Calibri"/>
                <a:ea typeface="Calibri"/>
                <a:cs typeface="Calibri"/>
                <a:sym typeface="Calibri"/>
              </a:rPr>
              <a:t> teratas dengan nilai produksi sebesar 13T(rilyun) Rupiah (2022)</a:t>
            </a:r>
            <a:r>
              <a:rPr lang="en-US" sz="1800">
                <a:solidFill>
                  <a:schemeClr val="dk1"/>
                </a:solidFill>
                <a:latin typeface="Calibri"/>
                <a:ea typeface="Calibri"/>
                <a:cs typeface="Calibri"/>
                <a:sym typeface="Calibri"/>
              </a:rPr>
              <a:t>. Sementara di posisi kedua ditempati oleh provinsi Nusa Tenggara Timur di tahun 2019 sampai 2021 dan Sulawesi Tengah di tahun 2022.</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3 - Exploratory Data Analysis (EDA)</a:t>
            </a:r>
            <a:endParaRPr sz="3500">
              <a:latin typeface="Arial"/>
              <a:ea typeface="Arial"/>
              <a:cs typeface="Arial"/>
              <a:sym typeface="Arial"/>
            </a:endParaRPr>
          </a:p>
        </p:txBody>
      </p:sp>
      <p:sp>
        <p:nvSpPr>
          <p:cNvPr id="263" name="Google Shape;263;p34"/>
          <p:cNvSpPr txBox="1"/>
          <p:nvPr>
            <p:ph idx="1" type="body"/>
          </p:nvPr>
        </p:nvSpPr>
        <p:spPr>
          <a:xfrm>
            <a:off x="719025" y="1775775"/>
            <a:ext cx="10515600" cy="4059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1550">
                <a:solidFill>
                  <a:srgbClr val="000000"/>
                </a:solidFill>
              </a:rPr>
              <a:t>Key question: Apa jenis rumput laut yang paling sering diproduksi dan perbandingan per tahun seperti apa?</a:t>
            </a:r>
            <a:endParaRPr sz="1550"/>
          </a:p>
        </p:txBody>
      </p:sp>
      <p:sp>
        <p:nvSpPr>
          <p:cNvPr id="264" name="Google Shape;264;p34"/>
          <p:cNvSpPr txBox="1"/>
          <p:nvPr/>
        </p:nvSpPr>
        <p:spPr>
          <a:xfrm>
            <a:off x="2657475" y="5099525"/>
            <a:ext cx="6323400" cy="16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Budidaya produksi yang sering di tahun 2019 adalah jenis rumput laut cottonii dan produksi terendah adalah jenis rumput laut sargassum dan gracilaria.</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(dihitung berdasarkan provinsi dan kabupaten/kota yang memproduksi jenis rumput laut tersebut)</a:t>
            </a:r>
            <a:endParaRPr sz="2000">
              <a:solidFill>
                <a:schemeClr val="dk1"/>
              </a:solidFill>
              <a:latin typeface="Calibri"/>
              <a:ea typeface="Calibri"/>
              <a:cs typeface="Calibri"/>
              <a:sym typeface="Calibri"/>
            </a:endParaRPr>
          </a:p>
          <a:p>
            <a:pPr indent="0" lvl="0" marL="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265" name="Google Shape;265;p34"/>
          <p:cNvPicPr preferRelativeResize="0"/>
          <p:nvPr/>
        </p:nvPicPr>
        <p:blipFill>
          <a:blip r:embed="rId3">
            <a:alphaModFix/>
          </a:blip>
          <a:stretch>
            <a:fillRect/>
          </a:stretch>
        </p:blipFill>
        <p:spPr>
          <a:xfrm>
            <a:off x="941075" y="2390775"/>
            <a:ext cx="3581400" cy="2076450"/>
          </a:xfrm>
          <a:prstGeom prst="rect">
            <a:avLst/>
          </a:prstGeom>
          <a:noFill/>
          <a:ln>
            <a:noFill/>
          </a:ln>
        </p:spPr>
      </p:pic>
      <p:pic>
        <p:nvPicPr>
          <p:cNvPr id="266" name="Google Shape;266;p34"/>
          <p:cNvPicPr preferRelativeResize="0"/>
          <p:nvPr/>
        </p:nvPicPr>
        <p:blipFill>
          <a:blip r:embed="rId4">
            <a:alphaModFix/>
          </a:blip>
          <a:stretch>
            <a:fillRect/>
          </a:stretch>
        </p:blipFill>
        <p:spPr>
          <a:xfrm>
            <a:off x="5871740" y="2176275"/>
            <a:ext cx="6078834" cy="2290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3 - Exploratory Data Analysis (EDA)</a:t>
            </a:r>
            <a:endParaRPr sz="3500">
              <a:latin typeface="Arial"/>
              <a:ea typeface="Arial"/>
              <a:cs typeface="Arial"/>
              <a:sym typeface="Arial"/>
            </a:endParaRPr>
          </a:p>
        </p:txBody>
      </p:sp>
      <p:sp>
        <p:nvSpPr>
          <p:cNvPr id="272" name="Google Shape;272;p35"/>
          <p:cNvSpPr txBox="1"/>
          <p:nvPr>
            <p:ph idx="1" type="body"/>
          </p:nvPr>
        </p:nvSpPr>
        <p:spPr>
          <a:xfrm>
            <a:off x="719025" y="1775775"/>
            <a:ext cx="10515600" cy="4059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1550">
                <a:solidFill>
                  <a:srgbClr val="000000"/>
                </a:solidFill>
              </a:rPr>
              <a:t>Key question: Apa jenis rumput laut yang paling banyak diproduksi dan perbandingan per tahun seperti apa?</a:t>
            </a:r>
            <a:endParaRPr sz="1550"/>
          </a:p>
        </p:txBody>
      </p:sp>
      <p:sp>
        <p:nvSpPr>
          <p:cNvPr id="273" name="Google Shape;273;p35"/>
          <p:cNvSpPr txBox="1"/>
          <p:nvPr/>
        </p:nvSpPr>
        <p:spPr>
          <a:xfrm>
            <a:off x="2674625" y="4945225"/>
            <a:ext cx="63234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Calibri"/>
                <a:ea typeface="Calibri"/>
                <a:cs typeface="Calibri"/>
                <a:sym typeface="Calibri"/>
              </a:rPr>
              <a:t>Budidaya produksi yang terbanyak di tahun 2020 adalah jenis rumput laut cottonii dan produksi terendah adalah jenis rumput laut sargassum.</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000">
                <a:solidFill>
                  <a:schemeClr val="dk1"/>
                </a:solidFill>
                <a:latin typeface="Calibri"/>
                <a:ea typeface="Calibri"/>
                <a:cs typeface="Calibri"/>
                <a:sym typeface="Calibri"/>
              </a:rPr>
              <a:t>(dihitung berdasarkan provinsi dan kabupaten/kota yang memproduksi jenis rumput laut tersebut)</a:t>
            </a:r>
            <a:endParaRPr sz="2000">
              <a:solidFill>
                <a:schemeClr val="dk1"/>
              </a:solidFill>
              <a:latin typeface="Calibri"/>
              <a:ea typeface="Calibri"/>
              <a:cs typeface="Calibri"/>
              <a:sym typeface="Calibri"/>
            </a:endParaRPr>
          </a:p>
        </p:txBody>
      </p:sp>
      <p:pic>
        <p:nvPicPr>
          <p:cNvPr id="274" name="Google Shape;274;p35"/>
          <p:cNvPicPr preferRelativeResize="0"/>
          <p:nvPr/>
        </p:nvPicPr>
        <p:blipFill>
          <a:blip r:embed="rId3">
            <a:alphaModFix/>
          </a:blip>
          <a:stretch>
            <a:fillRect/>
          </a:stretch>
        </p:blipFill>
        <p:spPr>
          <a:xfrm>
            <a:off x="803925" y="2316925"/>
            <a:ext cx="3685050" cy="1729300"/>
          </a:xfrm>
          <a:prstGeom prst="rect">
            <a:avLst/>
          </a:prstGeom>
          <a:noFill/>
          <a:ln>
            <a:noFill/>
          </a:ln>
        </p:spPr>
      </p:pic>
      <p:pic>
        <p:nvPicPr>
          <p:cNvPr id="275" name="Google Shape;275;p35"/>
          <p:cNvPicPr preferRelativeResize="0"/>
          <p:nvPr/>
        </p:nvPicPr>
        <p:blipFill>
          <a:blip r:embed="rId4">
            <a:alphaModFix/>
          </a:blip>
          <a:stretch>
            <a:fillRect/>
          </a:stretch>
        </p:blipFill>
        <p:spPr>
          <a:xfrm>
            <a:off x="5492950" y="2388562"/>
            <a:ext cx="5741674" cy="2188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6"/>
          <p:cNvSpPr txBox="1"/>
          <p:nvPr>
            <p:ph type="title"/>
          </p:nvPr>
        </p:nvSpPr>
        <p:spPr>
          <a:xfrm>
            <a:off x="941075" y="540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3 - Exploratory Data Analysis (EDA)</a:t>
            </a:r>
            <a:endParaRPr sz="3500">
              <a:latin typeface="Arial"/>
              <a:ea typeface="Arial"/>
              <a:cs typeface="Arial"/>
              <a:sym typeface="Arial"/>
            </a:endParaRPr>
          </a:p>
        </p:txBody>
      </p:sp>
      <p:sp>
        <p:nvSpPr>
          <p:cNvPr id="281" name="Google Shape;281;p36"/>
          <p:cNvSpPr txBox="1"/>
          <p:nvPr>
            <p:ph idx="1" type="body"/>
          </p:nvPr>
        </p:nvSpPr>
        <p:spPr>
          <a:xfrm>
            <a:off x="719025" y="1775775"/>
            <a:ext cx="10515600" cy="405900"/>
          </a:xfrm>
          <a:prstGeom prst="rect">
            <a:avLst/>
          </a:prstGeom>
          <a:noFill/>
          <a:ln>
            <a:noFill/>
          </a:ln>
        </p:spPr>
        <p:txBody>
          <a:bodyPr anchorCtr="0" anchor="t" bIns="45700" lIns="91425" spcFirstLastPara="1" rIns="91425" wrap="square" tIns="45700">
            <a:normAutofit/>
          </a:bodyPr>
          <a:lstStyle/>
          <a:p>
            <a:pPr indent="0" lvl="0" marL="457200" rtl="0" algn="l">
              <a:lnSpc>
                <a:spcPct val="90000"/>
              </a:lnSpc>
              <a:spcBef>
                <a:spcPts val="0"/>
              </a:spcBef>
              <a:spcAft>
                <a:spcPts val="0"/>
              </a:spcAft>
              <a:buNone/>
            </a:pPr>
            <a:r>
              <a:rPr lang="en-US" sz="1550">
                <a:solidFill>
                  <a:srgbClr val="000000"/>
                </a:solidFill>
              </a:rPr>
              <a:t>Key question: Apa jenis rumput laut yang paling banyak diproduksi dan perbandingan per tahun seperti apa?</a:t>
            </a:r>
            <a:endParaRPr sz="1550"/>
          </a:p>
        </p:txBody>
      </p:sp>
      <p:sp>
        <p:nvSpPr>
          <p:cNvPr id="282" name="Google Shape;282;p36"/>
          <p:cNvSpPr txBox="1"/>
          <p:nvPr/>
        </p:nvSpPr>
        <p:spPr>
          <a:xfrm>
            <a:off x="2657475" y="4928075"/>
            <a:ext cx="6323400" cy="16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Budidaya produksi yang terbanyak di tahun 2021 adalah jenis rumput laut cottonii dan produksi terendah adalah jenis rumput laut sargassum.</a:t>
            </a:r>
            <a:endParaRPr sz="2000">
              <a:solidFill>
                <a:schemeClr val="dk1"/>
              </a:solidFill>
              <a:latin typeface="Calibri"/>
              <a:ea typeface="Calibri"/>
              <a:cs typeface="Calibri"/>
              <a:sym typeface="Calibri"/>
            </a:endParaRPr>
          </a:p>
          <a:p>
            <a:pPr indent="0" lvl="0" marL="0" rtl="0" algn="l">
              <a:spcBef>
                <a:spcPts val="0"/>
              </a:spcBef>
              <a:spcAft>
                <a:spcPts val="0"/>
              </a:spcAft>
              <a:buNone/>
            </a:pPr>
            <a:r>
              <a:rPr lang="en-US" sz="2000">
                <a:solidFill>
                  <a:schemeClr val="dk1"/>
                </a:solidFill>
                <a:latin typeface="Calibri"/>
                <a:ea typeface="Calibri"/>
                <a:cs typeface="Calibri"/>
                <a:sym typeface="Calibri"/>
              </a:rPr>
              <a:t>(dihitung berdasarkan provinsi dan kabupaten/kota yang memproduksi jenis rumput laut tersebut)</a:t>
            </a:r>
            <a:endParaRPr sz="2000">
              <a:solidFill>
                <a:schemeClr val="dk1"/>
              </a:solidFill>
              <a:latin typeface="Calibri"/>
              <a:ea typeface="Calibri"/>
              <a:cs typeface="Calibri"/>
              <a:sym typeface="Calibri"/>
            </a:endParaRPr>
          </a:p>
        </p:txBody>
      </p:sp>
      <p:pic>
        <p:nvPicPr>
          <p:cNvPr id="283" name="Google Shape;283;p36"/>
          <p:cNvPicPr preferRelativeResize="0"/>
          <p:nvPr/>
        </p:nvPicPr>
        <p:blipFill>
          <a:blip r:embed="rId3">
            <a:alphaModFix/>
          </a:blip>
          <a:stretch>
            <a:fillRect/>
          </a:stretch>
        </p:blipFill>
        <p:spPr>
          <a:xfrm>
            <a:off x="649600" y="2354101"/>
            <a:ext cx="3730919" cy="2150187"/>
          </a:xfrm>
          <a:prstGeom prst="rect">
            <a:avLst/>
          </a:prstGeom>
          <a:noFill/>
          <a:ln>
            <a:noFill/>
          </a:ln>
        </p:spPr>
      </p:pic>
      <p:pic>
        <p:nvPicPr>
          <p:cNvPr id="284" name="Google Shape;284;p36"/>
          <p:cNvPicPr preferRelativeResize="0"/>
          <p:nvPr/>
        </p:nvPicPr>
        <p:blipFill>
          <a:blip r:embed="rId4">
            <a:alphaModFix/>
          </a:blip>
          <a:stretch>
            <a:fillRect/>
          </a:stretch>
        </p:blipFill>
        <p:spPr>
          <a:xfrm>
            <a:off x="5365549" y="2404625"/>
            <a:ext cx="6091126" cy="2300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7"/>
          <p:cNvSpPr txBox="1"/>
          <p:nvPr>
            <p:ph type="title"/>
          </p:nvPr>
        </p:nvSpPr>
        <p:spPr>
          <a:xfrm>
            <a:off x="911550" y="530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4 - Insight Analysis</a:t>
            </a:r>
            <a:endParaRPr/>
          </a:p>
        </p:txBody>
      </p:sp>
      <p:sp>
        <p:nvSpPr>
          <p:cNvPr id="290" name="Google Shape;290;p37"/>
          <p:cNvSpPr txBox="1"/>
          <p:nvPr>
            <p:ph idx="1" type="body"/>
          </p:nvPr>
        </p:nvSpPr>
        <p:spPr>
          <a:xfrm>
            <a:off x="838200" y="1568950"/>
            <a:ext cx="10515600" cy="4351200"/>
          </a:xfrm>
          <a:prstGeom prst="rect">
            <a:avLst/>
          </a:prstGeom>
        </p:spPr>
        <p:txBody>
          <a:bodyPr anchorCtr="0" anchor="t" bIns="45700" lIns="91425" spcFirstLastPara="1" rIns="91425" wrap="square" tIns="45700">
            <a:normAutofit lnSpcReduction="10000"/>
          </a:bodyPr>
          <a:lstStyle/>
          <a:p>
            <a:pPr indent="-355600" lvl="0" marL="457200" rtl="0" algn="l">
              <a:spcBef>
                <a:spcPts val="1000"/>
              </a:spcBef>
              <a:spcAft>
                <a:spcPts val="0"/>
              </a:spcAft>
              <a:buSzPts val="2000"/>
              <a:buChar char="-"/>
            </a:pPr>
            <a:r>
              <a:rPr lang="en-US" sz="2000"/>
              <a:t>Dalam kurun waktu antara</a:t>
            </a:r>
            <a:r>
              <a:rPr lang="en-US" sz="2000"/>
              <a:t> tahun 2019 - 2022, Kabupaten Kupang di Provinsi Nusa Tenggara Timur s</a:t>
            </a:r>
            <a:r>
              <a:rPr lang="en-US" sz="2000"/>
              <a:t>ebagai salah satu daerah yang potensial </a:t>
            </a:r>
            <a:r>
              <a:rPr lang="en-US" sz="2000"/>
              <a:t>menghasilkan</a:t>
            </a:r>
            <a:r>
              <a:rPr lang="en-US" sz="2000"/>
              <a:t> rumput laut dengan volume hingga 1.879.265 ton di tahun 2020.</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Secara keseluruhan volume budidaya rumput laut di </a:t>
            </a:r>
            <a:r>
              <a:rPr lang="en-US" sz="2000"/>
              <a:t>tahun 2019 - 2022, terjadi penurunan sampai tahun 2021 sebesar 16% namun kembali naik di tahun 2022.</a:t>
            </a:r>
            <a:endParaRPr sz="2000"/>
          </a:p>
          <a:p>
            <a:pPr indent="0" lvl="0" marL="457200" rtl="0" algn="l">
              <a:spcBef>
                <a:spcPts val="1000"/>
              </a:spcBef>
              <a:spcAft>
                <a:spcPts val="0"/>
              </a:spcAft>
              <a:buNone/>
            </a:pPr>
            <a:r>
              <a:t/>
            </a:r>
            <a:endParaRPr sz="2000"/>
          </a:p>
          <a:p>
            <a:pPr indent="-355600" lvl="0" marL="457200" rtl="0" algn="l">
              <a:spcBef>
                <a:spcPts val="1000"/>
              </a:spcBef>
              <a:spcAft>
                <a:spcPts val="0"/>
              </a:spcAft>
              <a:buSzPts val="2000"/>
              <a:buChar char="-"/>
            </a:pPr>
            <a:r>
              <a:rPr lang="en-US" sz="2000"/>
              <a:t>Selain adanya kenaikan volume produksi di tahun 2022, nilai produksi rumput laut di Provinsi Nusa Tenggara Timur tahun </a:t>
            </a:r>
            <a:r>
              <a:rPr lang="en-US" sz="1800"/>
              <a:t>sebesar 4T(rilyun) rupiah </a:t>
            </a:r>
            <a:r>
              <a:rPr lang="en-US" sz="2000"/>
              <a:t>dan Provinsi Sulawesi Selatan tahun 2022 mencapai angka tertinggi </a:t>
            </a:r>
            <a:r>
              <a:rPr lang="en-US" sz="1800"/>
              <a:t>sebesar 13T(rilyun) rupiah.</a:t>
            </a:r>
            <a:endParaRPr sz="1800"/>
          </a:p>
          <a:p>
            <a:pPr indent="0" lvl="0" marL="457200" rtl="0" algn="l">
              <a:spcBef>
                <a:spcPts val="1000"/>
              </a:spcBef>
              <a:spcAft>
                <a:spcPts val="0"/>
              </a:spcAft>
              <a:buNone/>
            </a:pPr>
            <a:r>
              <a:t/>
            </a:r>
            <a:endParaRPr sz="1800"/>
          </a:p>
          <a:p>
            <a:pPr indent="-342900" lvl="0" marL="457200" rtl="0" algn="l">
              <a:spcBef>
                <a:spcPts val="1000"/>
              </a:spcBef>
              <a:spcAft>
                <a:spcPts val="0"/>
              </a:spcAft>
              <a:buSzPts val="1800"/>
              <a:buChar char="-"/>
            </a:pPr>
            <a:r>
              <a:rPr lang="en-US" sz="1800"/>
              <a:t>Provinsi Maluku juga merupakan salah satu daerah unggul dalam budidaya rumput laut karena di tahun 2021 dan 2022 memiliki lebih dari 4 kabupaten yang memproduksi keempat jenis rumput laut yang memproduksi jenis rumput laut cottonii dan 1 kabupaten yang memproduksi jenis rumput laut spinosum.</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5 - Data Visualization</a:t>
            </a:r>
            <a:endParaRPr/>
          </a:p>
        </p:txBody>
      </p:sp>
      <p:sp>
        <p:nvSpPr>
          <p:cNvPr id="296" name="Google Shape;296;p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861700" y="3490300"/>
            <a:ext cx="4571100" cy="432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1160">
                <a:latin typeface="Arial"/>
                <a:ea typeface="Arial"/>
                <a:cs typeface="Arial"/>
                <a:sym typeface="Arial"/>
              </a:rPr>
              <a:t>https://www.liputan6.com/bisnis/read/5470253/indonesia-peringkat-2-produsen-rumput-laut-terbesar-dunia-cuma-kalah-dari-china</a:t>
            </a:r>
            <a:endParaRPr sz="1160">
              <a:latin typeface="Arial"/>
              <a:ea typeface="Arial"/>
              <a:cs typeface="Arial"/>
              <a:sym typeface="Arial"/>
            </a:endParaRPr>
          </a:p>
        </p:txBody>
      </p:sp>
      <p:pic>
        <p:nvPicPr>
          <p:cNvPr id="105" name="Google Shape;105;p16"/>
          <p:cNvPicPr preferRelativeResize="0"/>
          <p:nvPr/>
        </p:nvPicPr>
        <p:blipFill>
          <a:blip r:embed="rId3">
            <a:alphaModFix/>
          </a:blip>
          <a:stretch>
            <a:fillRect/>
          </a:stretch>
        </p:blipFill>
        <p:spPr>
          <a:xfrm>
            <a:off x="6750247" y="940800"/>
            <a:ext cx="3886077" cy="1154175"/>
          </a:xfrm>
          <a:prstGeom prst="rect">
            <a:avLst/>
          </a:prstGeom>
          <a:noFill/>
          <a:ln>
            <a:noFill/>
          </a:ln>
        </p:spPr>
      </p:pic>
      <p:pic>
        <p:nvPicPr>
          <p:cNvPr id="106" name="Google Shape;106;p16"/>
          <p:cNvPicPr preferRelativeResize="0"/>
          <p:nvPr/>
        </p:nvPicPr>
        <p:blipFill>
          <a:blip r:embed="rId4">
            <a:alphaModFix/>
          </a:blip>
          <a:stretch>
            <a:fillRect/>
          </a:stretch>
        </p:blipFill>
        <p:spPr>
          <a:xfrm>
            <a:off x="6649425" y="2159975"/>
            <a:ext cx="4241651" cy="868845"/>
          </a:xfrm>
          <a:prstGeom prst="rect">
            <a:avLst/>
          </a:prstGeom>
          <a:noFill/>
          <a:ln>
            <a:noFill/>
          </a:ln>
        </p:spPr>
      </p:pic>
      <p:pic>
        <p:nvPicPr>
          <p:cNvPr id="107" name="Google Shape;107;p16"/>
          <p:cNvPicPr preferRelativeResize="0"/>
          <p:nvPr/>
        </p:nvPicPr>
        <p:blipFill>
          <a:blip r:embed="rId5">
            <a:alphaModFix/>
          </a:blip>
          <a:stretch>
            <a:fillRect/>
          </a:stretch>
        </p:blipFill>
        <p:spPr>
          <a:xfrm>
            <a:off x="6227748" y="3448100"/>
            <a:ext cx="5354575" cy="607220"/>
          </a:xfrm>
          <a:prstGeom prst="rect">
            <a:avLst/>
          </a:prstGeom>
          <a:noFill/>
          <a:ln>
            <a:noFill/>
          </a:ln>
        </p:spPr>
      </p:pic>
      <p:pic>
        <p:nvPicPr>
          <p:cNvPr id="108" name="Google Shape;108;p16"/>
          <p:cNvPicPr preferRelativeResize="0"/>
          <p:nvPr/>
        </p:nvPicPr>
        <p:blipFill>
          <a:blip r:embed="rId6">
            <a:alphaModFix/>
          </a:blip>
          <a:stretch>
            <a:fillRect/>
          </a:stretch>
        </p:blipFill>
        <p:spPr>
          <a:xfrm>
            <a:off x="6227751" y="4055326"/>
            <a:ext cx="5354575" cy="2009938"/>
          </a:xfrm>
          <a:prstGeom prst="rect">
            <a:avLst/>
          </a:prstGeom>
          <a:noFill/>
          <a:ln>
            <a:noFill/>
          </a:ln>
        </p:spPr>
      </p:pic>
      <p:pic>
        <p:nvPicPr>
          <p:cNvPr id="109" name="Google Shape;109;p16"/>
          <p:cNvPicPr preferRelativeResize="0"/>
          <p:nvPr/>
        </p:nvPicPr>
        <p:blipFill>
          <a:blip r:embed="rId7">
            <a:alphaModFix/>
          </a:blip>
          <a:stretch>
            <a:fillRect/>
          </a:stretch>
        </p:blipFill>
        <p:spPr>
          <a:xfrm>
            <a:off x="6227750" y="3093825"/>
            <a:ext cx="5354574" cy="320278"/>
          </a:xfrm>
          <a:prstGeom prst="rect">
            <a:avLst/>
          </a:prstGeom>
          <a:noFill/>
          <a:ln>
            <a:noFill/>
          </a:ln>
        </p:spPr>
      </p:pic>
      <p:sp>
        <p:nvSpPr>
          <p:cNvPr id="110" name="Google Shape;110;p16"/>
          <p:cNvSpPr txBox="1"/>
          <p:nvPr>
            <p:ph type="title"/>
          </p:nvPr>
        </p:nvSpPr>
        <p:spPr>
          <a:xfrm>
            <a:off x="6398500" y="6065275"/>
            <a:ext cx="3749400" cy="6909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1160">
                <a:latin typeface="Arial"/>
                <a:ea typeface="Arial"/>
                <a:cs typeface="Arial"/>
                <a:sym typeface="Arial"/>
              </a:rPr>
              <a:t>https://www.fao.org/3/cc0461en/online/sofia/2022/aquaculture-production.html#:~:text=Global%20cultivation%20of%20algae%2C%20dominated,34.6%20million%20tonnes%20in%202019.</a:t>
            </a:r>
            <a:endParaRPr sz="1160">
              <a:latin typeface="Arial"/>
              <a:ea typeface="Arial"/>
              <a:cs typeface="Arial"/>
              <a:sym typeface="Arial"/>
            </a:endParaRPr>
          </a:p>
        </p:txBody>
      </p:sp>
      <p:pic>
        <p:nvPicPr>
          <p:cNvPr id="111" name="Google Shape;111;p16"/>
          <p:cNvPicPr preferRelativeResize="0"/>
          <p:nvPr/>
        </p:nvPicPr>
        <p:blipFill>
          <a:blip r:embed="rId8">
            <a:alphaModFix/>
          </a:blip>
          <a:stretch>
            <a:fillRect/>
          </a:stretch>
        </p:blipFill>
        <p:spPr>
          <a:xfrm>
            <a:off x="686625" y="940800"/>
            <a:ext cx="5019101" cy="1400500"/>
          </a:xfrm>
          <a:prstGeom prst="rect">
            <a:avLst/>
          </a:prstGeom>
          <a:noFill/>
          <a:ln>
            <a:noFill/>
          </a:ln>
        </p:spPr>
      </p:pic>
      <p:pic>
        <p:nvPicPr>
          <p:cNvPr id="112" name="Google Shape;112;p16"/>
          <p:cNvPicPr preferRelativeResize="0"/>
          <p:nvPr/>
        </p:nvPicPr>
        <p:blipFill>
          <a:blip r:embed="rId9">
            <a:alphaModFix/>
          </a:blip>
          <a:stretch>
            <a:fillRect/>
          </a:stretch>
        </p:blipFill>
        <p:spPr>
          <a:xfrm>
            <a:off x="686625" y="2455650"/>
            <a:ext cx="5019100" cy="9202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idx="1" type="body"/>
          </p:nvPr>
        </p:nvSpPr>
        <p:spPr>
          <a:xfrm>
            <a:off x="838200" y="2004950"/>
            <a:ext cx="10515600" cy="4351200"/>
          </a:xfrm>
          <a:prstGeom prst="rect">
            <a:avLst/>
          </a:prstGeom>
          <a:noFill/>
          <a:ln>
            <a:noFill/>
          </a:ln>
        </p:spPr>
        <p:txBody>
          <a:bodyPr anchorCtr="0" anchor="t" bIns="45700" lIns="91425" spcFirstLastPara="1" rIns="91425" wrap="square" tIns="45700">
            <a:normAutofit lnSpcReduction="10000"/>
          </a:bodyPr>
          <a:lstStyle/>
          <a:p>
            <a:pPr indent="-387350" lvl="0" marL="457200" rtl="0" algn="l">
              <a:lnSpc>
                <a:spcPct val="90000"/>
              </a:lnSpc>
              <a:spcBef>
                <a:spcPts val="0"/>
              </a:spcBef>
              <a:spcAft>
                <a:spcPts val="0"/>
              </a:spcAft>
              <a:buClr>
                <a:srgbClr val="000000"/>
              </a:buClr>
              <a:buSzPts val="2500"/>
              <a:buFont typeface="Calibri"/>
              <a:buAutoNum type="arabicPeriod"/>
            </a:pPr>
            <a:r>
              <a:rPr lang="en-US" sz="2500">
                <a:solidFill>
                  <a:srgbClr val="000000"/>
                </a:solidFill>
              </a:rPr>
              <a:t>Menentukan tujuan dari analisa data</a:t>
            </a:r>
            <a:endParaRPr sz="2500">
              <a:solidFill>
                <a:srgbClr val="000000"/>
              </a:solidFill>
            </a:endParaRPr>
          </a:p>
          <a:p>
            <a:pPr indent="-387350" lvl="0" marL="457200" rtl="0" algn="l">
              <a:lnSpc>
                <a:spcPct val="90000"/>
              </a:lnSpc>
              <a:spcBef>
                <a:spcPts val="0"/>
              </a:spcBef>
              <a:spcAft>
                <a:spcPts val="0"/>
              </a:spcAft>
              <a:buClr>
                <a:srgbClr val="000000"/>
              </a:buClr>
              <a:buSzPts val="2500"/>
              <a:buFont typeface="Calibri"/>
              <a:buAutoNum type="arabicPeriod"/>
            </a:pPr>
            <a:r>
              <a:rPr lang="en-US" sz="2500">
                <a:solidFill>
                  <a:srgbClr val="000000"/>
                </a:solidFill>
              </a:rPr>
              <a:t>Melakukan proses data collection dan integration dengan mengumpulkan dari berbagai sumber data yang kredibel (extract)</a:t>
            </a:r>
            <a:endParaRPr sz="2500">
              <a:solidFill>
                <a:srgbClr val="000000"/>
              </a:solidFill>
            </a:endParaRPr>
          </a:p>
          <a:p>
            <a:pPr indent="-387350" lvl="0" marL="457200" rtl="0" algn="l">
              <a:lnSpc>
                <a:spcPct val="90000"/>
              </a:lnSpc>
              <a:spcBef>
                <a:spcPts val="0"/>
              </a:spcBef>
              <a:spcAft>
                <a:spcPts val="0"/>
              </a:spcAft>
              <a:buClr>
                <a:srgbClr val="000000"/>
              </a:buClr>
              <a:buSzPts val="2500"/>
              <a:buFont typeface="Calibri"/>
              <a:buAutoNum type="arabicPeriod"/>
            </a:pPr>
            <a:r>
              <a:rPr lang="en-US" sz="2500">
                <a:solidFill>
                  <a:srgbClr val="000000"/>
                </a:solidFill>
              </a:rPr>
              <a:t>Melakukan proses load data dalam bentuk file .csv ke dalam database dengan file .sql (load)</a:t>
            </a:r>
            <a:endParaRPr sz="2500">
              <a:solidFill>
                <a:srgbClr val="000000"/>
              </a:solidFill>
            </a:endParaRPr>
          </a:p>
          <a:p>
            <a:pPr indent="-387350" lvl="0" marL="457200" rtl="0" algn="l">
              <a:lnSpc>
                <a:spcPct val="90000"/>
              </a:lnSpc>
              <a:spcBef>
                <a:spcPts val="0"/>
              </a:spcBef>
              <a:spcAft>
                <a:spcPts val="0"/>
              </a:spcAft>
              <a:buClr>
                <a:srgbClr val="000000"/>
              </a:buClr>
              <a:buSzPts val="2500"/>
              <a:buFont typeface="Calibri"/>
              <a:buAutoNum type="arabicPeriod"/>
            </a:pPr>
            <a:r>
              <a:rPr lang="en-US" sz="2500">
                <a:solidFill>
                  <a:srgbClr val="000000"/>
                </a:solidFill>
              </a:rPr>
              <a:t>Melakukan proses data transformasi yang terdiri dari beberapa proses (transform):</a:t>
            </a:r>
            <a:endParaRPr sz="2500">
              <a:solidFill>
                <a:srgbClr val="000000"/>
              </a:solidFill>
            </a:endParaRPr>
          </a:p>
          <a:p>
            <a:pPr indent="0" lvl="0" marL="457200" rtl="0" algn="l">
              <a:spcBef>
                <a:spcPts val="0"/>
              </a:spcBef>
              <a:spcAft>
                <a:spcPts val="0"/>
              </a:spcAft>
              <a:buNone/>
            </a:pPr>
            <a:r>
              <a:rPr lang="en-US" sz="2500"/>
              <a:t>-&gt; Melakukan proses pengecekan missing value</a:t>
            </a:r>
            <a:endParaRPr sz="2500">
              <a:solidFill>
                <a:srgbClr val="000000"/>
              </a:solidFill>
            </a:endParaRPr>
          </a:p>
          <a:p>
            <a:pPr indent="0" lvl="0" marL="0" rtl="0" algn="l">
              <a:lnSpc>
                <a:spcPct val="90000"/>
              </a:lnSpc>
              <a:spcBef>
                <a:spcPts val="0"/>
              </a:spcBef>
              <a:spcAft>
                <a:spcPts val="0"/>
              </a:spcAft>
              <a:buNone/>
            </a:pPr>
            <a:r>
              <a:rPr lang="en-US" sz="2500">
                <a:solidFill>
                  <a:srgbClr val="000000"/>
                </a:solidFill>
              </a:rPr>
              <a:t>      </a:t>
            </a:r>
            <a:r>
              <a:rPr lang="en-US" sz="2500"/>
              <a:t>-&gt;</a:t>
            </a:r>
            <a:r>
              <a:rPr lang="en-US" sz="2500">
                <a:solidFill>
                  <a:srgbClr val="000000"/>
                </a:solidFill>
              </a:rPr>
              <a:t> Melakukan proses mengubah tipe data</a:t>
            </a:r>
            <a:endParaRPr sz="2500">
              <a:solidFill>
                <a:srgbClr val="000000"/>
              </a:solidFill>
            </a:endParaRPr>
          </a:p>
          <a:p>
            <a:pPr indent="0" lvl="0" marL="0" rtl="0" algn="l">
              <a:spcBef>
                <a:spcPts val="0"/>
              </a:spcBef>
              <a:spcAft>
                <a:spcPts val="0"/>
              </a:spcAft>
              <a:buClr>
                <a:schemeClr val="dk1"/>
              </a:buClr>
              <a:buSzPts val="1100"/>
              <a:buFont typeface="Arial"/>
              <a:buNone/>
            </a:pPr>
            <a:r>
              <a:rPr lang="en-US" sz="2500"/>
              <a:t>      -&gt; Melakukan proses menyesuaikan nama column</a:t>
            </a:r>
            <a:endParaRPr sz="2500">
              <a:solidFill>
                <a:srgbClr val="000000"/>
              </a:solidFill>
            </a:endParaRPr>
          </a:p>
          <a:p>
            <a:pPr indent="0" lvl="0" marL="0" rtl="0" algn="l">
              <a:lnSpc>
                <a:spcPct val="90000"/>
              </a:lnSpc>
              <a:spcBef>
                <a:spcPts val="0"/>
              </a:spcBef>
              <a:spcAft>
                <a:spcPts val="0"/>
              </a:spcAft>
              <a:buNone/>
            </a:pPr>
            <a:r>
              <a:t/>
            </a:r>
            <a:endParaRPr sz="2500">
              <a:solidFill>
                <a:srgbClr val="000000"/>
              </a:solidFill>
            </a:endParaRPr>
          </a:p>
          <a:p>
            <a:pPr indent="0" lvl="0" marL="0" rtl="0" algn="l">
              <a:spcBef>
                <a:spcPts val="0"/>
              </a:spcBef>
              <a:spcAft>
                <a:spcPts val="0"/>
              </a:spcAft>
              <a:buClr>
                <a:schemeClr val="dk1"/>
              </a:buClr>
              <a:buSzPts val="1100"/>
              <a:buFont typeface="Arial"/>
              <a:buNone/>
            </a:pPr>
            <a:r>
              <a:rPr lang="en-US" sz="2500"/>
              <a:t>                                         [ extract -&gt; transform -&gt; load ]</a:t>
            </a:r>
            <a:endParaRPr sz="2500"/>
          </a:p>
          <a:p>
            <a:pPr indent="0" lvl="0" marL="0" rtl="0" algn="l">
              <a:lnSpc>
                <a:spcPct val="90000"/>
              </a:lnSpc>
              <a:spcBef>
                <a:spcPts val="1000"/>
              </a:spcBef>
              <a:spcAft>
                <a:spcPts val="0"/>
              </a:spcAft>
              <a:buSzPts val="1800"/>
              <a:buNone/>
            </a:pPr>
            <a:r>
              <a:t/>
            </a:r>
            <a:endParaRPr sz="2500"/>
          </a:p>
        </p:txBody>
      </p:sp>
      <p:sp>
        <p:nvSpPr>
          <p:cNvPr id="118" name="Google Shape;118;p17"/>
          <p:cNvSpPr txBox="1"/>
          <p:nvPr>
            <p:ph type="title"/>
          </p:nvPr>
        </p:nvSpPr>
        <p:spPr>
          <a:xfrm>
            <a:off x="838200" y="425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1 - Data Collection &amp; Data Integration</a:t>
            </a:r>
            <a:endParaRPr sz="3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500">
                <a:latin typeface="Arial"/>
                <a:ea typeface="Arial"/>
                <a:cs typeface="Arial"/>
                <a:sym typeface="Arial"/>
              </a:rPr>
              <a:t>Step 1 - Data Collection &amp; Data Integration</a:t>
            </a:r>
            <a:endParaRPr/>
          </a:p>
        </p:txBody>
      </p:sp>
      <p:sp>
        <p:nvSpPr>
          <p:cNvPr id="124" name="Google Shape;124;p18"/>
          <p:cNvSpPr txBox="1"/>
          <p:nvPr>
            <p:ph idx="1" type="body"/>
          </p:nvPr>
        </p:nvSpPr>
        <p:spPr>
          <a:xfrm>
            <a:off x="838200" y="1825625"/>
            <a:ext cx="10515600" cy="1960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500"/>
              <a:t>T</a:t>
            </a:r>
            <a:r>
              <a:rPr lang="en-US" sz="2500"/>
              <a:t>ujuan dari analisa data yaitu: </a:t>
            </a:r>
            <a:endParaRPr sz="2500"/>
          </a:p>
          <a:p>
            <a:pPr indent="-387350" lvl="0" marL="457200" rtl="0" algn="l">
              <a:spcBef>
                <a:spcPts val="0"/>
              </a:spcBef>
              <a:spcAft>
                <a:spcPts val="0"/>
              </a:spcAft>
              <a:buSzPts val="2500"/>
              <a:buChar char="-"/>
            </a:pPr>
            <a:r>
              <a:rPr lang="en-US" sz="2500"/>
              <a:t>Melihat dan menjelaskan angka pertumbuhan produksi rumput laut secara keseluruhan di beberapa provinsi di Indonesia per tahun.</a:t>
            </a:r>
            <a:endParaRPr sz="2500"/>
          </a:p>
          <a:p>
            <a:pPr indent="-387350" lvl="0" marL="457200" rtl="0" algn="l">
              <a:spcBef>
                <a:spcPts val="0"/>
              </a:spcBef>
              <a:spcAft>
                <a:spcPts val="0"/>
              </a:spcAft>
              <a:buSzPts val="2500"/>
              <a:buChar char="-"/>
            </a:pPr>
            <a:r>
              <a:rPr lang="en-US" sz="2500"/>
              <a:t>Melihat dan menganalisa angka produksi beberapa jenis rumput laut produksi rumput laut di beberapa provinsi di Indonesia</a:t>
            </a:r>
            <a:endParaRPr sz="2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body"/>
          </p:nvPr>
        </p:nvSpPr>
        <p:spPr>
          <a:xfrm>
            <a:off x="838200" y="1523125"/>
            <a:ext cx="10515600" cy="4351200"/>
          </a:xfrm>
          <a:prstGeom prst="rect">
            <a:avLst/>
          </a:prstGeom>
        </p:spPr>
        <p:txBody>
          <a:bodyPr anchorCtr="0" anchor="t" bIns="45700" lIns="91425" spcFirstLastPara="1" rIns="91425" wrap="square" tIns="45700">
            <a:normAutofit/>
          </a:bodyPr>
          <a:lstStyle/>
          <a:p>
            <a:pPr indent="-292100" lvl="0" marL="457200" rtl="0" algn="l">
              <a:spcBef>
                <a:spcPts val="1000"/>
              </a:spcBef>
              <a:spcAft>
                <a:spcPts val="0"/>
              </a:spcAft>
              <a:buSzPts val="1000"/>
              <a:buChar char="●"/>
            </a:pPr>
            <a:r>
              <a:rPr lang="en-US" sz="2000"/>
              <a:t>Sumber data ke-1 yang digunakan adalah: open data jabar</a:t>
            </a:r>
            <a:endParaRPr sz="2000"/>
          </a:p>
          <a:p>
            <a:pPr indent="0" lvl="0" marL="0" rtl="0" algn="l">
              <a:spcBef>
                <a:spcPts val="1000"/>
              </a:spcBef>
              <a:spcAft>
                <a:spcPts val="0"/>
              </a:spcAft>
              <a:buNone/>
            </a:pPr>
            <a:r>
              <a:rPr lang="en-US" sz="2000"/>
              <a:t>https://opendata.jabarprov.go.id/id/dataset/produksi-perikanan-budidaya-rumput-laut-berdasarkan-kabupatenkota-di-jawa-barat</a:t>
            </a:r>
            <a:endParaRPr sz="2000"/>
          </a:p>
          <a:p>
            <a:pPr indent="0" lvl="0" marL="0" rtl="0" algn="l">
              <a:spcBef>
                <a:spcPts val="1000"/>
              </a:spcBef>
              <a:spcAft>
                <a:spcPts val="0"/>
              </a:spcAft>
              <a:buNone/>
            </a:pPr>
            <a:r>
              <a:t/>
            </a:r>
            <a:endParaRPr sz="2000"/>
          </a:p>
        </p:txBody>
      </p:sp>
      <p:sp>
        <p:nvSpPr>
          <p:cNvPr id="130" name="Google Shape;130;p19"/>
          <p:cNvSpPr txBox="1"/>
          <p:nvPr>
            <p:ph type="title"/>
          </p:nvPr>
        </p:nvSpPr>
        <p:spPr>
          <a:xfrm>
            <a:off x="838200" y="397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1 - Data Collection &amp; Data Integration</a:t>
            </a:r>
            <a:endParaRPr sz="3500">
              <a:latin typeface="Arial"/>
              <a:ea typeface="Arial"/>
              <a:cs typeface="Arial"/>
              <a:sym typeface="Arial"/>
            </a:endParaRPr>
          </a:p>
        </p:txBody>
      </p:sp>
      <p:pic>
        <p:nvPicPr>
          <p:cNvPr id="131" name="Google Shape;131;p19"/>
          <p:cNvPicPr preferRelativeResize="0"/>
          <p:nvPr/>
        </p:nvPicPr>
        <p:blipFill>
          <a:blip r:embed="rId3">
            <a:alphaModFix/>
          </a:blip>
          <a:stretch>
            <a:fillRect/>
          </a:stretch>
        </p:blipFill>
        <p:spPr>
          <a:xfrm>
            <a:off x="1923650" y="2679884"/>
            <a:ext cx="7014099" cy="1039875"/>
          </a:xfrm>
          <a:prstGeom prst="rect">
            <a:avLst/>
          </a:prstGeom>
          <a:noFill/>
          <a:ln>
            <a:noFill/>
          </a:ln>
        </p:spPr>
      </p:pic>
      <p:pic>
        <p:nvPicPr>
          <p:cNvPr id="132" name="Google Shape;132;p19"/>
          <p:cNvPicPr preferRelativeResize="0"/>
          <p:nvPr/>
        </p:nvPicPr>
        <p:blipFill>
          <a:blip r:embed="rId4">
            <a:alphaModFix/>
          </a:blip>
          <a:stretch>
            <a:fillRect/>
          </a:stretch>
        </p:blipFill>
        <p:spPr>
          <a:xfrm>
            <a:off x="1333975" y="3719738"/>
            <a:ext cx="9010650" cy="212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838200" y="397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1 - Data Collection &amp; Data Integration</a:t>
            </a:r>
            <a:endParaRPr sz="3500">
              <a:latin typeface="Arial"/>
              <a:ea typeface="Arial"/>
              <a:cs typeface="Arial"/>
              <a:sym typeface="Arial"/>
            </a:endParaRPr>
          </a:p>
        </p:txBody>
      </p:sp>
      <p:sp>
        <p:nvSpPr>
          <p:cNvPr id="138" name="Google Shape;138;p20"/>
          <p:cNvSpPr txBox="1"/>
          <p:nvPr>
            <p:ph idx="1" type="body"/>
          </p:nvPr>
        </p:nvSpPr>
        <p:spPr>
          <a:xfrm>
            <a:off x="838200" y="1523125"/>
            <a:ext cx="10515600" cy="4351200"/>
          </a:xfrm>
          <a:prstGeom prst="rect">
            <a:avLst/>
          </a:prstGeom>
        </p:spPr>
        <p:txBody>
          <a:bodyPr anchorCtr="0" anchor="t" bIns="45700" lIns="91425" spcFirstLastPara="1" rIns="91425" wrap="square" tIns="45700">
            <a:normAutofit/>
          </a:bodyPr>
          <a:lstStyle/>
          <a:p>
            <a:pPr indent="-292100" lvl="0" marL="457200" rtl="0" algn="l">
              <a:spcBef>
                <a:spcPts val="1000"/>
              </a:spcBef>
              <a:spcAft>
                <a:spcPts val="0"/>
              </a:spcAft>
              <a:buSzPts val="1000"/>
              <a:buChar char="●"/>
            </a:pPr>
            <a:r>
              <a:rPr lang="en-US" sz="2000"/>
              <a:t>Sumber data ke-2 yang digunakan adalah: statistik-kkp</a:t>
            </a:r>
            <a:endParaRPr sz="2000"/>
          </a:p>
          <a:p>
            <a:pPr indent="0" lvl="0" marL="0" rtl="0" algn="l">
              <a:spcBef>
                <a:spcPts val="1000"/>
              </a:spcBef>
              <a:spcAft>
                <a:spcPts val="0"/>
              </a:spcAft>
              <a:buNone/>
            </a:pPr>
            <a:r>
              <a:rPr lang="en-US" sz="2000"/>
              <a:t>https://statistik.kkp.go.id/home.php?m=prod_ikan_budidaya_kab#panel-footer</a:t>
            </a:r>
            <a:endParaRPr sz="2000"/>
          </a:p>
          <a:p>
            <a:pPr indent="0" lvl="0" marL="0" rtl="0" algn="l">
              <a:spcBef>
                <a:spcPts val="1000"/>
              </a:spcBef>
              <a:spcAft>
                <a:spcPts val="0"/>
              </a:spcAft>
              <a:buNone/>
            </a:pPr>
            <a:r>
              <a:t/>
            </a:r>
            <a:endParaRPr sz="2000"/>
          </a:p>
        </p:txBody>
      </p:sp>
      <p:pic>
        <p:nvPicPr>
          <p:cNvPr id="139" name="Google Shape;139;p20"/>
          <p:cNvPicPr preferRelativeResize="0"/>
          <p:nvPr/>
        </p:nvPicPr>
        <p:blipFill>
          <a:blip r:embed="rId3">
            <a:alphaModFix/>
          </a:blip>
          <a:stretch>
            <a:fillRect/>
          </a:stretch>
        </p:blipFill>
        <p:spPr>
          <a:xfrm>
            <a:off x="2101225" y="2315550"/>
            <a:ext cx="7808600" cy="4060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838200" y="397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1 - Data Collection &amp; Data Integration</a:t>
            </a:r>
            <a:endParaRPr sz="3500">
              <a:latin typeface="Arial"/>
              <a:ea typeface="Arial"/>
              <a:cs typeface="Arial"/>
              <a:sym typeface="Arial"/>
            </a:endParaRPr>
          </a:p>
        </p:txBody>
      </p:sp>
      <p:sp>
        <p:nvSpPr>
          <p:cNvPr id="145" name="Google Shape;145;p21"/>
          <p:cNvSpPr txBox="1"/>
          <p:nvPr>
            <p:ph idx="1" type="body"/>
          </p:nvPr>
        </p:nvSpPr>
        <p:spPr>
          <a:xfrm>
            <a:off x="838200" y="1523125"/>
            <a:ext cx="10515600" cy="4351200"/>
          </a:xfrm>
          <a:prstGeom prst="rect">
            <a:avLst/>
          </a:prstGeom>
        </p:spPr>
        <p:txBody>
          <a:bodyPr anchorCtr="0" anchor="t" bIns="45700" lIns="91425" spcFirstLastPara="1" rIns="91425" wrap="square" tIns="45700">
            <a:normAutofit/>
          </a:bodyPr>
          <a:lstStyle/>
          <a:p>
            <a:pPr indent="-292100" lvl="0" marL="457200" rtl="0" algn="l">
              <a:spcBef>
                <a:spcPts val="1000"/>
              </a:spcBef>
              <a:spcAft>
                <a:spcPts val="0"/>
              </a:spcAft>
              <a:buSzPts val="1000"/>
              <a:buChar char="●"/>
            </a:pPr>
            <a:r>
              <a:rPr lang="en-US" sz="2000"/>
              <a:t>Sumber data ke-3 yang digunakan adalah: statistik-kkp</a:t>
            </a:r>
            <a:endParaRPr sz="2000"/>
          </a:p>
          <a:p>
            <a:pPr indent="0" lvl="0" marL="0" rtl="0" algn="l">
              <a:spcBef>
                <a:spcPts val="1000"/>
              </a:spcBef>
              <a:spcAft>
                <a:spcPts val="0"/>
              </a:spcAft>
              <a:buNone/>
            </a:pPr>
            <a:r>
              <a:rPr lang="en-US" sz="2000"/>
              <a:t>https://statistik.kkp.go.id/home.php?m=luaslahan&amp;i=7#panel-footer-kpda</a:t>
            </a:r>
            <a:endParaRPr sz="2000"/>
          </a:p>
          <a:p>
            <a:pPr indent="0" lvl="0" marL="0" rtl="0" algn="l">
              <a:spcBef>
                <a:spcPts val="1000"/>
              </a:spcBef>
              <a:spcAft>
                <a:spcPts val="0"/>
              </a:spcAft>
              <a:buNone/>
            </a:pPr>
            <a:r>
              <a:t/>
            </a:r>
            <a:endParaRPr sz="2000"/>
          </a:p>
        </p:txBody>
      </p:sp>
      <p:pic>
        <p:nvPicPr>
          <p:cNvPr id="146" name="Google Shape;146;p21"/>
          <p:cNvPicPr preferRelativeResize="0"/>
          <p:nvPr/>
        </p:nvPicPr>
        <p:blipFill>
          <a:blip r:embed="rId3">
            <a:alphaModFix/>
          </a:blip>
          <a:stretch>
            <a:fillRect/>
          </a:stretch>
        </p:blipFill>
        <p:spPr>
          <a:xfrm>
            <a:off x="1431175" y="2474700"/>
            <a:ext cx="7964274" cy="4141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838200" y="397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sz="3500">
                <a:latin typeface="Arial"/>
                <a:ea typeface="Arial"/>
                <a:cs typeface="Arial"/>
                <a:sym typeface="Arial"/>
              </a:rPr>
              <a:t>Step 1 - Data Collection &amp; Data Integration</a:t>
            </a:r>
            <a:endParaRPr sz="3500">
              <a:latin typeface="Arial"/>
              <a:ea typeface="Arial"/>
              <a:cs typeface="Arial"/>
              <a:sym typeface="Arial"/>
            </a:endParaRPr>
          </a:p>
        </p:txBody>
      </p:sp>
      <p:sp>
        <p:nvSpPr>
          <p:cNvPr id="152" name="Google Shape;152;p22"/>
          <p:cNvSpPr txBox="1"/>
          <p:nvPr>
            <p:ph idx="1" type="body"/>
          </p:nvPr>
        </p:nvSpPr>
        <p:spPr>
          <a:xfrm>
            <a:off x="838200" y="1523125"/>
            <a:ext cx="10515600" cy="4351200"/>
          </a:xfrm>
          <a:prstGeom prst="rect">
            <a:avLst/>
          </a:prstGeom>
        </p:spPr>
        <p:txBody>
          <a:bodyPr anchorCtr="0" anchor="t" bIns="45700" lIns="91425" spcFirstLastPara="1" rIns="91425" wrap="square" tIns="45700">
            <a:normAutofit/>
          </a:bodyPr>
          <a:lstStyle/>
          <a:p>
            <a:pPr indent="-292100" lvl="0" marL="457200" rtl="0" algn="l">
              <a:spcBef>
                <a:spcPts val="1000"/>
              </a:spcBef>
              <a:spcAft>
                <a:spcPts val="0"/>
              </a:spcAft>
              <a:buSzPts val="1000"/>
              <a:buChar char="●"/>
            </a:pPr>
            <a:r>
              <a:rPr lang="en-US" sz="2000"/>
              <a:t>Sumber data ke-4 yang digunakan adalah: BPS</a:t>
            </a:r>
            <a:endParaRPr sz="2000"/>
          </a:p>
          <a:p>
            <a:pPr indent="0" lvl="0" marL="0" rtl="0" algn="l">
              <a:spcBef>
                <a:spcPts val="1000"/>
              </a:spcBef>
              <a:spcAft>
                <a:spcPts val="0"/>
              </a:spcAft>
              <a:buNone/>
            </a:pPr>
            <a:r>
              <a:rPr lang="en-US" sz="2000"/>
              <a:t>https://sig.bps.go.id/bridging-kode/index</a:t>
            </a:r>
            <a:endParaRPr sz="2000"/>
          </a:p>
          <a:p>
            <a:pPr indent="0" lvl="0" marL="0" rtl="0" algn="l">
              <a:spcBef>
                <a:spcPts val="1000"/>
              </a:spcBef>
              <a:spcAft>
                <a:spcPts val="0"/>
              </a:spcAft>
              <a:buNone/>
            </a:pPr>
            <a:r>
              <a:t/>
            </a:r>
            <a:endParaRPr sz="2000"/>
          </a:p>
        </p:txBody>
      </p:sp>
      <p:pic>
        <p:nvPicPr>
          <p:cNvPr id="153" name="Google Shape;153;p22"/>
          <p:cNvPicPr preferRelativeResize="0"/>
          <p:nvPr/>
        </p:nvPicPr>
        <p:blipFill>
          <a:blip r:embed="rId3">
            <a:alphaModFix/>
          </a:blip>
          <a:stretch>
            <a:fillRect/>
          </a:stretch>
        </p:blipFill>
        <p:spPr>
          <a:xfrm>
            <a:off x="2161238" y="2324950"/>
            <a:ext cx="7869526" cy="4091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