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5" autoAdjust="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34F60-7A65-40A6-957C-29B7D9068D51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730CB-D2B7-46D0-B626-A36447D4E3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142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82310-8CF9-4047-87EA-3339B226E2F1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BE4DB-C39D-4251-8B0C-35A475BBA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2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BE4DB-C39D-4251-8B0C-35A475BBA6C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65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BE4DB-C39D-4251-8B0C-35A475BBA6C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63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C588-A2D3-47A5-991E-B9FE489B6C1E}" type="datetime1">
              <a:rPr lang="fr-FR" smtClean="0"/>
              <a:t>11/01/2017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59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CD2-FDD6-4851-9ED1-90FC8C4BAE6F}" type="datetime1">
              <a:rPr lang="fr-FR" smtClean="0"/>
              <a:t>11/01/2017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2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D8D4-04FC-443B-AA63-B515310F5EEA}" type="datetime1">
              <a:rPr lang="fr-FR" smtClean="0"/>
              <a:t>11/01/2017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89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9697-355B-4010-8A6F-7FC5BD94892B}" type="datetime1">
              <a:rPr lang="fr-FR" smtClean="0"/>
              <a:t>11/01/2017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19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B182-8A25-403B-AE70-00710E179A3B}" type="datetime1">
              <a:rPr lang="fr-FR" smtClean="0"/>
              <a:t>11/01/2017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29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822E-38F2-4F55-AD07-441122722EB4}" type="datetime1">
              <a:rPr lang="fr-FR" smtClean="0"/>
              <a:t>11/01/2017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006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7C7-9215-44DA-9F6B-CA59A495A0C0}" type="datetime1">
              <a:rPr lang="fr-FR" smtClean="0"/>
              <a:t>11/01/2017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01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0BCE-DFEE-4965-9E28-DB192226C8B7}" type="datetime1">
              <a:rPr lang="fr-FR" smtClean="0"/>
              <a:t>11/01/2017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7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D1F-4057-430D-A9BB-FCB7BDB0D32A}" type="datetime1">
              <a:rPr lang="fr-FR" smtClean="0"/>
              <a:t>11/01/2017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26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4F04-AC46-4EEA-93D8-10476313ADBB}" type="datetime1">
              <a:rPr lang="fr-FR" smtClean="0"/>
              <a:t>11/01/2017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E4E3-D6E9-44A8-A4A3-AF7DBE48A05A}" type="datetime1">
              <a:rPr lang="fr-FR" smtClean="0"/>
              <a:t>11/01/2017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10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623F-452B-4F4E-BC32-49CC6553BADC}" type="datetime1">
              <a:rPr lang="fr-FR" smtClean="0"/>
              <a:t>11/01/2017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1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ADC4-8243-4A08-8A95-8CE6A2CF7CD7}" type="datetime1">
              <a:rPr lang="fr-FR" smtClean="0"/>
              <a:t>11/01/2017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2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8174-C16D-43E2-82F8-4DFE03DA9FAB}" type="datetime1">
              <a:rPr lang="fr-FR" smtClean="0"/>
              <a:t>11/01/2017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30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F542-83AA-4DC0-B806-03AAB8B889FD}" type="datetime1">
              <a:rPr lang="fr-FR" smtClean="0"/>
              <a:t>11/01/2017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24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C54A-95F1-48BC-A23E-7467A100F670}" type="datetime1">
              <a:rPr lang="fr-FR" smtClean="0"/>
              <a:t>11/01/2017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08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C729-1166-4A23-8559-2C431EA204FE}" type="datetime1">
              <a:rPr lang="fr-FR" smtClean="0"/>
              <a:t>11/01/2017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E6557B-687F-4553-8525-EE34C2C0E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16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97313" y="711201"/>
            <a:ext cx="5894387" cy="2768600"/>
          </a:xfrm>
        </p:spPr>
        <p:txBody>
          <a:bodyPr>
            <a:normAutofit/>
          </a:bodyPr>
          <a:lstStyle/>
          <a:p>
            <a:r>
              <a:rPr lang="fr-FR" dirty="0"/>
              <a:t>Projet qualité de programmation</a:t>
            </a:r>
            <a:br>
              <a:rPr lang="fr-FR" dirty="0"/>
            </a:br>
            <a:r>
              <a:rPr lang="fr-FR" dirty="0">
                <a:solidFill>
                  <a:srgbClr val="FF0000"/>
                </a:solidFill>
              </a:rPr>
              <a:t>Calculatrice </a:t>
            </a:r>
            <a:r>
              <a:rPr lang="fr-FR" dirty="0" smtClean="0">
                <a:solidFill>
                  <a:srgbClr val="FF0000"/>
                </a:solidFill>
              </a:rPr>
              <a:t>HP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Zone de texte 32"/>
          <p:cNvSpPr txBox="1"/>
          <p:nvPr/>
        </p:nvSpPr>
        <p:spPr>
          <a:xfrm>
            <a:off x="8597582" y="4777741"/>
            <a:ext cx="2388235" cy="1276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dirty="0">
                <a:solidFill>
                  <a:srgbClr val="6666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Réalisé par :</a:t>
            </a: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KNOBLAUCH </a:t>
            </a:r>
            <a:r>
              <a:rPr lang="fr-FR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Marc</a:t>
            </a: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solidFill>
                  <a:srgbClr val="59595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DIALLO</a:t>
            </a:r>
            <a:r>
              <a:rPr lang="fr-FR" dirty="0" smtClean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Abdoulaye</a:t>
            </a: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SAKHI Mehdi</a:t>
            </a: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LAHLOU Mohammed</a:t>
            </a: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 de texte 11"/>
          <p:cNvSpPr txBox="1"/>
          <p:nvPr/>
        </p:nvSpPr>
        <p:spPr>
          <a:xfrm>
            <a:off x="2900290" y="4712102"/>
            <a:ext cx="2705735" cy="8002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fr-FR" dirty="0">
                <a:solidFill>
                  <a:srgbClr val="6666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Encadré par :</a:t>
            </a:r>
            <a:endParaRPr lang="fr-F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solidFill>
                  <a:srgbClr val="59595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Mr RIVIERE </a:t>
            </a:r>
            <a:r>
              <a:rPr lang="fr-FR" dirty="0" err="1">
                <a:solidFill>
                  <a:srgbClr val="59595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Stephane</a:t>
            </a:r>
            <a:endParaRPr lang="fr-FR" dirty="0">
              <a:solidFill>
                <a:srgbClr val="595959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600" dirty="0">
                <a:solidFill>
                  <a:srgbClr val="59595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2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10</a:t>
            </a:fld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418000"/>
            <a:ext cx="8911687" cy="739563"/>
          </a:xfrm>
        </p:spPr>
        <p:txBody>
          <a:bodyPr/>
          <a:lstStyle/>
          <a:p>
            <a:r>
              <a:rPr lang="fr-FR" altLang="fr-FR" dirty="0" smtClean="0"/>
              <a:t>3-Outils </a:t>
            </a:r>
            <a:r>
              <a:rPr lang="fr-FR" altLang="fr-FR" dirty="0"/>
              <a:t>et technologies utilisés</a:t>
            </a:r>
            <a:r>
              <a:rPr lang="fr-FR" altLang="fr-FR" dirty="0" smtClean="0"/>
              <a:t>.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6806419" y="2138289"/>
            <a:ext cx="0" cy="40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https://lh5.googleusercontent.com/HYBimX5SiWoAYmPEuG6FB4MktYHC7CXOI__LL1qqQBorfo_PY48T36pja3nw5NbvacjLjAD0x8ZJsyQ1tnHaiEP36Mf1YzxcYCNkc523LLxM4KxmC2EEeH3Dko7HBQMI3V5D1Vu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23" y="2278966"/>
            <a:ext cx="1670050" cy="15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doxy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71" y="2278966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92925" y="4179472"/>
            <a:ext cx="3390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QT: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/>
              <a:t>QT est une API </a:t>
            </a:r>
            <a:r>
              <a:rPr lang="fr-FR" dirty="0" smtClean="0"/>
              <a:t>oriente </a:t>
            </a:r>
            <a:r>
              <a:rPr lang="fr-FR" dirty="0"/>
              <a:t>objet et développée en C++ par </a:t>
            </a:r>
            <a:r>
              <a:rPr lang="fr-FR" dirty="0" err="1"/>
              <a:t>Qt</a:t>
            </a:r>
            <a:r>
              <a:rPr lang="fr-FR" dirty="0"/>
              <a:t> </a:t>
            </a:r>
            <a:r>
              <a:rPr lang="fr-FR" dirty="0" smtClean="0"/>
              <a:t>Développent Framework, </a:t>
            </a:r>
            <a:r>
              <a:rPr lang="fr-FR" dirty="0" err="1"/>
              <a:t>Qt</a:t>
            </a:r>
            <a:r>
              <a:rPr lang="fr-FR" dirty="0"/>
              <a:t> offre des composants </a:t>
            </a:r>
            <a:r>
              <a:rPr lang="fr-FR" dirty="0" smtClean="0"/>
              <a:t>d'interface </a:t>
            </a:r>
            <a:r>
              <a:rPr lang="fr-FR" dirty="0"/>
              <a:t>graphique (widgets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498080" y="4179472"/>
            <a:ext cx="3474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Doxygen</a:t>
            </a:r>
            <a:r>
              <a:rPr lang="fr-FR" b="1" dirty="0">
                <a:solidFill>
                  <a:srgbClr val="0070C0"/>
                </a:solidFill>
              </a:rPr>
              <a:t> </a:t>
            </a:r>
            <a:r>
              <a:rPr lang="fr-FR" dirty="0">
                <a:solidFill>
                  <a:srgbClr val="0070C0"/>
                </a:solidFill>
              </a:rPr>
              <a:t>:</a:t>
            </a:r>
          </a:p>
          <a:p>
            <a:r>
              <a:rPr lang="fr-FR" dirty="0" err="1"/>
              <a:t>Doxygen</a:t>
            </a:r>
            <a:r>
              <a:rPr lang="fr-FR" dirty="0"/>
              <a:t> est un générateur de documentation sous licence libre capable de produire une documentation logicielle à partir du code source d'un programme. </a:t>
            </a:r>
          </a:p>
        </p:txBody>
      </p:sp>
    </p:spTree>
    <p:extLst>
      <p:ext uri="{BB962C8B-B14F-4D97-AF65-F5344CB8AC3E}">
        <p14:creationId xmlns:p14="http://schemas.microsoft.com/office/powerpoint/2010/main" val="5708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09209" y="708734"/>
            <a:ext cx="554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Le graphe des branches (GIT): </a:t>
            </a:r>
            <a:endParaRPr lang="fr-FR" sz="2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92" y="225795"/>
            <a:ext cx="9002381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altLang="fr-FR" dirty="0" smtClean="0"/>
              <a:t>4-Problèmes </a:t>
            </a:r>
            <a:r>
              <a:rPr lang="fr-FR" altLang="fr-FR" dirty="0"/>
              <a:t>rencontrés et solution apportées</a:t>
            </a:r>
            <a:r>
              <a:rPr lang="fr-FR" altLang="fr-FR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conception de l’UML n’a pas été </a:t>
            </a:r>
            <a:r>
              <a:rPr lang="fr-FR" dirty="0" smtClean="0"/>
              <a:t>évidente.</a:t>
            </a:r>
          </a:p>
          <a:p>
            <a:r>
              <a:rPr lang="fr-FR" dirty="0"/>
              <a:t>N</a:t>
            </a:r>
            <a:r>
              <a:rPr lang="fr-FR" dirty="0" smtClean="0"/>
              <a:t>ommer </a:t>
            </a:r>
            <a:r>
              <a:rPr lang="fr-FR" dirty="0"/>
              <a:t>les fonctions et méthodes selon leurs </a:t>
            </a:r>
            <a:r>
              <a:rPr lang="fr-FR" dirty="0" smtClean="0"/>
              <a:t>utilités.</a:t>
            </a:r>
          </a:p>
          <a:p>
            <a:r>
              <a:rPr lang="fr-FR" dirty="0" smtClean="0"/>
              <a:t>Evité la duplication du code.</a:t>
            </a:r>
          </a:p>
          <a:p>
            <a:r>
              <a:rPr lang="fr-FR" dirty="0" smtClean="0"/>
              <a:t>Pour bien gérer les problèmes qu’on a rencontré durant la programmation de notre projet on a fait les testes unitaires pour chaque classe.</a:t>
            </a:r>
          </a:p>
          <a:p>
            <a:r>
              <a:rPr lang="fr-FR" dirty="0" smtClean="0"/>
              <a:t> La</a:t>
            </a:r>
            <a:r>
              <a:rPr lang="fr-FR" dirty="0"/>
              <a:t> programmation </a:t>
            </a:r>
            <a:r>
              <a:rPr lang="fr-FR" dirty="0" smtClean="0"/>
              <a:t>des</a:t>
            </a:r>
            <a:r>
              <a:rPr lang="fr-FR" dirty="0"/>
              <a:t> </a:t>
            </a:r>
            <a:r>
              <a:rPr lang="fr-FR" b="1" dirty="0" smtClean="0"/>
              <a:t>tests unitaires</a:t>
            </a:r>
            <a:r>
              <a:rPr lang="fr-FR" dirty="0"/>
              <a:t> </a:t>
            </a:r>
            <a:r>
              <a:rPr lang="fr-FR" dirty="0" smtClean="0"/>
              <a:t>qui permet </a:t>
            </a:r>
            <a:r>
              <a:rPr lang="fr-FR" dirty="0"/>
              <a:t>de vérifier le bon fonctionnement d'une partie précise </a:t>
            </a:r>
            <a:r>
              <a:rPr lang="fr-FR" dirty="0" smtClean="0"/>
              <a:t>du programme</a:t>
            </a:r>
            <a:r>
              <a:rPr lang="fr-FR" dirty="0"/>
              <a:t> ou d'une portion d'un </a:t>
            </a:r>
            <a:r>
              <a:rPr lang="fr-FR" dirty="0" smtClean="0"/>
              <a:t>programme.</a:t>
            </a:r>
          </a:p>
          <a:p>
            <a:r>
              <a:rPr lang="fr-FR" dirty="0" smtClean="0"/>
              <a:t>Ajouter la classe erreur qui envoie un message d’erreur.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4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13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972752" y="2804602"/>
            <a:ext cx="8911687" cy="1598585"/>
          </a:xfrm>
        </p:spPr>
        <p:txBody>
          <a:bodyPr>
            <a:noAutofit/>
          </a:bodyPr>
          <a:lstStyle/>
          <a:p>
            <a:r>
              <a:rPr lang="fr-FR" sz="8000" dirty="0" smtClean="0"/>
              <a:t>Démonstration.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0585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14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844949" y="2762398"/>
            <a:ext cx="6283789" cy="1598585"/>
          </a:xfrm>
        </p:spPr>
        <p:txBody>
          <a:bodyPr>
            <a:noAutofit/>
          </a:bodyPr>
          <a:lstStyle/>
          <a:p>
            <a:r>
              <a:rPr lang="fr-FR" sz="8000" dirty="0" smtClean="0"/>
              <a:t>Conclusion.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7670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9567" y="306610"/>
            <a:ext cx="8911687" cy="1280890"/>
          </a:xfrm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0070C0"/>
                </a:solidFill>
              </a:rPr>
              <a:t>Sommaire</a:t>
            </a:r>
            <a:endParaRPr lang="fr-FR" sz="5400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09567" y="1435100"/>
            <a:ext cx="82774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 smtClean="0"/>
              <a:t>Introduction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 smtClean="0"/>
              <a:t>Présentation générale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 smtClean="0"/>
              <a:t>Cahier de charge et modélisation.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altLang="fr-FR" sz="2800" dirty="0" smtClean="0"/>
              <a:t>Outils et technologies utilisés.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altLang="fr-FR" sz="2800" dirty="0" smtClean="0"/>
              <a:t>Problèmes rencontrés et solution apportées.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altLang="fr-FR" sz="2800" dirty="0" smtClean="0"/>
              <a:t>Démonstration.</a:t>
            </a:r>
          </a:p>
          <a:p>
            <a:pPr algn="just">
              <a:lnSpc>
                <a:spcPct val="150000"/>
              </a:lnSpc>
            </a:pPr>
            <a:r>
              <a:rPr lang="fr-FR" altLang="fr-FR" sz="2800" dirty="0" smtClean="0"/>
              <a:t>Conclusion.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7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49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1-Présentation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803399"/>
            <a:ext cx="8662988" cy="4738077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fr-FR" sz="2000" dirty="0"/>
              <a:t>Les calculatrices en notation polonaise inversée utilisent une </a:t>
            </a:r>
            <a:r>
              <a:rPr lang="fr-FR" sz="2000" dirty="0" smtClean="0"/>
              <a:t>pile.</a:t>
            </a:r>
          </a:p>
          <a:p>
            <a:pPr algn="just">
              <a:lnSpc>
                <a:spcPct val="160000"/>
              </a:lnSpc>
            </a:pPr>
            <a:r>
              <a:rPr lang="fr-FR" sz="2000" dirty="0" smtClean="0"/>
              <a:t>toutes </a:t>
            </a:r>
            <a:r>
              <a:rPr lang="fr-FR" sz="2000" dirty="0"/>
              <a:t>les opérations mathématiques sont exécutées immédiatement au plus bas niveau de la pile. </a:t>
            </a:r>
            <a:endParaRPr lang="fr-FR" sz="2000" dirty="0" smtClean="0"/>
          </a:p>
          <a:p>
            <a:pPr algn="just">
              <a:lnSpc>
                <a:spcPct val="160000"/>
              </a:lnSpc>
            </a:pPr>
            <a:r>
              <a:rPr lang="fr-FR" sz="2000" dirty="0" smtClean="0"/>
              <a:t>La </a:t>
            </a:r>
            <a:r>
              <a:rPr lang="fr-FR" sz="2000" dirty="0"/>
              <a:t>pile est utilisée comme mémoire pour enregistrer les résultats </a:t>
            </a:r>
            <a:r>
              <a:rPr lang="fr-FR" sz="2000" dirty="0" smtClean="0"/>
              <a:t>intermédiaires</a:t>
            </a:r>
            <a:endParaRPr lang="fr-FR" sz="2000" dirty="0"/>
          </a:p>
          <a:p>
            <a:pPr algn="just">
              <a:lnSpc>
                <a:spcPct val="160000"/>
              </a:lnSpc>
            </a:pPr>
            <a:r>
              <a:rPr lang="fr-FR" sz="2000" dirty="0" smtClean="0"/>
              <a:t>On </a:t>
            </a:r>
            <a:r>
              <a:rPr lang="fr-FR" sz="2000" dirty="0"/>
              <a:t>entre d'abord les nombres - on les pose en haut de la pile - puis on </a:t>
            </a:r>
            <a:r>
              <a:rPr lang="fr-FR" sz="2000" dirty="0" smtClean="0"/>
              <a:t>indique les opération qu’il faut appliquer.</a:t>
            </a:r>
            <a:r>
              <a:rPr lang="fr-FR" sz="2000" dirty="0"/>
              <a:t> </a:t>
            </a:r>
            <a:endParaRPr lang="fr-FR" sz="2000" dirty="0" smtClean="0"/>
          </a:p>
          <a:p>
            <a:pPr algn="just">
              <a:lnSpc>
                <a:spcPct val="160000"/>
              </a:lnSpc>
            </a:pPr>
            <a:r>
              <a:rPr lang="fr-FR" sz="2000" dirty="0" smtClean="0"/>
              <a:t>Les calculatrices </a:t>
            </a:r>
            <a:r>
              <a:rPr lang="fr-FR" sz="2000" dirty="0" err="1" smtClean="0"/>
              <a:t>Hp</a:t>
            </a:r>
            <a:r>
              <a:rPr lang="fr-FR" sz="2000" dirty="0" smtClean="0"/>
              <a:t> utilise la version post-fixée.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7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392900" y="350537"/>
            <a:ext cx="8911687" cy="87449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1-Présentation générale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6848743" y="3507233"/>
            <a:ext cx="19318" cy="231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200901" y="3094859"/>
            <a:ext cx="45148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solidFill>
                  <a:srgbClr val="0070C0"/>
                </a:solidFill>
              </a:rPr>
              <a:t>Version post-fixée</a:t>
            </a:r>
            <a:r>
              <a:rPr lang="fr-FR" sz="2400" u="sng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D'empiler </a:t>
            </a:r>
            <a:r>
              <a:rPr lang="fr-FR" sz="2000" dirty="0"/>
              <a:t>les </a:t>
            </a:r>
            <a:r>
              <a:rPr lang="fr-FR" sz="2000" dirty="0" smtClean="0"/>
              <a:t>nombres </a:t>
            </a:r>
            <a:r>
              <a:rPr lang="fr-FR" sz="2000" dirty="0"/>
              <a:t>successifs que l'on rencontre 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Lorsque </a:t>
            </a:r>
            <a:r>
              <a:rPr lang="fr-FR" sz="2000" dirty="0"/>
              <a:t>l'on détecte </a:t>
            </a:r>
            <a:r>
              <a:rPr lang="fr-FR" sz="2000" dirty="0" smtClean="0"/>
              <a:t>un opérateur</a:t>
            </a:r>
            <a:r>
              <a:rPr lang="fr-FR" sz="2000" dirty="0"/>
              <a:t>, </a:t>
            </a:r>
            <a:r>
              <a:rPr lang="fr-FR" sz="2000" dirty="0" smtClean="0"/>
              <a:t>l </a:t>
            </a:r>
            <a:r>
              <a:rPr lang="fr-FR" sz="2000" dirty="0"/>
              <a:t>faut appliquer l'opérateur.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Empiler </a:t>
            </a:r>
            <a:r>
              <a:rPr lang="fr-FR" sz="2000" dirty="0"/>
              <a:t>le résultat.</a:t>
            </a:r>
          </a:p>
          <a:p>
            <a:pPr algn="ctr"/>
            <a:endParaRPr lang="fr-FR" sz="2400" u="sng" dirty="0">
              <a:solidFill>
                <a:srgbClr val="0070C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79403" y="3141026"/>
            <a:ext cx="40364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solidFill>
                  <a:srgbClr val="0070C0"/>
                </a:solidFill>
              </a:rPr>
              <a:t>Version </a:t>
            </a:r>
            <a:r>
              <a:rPr lang="fr-FR" sz="2400" u="sng" dirty="0" smtClean="0">
                <a:solidFill>
                  <a:srgbClr val="0070C0"/>
                </a:solidFill>
              </a:rPr>
              <a:t>infixée: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En entre </a:t>
            </a:r>
            <a:r>
              <a:rPr lang="fr-FR" sz="2000" dirty="0" smtClean="0"/>
              <a:t>l’</a:t>
            </a:r>
            <a:r>
              <a:rPr lang="fr-FR" altLang="fr-FR" sz="2000" dirty="0" smtClean="0">
                <a:latin typeface="+mn-lt"/>
              </a:rPr>
              <a:t> expressions (</a:t>
            </a:r>
            <a:r>
              <a:rPr lang="fr-FR" sz="2000" dirty="0" smtClean="0"/>
              <a:t>les nombres- les opérateurs) </a:t>
            </a:r>
            <a:r>
              <a:rPr lang="fr-FR" sz="2000" dirty="0"/>
              <a:t>avec les </a:t>
            </a:r>
            <a:r>
              <a:rPr lang="fr-FR" altLang="fr-FR" sz="2000" dirty="0" smtClean="0"/>
              <a:t>parenthèses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On exécute avec l’operateur « =</a:t>
            </a:r>
            <a:r>
              <a:rPr lang="fr-FR" sz="2000" dirty="0"/>
              <a:t> »</a:t>
            </a:r>
          </a:p>
          <a:p>
            <a:endParaRPr lang="fr-FR" u="sng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607213" y="1395596"/>
            <a:ext cx="8147784" cy="95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fr-FR" sz="2000" dirty="0">
                <a:latin typeface="+mn-lt"/>
              </a:rPr>
              <a:t>On va s'intéresser à des expressions complètement </a:t>
            </a:r>
            <a:r>
              <a:rPr lang="fr-FR" altLang="fr-FR" sz="2000" dirty="0" smtClean="0">
                <a:latin typeface="+mn-lt"/>
              </a:rPr>
              <a:t>parenthèses </a:t>
            </a:r>
            <a:r>
              <a:rPr lang="fr-FR" altLang="fr-FR" sz="2000" dirty="0">
                <a:latin typeface="+mn-lt"/>
              </a:rPr>
              <a:t>comme, par </a:t>
            </a:r>
            <a:r>
              <a:rPr lang="fr-FR" altLang="fr-FR" sz="2000" dirty="0" smtClean="0">
                <a:latin typeface="+mn-lt"/>
              </a:rPr>
              <a:t>exemple</a:t>
            </a:r>
            <a:r>
              <a:rPr lang="fr-FR" alt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dirty="0" smtClean="0"/>
              <a:t>10-2(3+4) = -4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3476625"/>
            <a:ext cx="5962650" cy="21336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792118" y="1996883"/>
            <a:ext cx="729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000" dirty="0" smtClean="0"/>
              <a:t>L’expressions :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b="1" dirty="0" smtClean="0"/>
              <a:t>10-2(3+4</a:t>
            </a:r>
            <a:r>
              <a:rPr lang="fr-FR" sz="2000" dirty="0" smtClean="0"/>
              <a:t>),</a:t>
            </a: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 version post-fixée va être de la forme suivante:</a:t>
            </a:r>
            <a:r>
              <a:rPr kumimoji="0" lang="fr-FR" altLang="fr-FR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10 4</a:t>
            </a:r>
            <a:r>
              <a:rPr lang="fr-FR" altLang="fr-FR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+2 * -</a:t>
            </a:r>
            <a:endParaRPr kumimoji="0" lang="fr-FR" alt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5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392900" y="350537"/>
            <a:ext cx="8911687" cy="87449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1-Présentation générale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76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915"/>
          </a:xfrm>
        </p:spPr>
        <p:txBody>
          <a:bodyPr/>
          <a:lstStyle/>
          <a:p>
            <a:r>
              <a:rPr lang="fr-FR" dirty="0" smtClean="0"/>
              <a:t>2-Cahier </a:t>
            </a:r>
            <a:r>
              <a:rPr lang="fr-FR" dirty="0"/>
              <a:t>de charge et modélisation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085977" y="2486024"/>
            <a:ext cx="92868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Une calculatrice HP stocke des nombres dans une </a:t>
            </a:r>
            <a:r>
              <a:rPr lang="fr-FR" sz="2000" dirty="0" smtClean="0"/>
              <a:t>pile.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La pile n’est en fait jamais vide, elle contient au moins 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Quand l’utilisateur appuie sur une touche d’un opérateur </a:t>
            </a:r>
            <a:r>
              <a:rPr lang="fr-FR" sz="2000" i="1" dirty="0" smtClean="0"/>
              <a:t>op </a:t>
            </a:r>
            <a:r>
              <a:rPr lang="fr-FR" sz="2000" dirty="0" smtClean="0"/>
              <a:t>(ou d’une fonction) binaire (+ p.ex.), alors </a:t>
            </a:r>
            <a:r>
              <a:rPr lang="fr-FR" sz="2000" i="1" dirty="0" smtClean="0"/>
              <a:t>x </a:t>
            </a:r>
            <a:r>
              <a:rPr lang="fr-FR" sz="2000" dirty="0" smtClean="0"/>
              <a:t>et </a:t>
            </a:r>
            <a:r>
              <a:rPr lang="fr-FR" sz="2000" i="1" dirty="0" smtClean="0"/>
              <a:t>y </a:t>
            </a:r>
            <a:r>
              <a:rPr lang="fr-FR" sz="2000" dirty="0" smtClean="0"/>
              <a:t>sont enlevés de la pile et </a:t>
            </a:r>
            <a:r>
              <a:rPr lang="fr-FR" sz="2000" i="1" dirty="0" smtClean="0"/>
              <a:t>y op x </a:t>
            </a:r>
            <a:r>
              <a:rPr lang="fr-FR" sz="2000" dirty="0" smtClean="0"/>
              <a:t>(</a:t>
            </a:r>
            <a:r>
              <a:rPr lang="fr-FR" sz="2000" i="1" dirty="0" err="1" smtClean="0"/>
              <a:t>y</a:t>
            </a:r>
            <a:r>
              <a:rPr lang="fr-FR" sz="2000" dirty="0" err="1" smtClean="0"/>
              <a:t>+</a:t>
            </a:r>
            <a:r>
              <a:rPr lang="fr-FR" sz="2000" i="1" dirty="0" err="1" smtClean="0"/>
              <a:t>x</a:t>
            </a:r>
            <a:r>
              <a:rPr lang="fr-FR" sz="2000" i="1" dirty="0" smtClean="0"/>
              <a:t> </a:t>
            </a:r>
            <a:r>
              <a:rPr lang="fr-FR" sz="2000" dirty="0" smtClean="0"/>
              <a:t>p.ex.) mis dans la pile.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Quand l’utilisateur appuie sur une touche d’un opérateur </a:t>
            </a:r>
            <a:r>
              <a:rPr lang="fr-FR" sz="2000" i="1" dirty="0" smtClean="0"/>
              <a:t>op </a:t>
            </a:r>
            <a:r>
              <a:rPr lang="fr-FR" sz="2000" dirty="0" smtClean="0"/>
              <a:t>(ou d’une fonction) unaire (^2 p.ex.), alors </a:t>
            </a:r>
            <a:r>
              <a:rPr lang="fr-FR" sz="2000" i="1" dirty="0" smtClean="0"/>
              <a:t>x </a:t>
            </a:r>
            <a:r>
              <a:rPr lang="fr-FR" sz="2000" dirty="0" smtClean="0"/>
              <a:t>est enlevé de la pile et </a:t>
            </a:r>
            <a:r>
              <a:rPr lang="fr-FR" sz="2000" i="1" dirty="0" smtClean="0"/>
              <a:t>op x </a:t>
            </a:r>
            <a:r>
              <a:rPr lang="fr-FR" sz="2000" dirty="0" smtClean="0"/>
              <a:t>(</a:t>
            </a:r>
            <a:r>
              <a:rPr lang="fr-FR" sz="2000" i="1" dirty="0" smtClean="0"/>
              <a:t>x^2 </a:t>
            </a:r>
            <a:r>
              <a:rPr lang="fr-FR" sz="2000" dirty="0" smtClean="0"/>
              <a:t>p.ex.) mis dans la pile. 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92925" y="168369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0070C0"/>
                </a:solidFill>
              </a:rPr>
              <a:t>1/Cahier de charge</a:t>
            </a:r>
            <a:endParaRPr lang="fr-FR" sz="2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826204" y="2486024"/>
            <a:ext cx="867840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touche Swap échange x et 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touche Drop enlève le dernier nombre rentré.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touche </a:t>
            </a:r>
            <a:r>
              <a:rPr lang="fr-FR" dirty="0" err="1" smtClean="0"/>
              <a:t>Clear</a:t>
            </a:r>
            <a:r>
              <a:rPr lang="fr-FR" dirty="0" smtClean="0"/>
              <a:t> vide la pile.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touche CHS est la touche changement de signe.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Après toute opération la calculatrice affiche </a:t>
            </a:r>
            <a:r>
              <a:rPr lang="fr-FR" i="1" dirty="0" smtClean="0"/>
              <a:t>x</a:t>
            </a:r>
            <a:r>
              <a:rPr lang="fr-FR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possibilité de stocker des valeurs en mémoire,(Memento).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programmation de la calculatrice, c’est-à-dire de pouvoir enregistrer une suite d’opérations.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915"/>
          </a:xfrm>
        </p:spPr>
        <p:txBody>
          <a:bodyPr/>
          <a:lstStyle/>
          <a:p>
            <a:r>
              <a:rPr lang="fr-FR" dirty="0" smtClean="0"/>
              <a:t>2-Cahier </a:t>
            </a:r>
            <a:r>
              <a:rPr lang="fr-FR" dirty="0"/>
              <a:t>de charge et modélisation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92925" y="168369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0070C0"/>
                </a:solidFill>
              </a:rPr>
              <a:t>1/Cahier de charge</a:t>
            </a:r>
            <a:endParaRPr lang="fr-FR" sz="2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321462" y="399749"/>
            <a:ext cx="8911687" cy="718915"/>
          </a:xfrm>
        </p:spPr>
        <p:txBody>
          <a:bodyPr/>
          <a:lstStyle/>
          <a:p>
            <a:r>
              <a:rPr lang="fr-FR" dirty="0" smtClean="0"/>
              <a:t>2-Cahier </a:t>
            </a:r>
            <a:r>
              <a:rPr lang="fr-FR" dirty="0"/>
              <a:t>de charge et modélisation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321462" y="1459331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solidFill>
                  <a:srgbClr val="0070C0"/>
                </a:solidFill>
              </a:rPr>
              <a:t>2/ Modélisation:</a:t>
            </a:r>
            <a:endParaRPr lang="fr-FR" sz="2400" u="sng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66"/>
            <a:ext cx="12192000" cy="64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272091"/>
            <a:ext cx="8911687" cy="698253"/>
          </a:xfrm>
        </p:spPr>
        <p:txBody>
          <a:bodyPr>
            <a:normAutofit/>
          </a:bodyPr>
          <a:lstStyle/>
          <a:p>
            <a:r>
              <a:rPr lang="fr-FR" altLang="fr-FR" dirty="0" smtClean="0"/>
              <a:t>3-Outils </a:t>
            </a:r>
            <a:r>
              <a:rPr lang="fr-FR" altLang="fr-FR" dirty="0"/>
              <a:t>et technologies utilisés</a:t>
            </a:r>
            <a:r>
              <a:rPr lang="fr-FR" alt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557B-687F-4553-8525-EE34C2C0E105}" type="slidenum">
              <a:rPr lang="fr-FR" smtClean="0"/>
              <a:t>9</a:t>
            </a:fld>
            <a:endParaRPr lang="fr-FR"/>
          </a:p>
        </p:txBody>
      </p:sp>
      <p:pic>
        <p:nvPicPr>
          <p:cNvPr id="14" name="Image 13" descr="https://lh5.googleusercontent.com/J3JkF1oFiAeHgtcpeT7LbRuv7KStZkusGjySDtK4Odf2S79SPYACfIYotzFyJRsNepvww2YOBHWYnNIlALwI0ekvArFbweSxgkmtAxNCQQ3RsI7l6P5moE6yst-doYIctu08Wb0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30" y="1787136"/>
            <a:ext cx="1598295" cy="165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eur droit 10"/>
          <p:cNvCxnSpPr/>
          <p:nvPr/>
        </p:nvCxnSpPr>
        <p:spPr>
          <a:xfrm>
            <a:off x="5162843" y="2278966"/>
            <a:ext cx="0" cy="40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508609" y="2278966"/>
            <a:ext cx="0" cy="40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https://lh6.googleusercontent.com/PNxe8fhYM1KiSKN_v_XY0N-e-VRMAg9ErVw8935-aKao7BJsbtqFSV0x8irx_P47kDUTBLZQYepIEABPq91-nVBUd0tlVD-flT2sYbwJj9HxnsrJzj9PRoJJjLg1Ms34KNj7Ve7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7" y="1843016"/>
            <a:ext cx="2053883" cy="154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https://lh4.googleusercontent.com/DlXz94D7axEAyu2dW-hMSnEPE67UcwwYo6ATVQpJBZJrXmrEPIdFlXt__vyTMzTJ-TGchiCe8pYdhEBLJB-CpAwy-QdYyIDqmCuq0IS7U0GkKrfmzQmmvXTniOTxr3tt6bMdAcMI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992" y="1809998"/>
            <a:ext cx="1693545" cy="15347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2143973" y="3976752"/>
            <a:ext cx="2312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solidFill>
                  <a:srgbClr val="0070C0"/>
                </a:solidFill>
              </a:rPr>
              <a:t>DEV C++:</a:t>
            </a:r>
          </a:p>
          <a:p>
            <a:pPr algn="just"/>
            <a:r>
              <a:rPr lang="fr-FR" dirty="0" smtClean="0"/>
              <a:t>Environnement </a:t>
            </a:r>
            <a:r>
              <a:rPr lang="fr-FR" dirty="0"/>
              <a:t>de développement </a:t>
            </a:r>
            <a:r>
              <a:rPr lang="fr-FR" dirty="0" smtClean="0"/>
              <a:t>intégré (IDE</a:t>
            </a:r>
            <a:r>
              <a:rPr lang="fr-FR" dirty="0"/>
              <a:t>) permettant de programmer en C et en C++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479368" y="4000482"/>
            <a:ext cx="2489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Git:</a:t>
            </a:r>
          </a:p>
          <a:p>
            <a:r>
              <a:rPr lang="fr-FR" dirty="0"/>
              <a:t>Git est un logiciel de gestion de versions </a:t>
            </a:r>
            <a:r>
              <a:rPr lang="fr-FR" dirty="0" smtClean="0"/>
              <a:t>décentralisé. on a utilisé </a:t>
            </a:r>
            <a:r>
              <a:rPr lang="fr-FR" dirty="0" err="1" smtClean="0"/>
              <a:t>GitHub</a:t>
            </a:r>
            <a:r>
              <a:rPr lang="fr-FR" dirty="0" smtClean="0"/>
              <a:t> comme serveur.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9169207" y="4000482"/>
            <a:ext cx="2171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ArgoUML</a:t>
            </a:r>
            <a:r>
              <a:rPr lang="fr-FR" b="1" dirty="0">
                <a:solidFill>
                  <a:srgbClr val="0070C0"/>
                </a:solidFill>
              </a:rPr>
              <a:t>: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/>
              <a:t>ArgoUML</a:t>
            </a:r>
            <a:r>
              <a:rPr lang="fr-FR" dirty="0"/>
              <a:t> est un logiciel libre de création de diagrammes UML</a:t>
            </a:r>
          </a:p>
        </p:txBody>
      </p:sp>
    </p:spTree>
    <p:extLst>
      <p:ext uri="{BB962C8B-B14F-4D97-AF65-F5344CB8AC3E}">
        <p14:creationId xmlns:p14="http://schemas.microsoft.com/office/powerpoint/2010/main" val="13717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Brin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</TotalTime>
  <Words>529</Words>
  <Application>Microsoft Office PowerPoint</Application>
  <PresentationFormat>Grand écran</PresentationFormat>
  <Paragraphs>89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Brin</vt:lpstr>
      <vt:lpstr>Projet qualité de programmation Calculatrice HP</vt:lpstr>
      <vt:lpstr>Sommaire</vt:lpstr>
      <vt:lpstr>1-Présentation générale</vt:lpstr>
      <vt:lpstr>1-Présentation générale</vt:lpstr>
      <vt:lpstr>1-Présentation générale</vt:lpstr>
      <vt:lpstr>2-Cahier de charge et modélisation.</vt:lpstr>
      <vt:lpstr>2-Cahier de charge et modélisation.</vt:lpstr>
      <vt:lpstr>2-Cahier de charge et modélisation.</vt:lpstr>
      <vt:lpstr>3-Outils et technologies utilisés.</vt:lpstr>
      <vt:lpstr>3-Outils et technologies utilisés.</vt:lpstr>
      <vt:lpstr>Présentation PowerPoint</vt:lpstr>
      <vt:lpstr>4-Problèmes rencontrés et solution apportées.</vt:lpstr>
      <vt:lpstr>Démonstration.</vt:lpstr>
      <vt:lpstr>Conclusion.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 LAHLOU</dc:creator>
  <cp:lastModifiedBy>Timo LAHLOU</cp:lastModifiedBy>
  <cp:revision>29</cp:revision>
  <dcterms:created xsi:type="dcterms:W3CDTF">2017-01-10T22:21:59Z</dcterms:created>
  <dcterms:modified xsi:type="dcterms:W3CDTF">2017-01-11T13:00:34Z</dcterms:modified>
</cp:coreProperties>
</file>