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E1A47-155A-4D15-8AF6-E9A904BF8E9D}" type="datetimeFigureOut">
              <a:rPr lang="en-US"/>
              <a:t>5/29/2016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E35D1-FB0C-48D5-8BBC-5C90B322E0D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02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E35D1-FB0C-48D5-8BBC-5C90B322E0D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06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E35D1-FB0C-48D5-8BBC-5C90B322E0D5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58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E35D1-FB0C-48D5-8BBC-5C90B322E0D5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93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E35D1-FB0C-48D5-8BBC-5C90B322E0D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82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E35D1-FB0C-48D5-8BBC-5C90B322E0D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41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E35D1-FB0C-48D5-8BBC-5C90B322E0D5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29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E35D1-FB0C-48D5-8BBC-5C90B322E0D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20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E35D1-FB0C-48D5-8BBC-5C90B322E0D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31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E35D1-FB0C-48D5-8BBC-5C90B322E0D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40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E35D1-FB0C-48D5-8BBC-5C90B322E0D5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80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E35D1-FB0C-48D5-8BBC-5C90B322E0D5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4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0323" y="1368463"/>
            <a:ext cx="8791575" cy="2387600"/>
          </a:xfrm>
        </p:spPr>
        <p:txBody>
          <a:bodyPr/>
          <a:lstStyle/>
          <a:p>
            <a:pPr algn="ctr"/>
            <a:r>
              <a:rPr lang="en-US" dirty="0"/>
              <a:t>Numarul functiilor </a:t>
            </a:r>
            <a:br>
              <a:rPr lang="en-US" dirty="0"/>
            </a:br>
            <a:r>
              <a:rPr lang="en-US" dirty="0">
                <a:solidFill>
                  <a:srgbClr val="FFFFFF"/>
                </a:solidFill>
                <a:latin typeface="Tw Cen MT"/>
              </a:rPr>
              <a:t>injective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4084" y="5204604"/>
            <a:ext cx="8791575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 l="-57" t="90" r="57" b="-90"/>
          <a:stretch>
            <a:fillRect/>
          </a:stretch>
        </p:blipFill>
        <p:spPr>
          <a:xfrm>
            <a:off x="1246180" y="493395"/>
            <a:ext cx="10027616" cy="60992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28627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293" y="1750580"/>
            <a:ext cx="9905998" cy="1478570"/>
          </a:xfrm>
        </p:spPr>
        <p:txBody>
          <a:bodyPr/>
          <a:lstStyle/>
          <a:p>
            <a:r>
              <a:rPr lang="en-US" sz="4800" dirty="0"/>
              <a:t>POWER BY: ROTARU IULIAN</a:t>
            </a:r>
          </a:p>
        </p:txBody>
      </p:sp>
    </p:spTree>
    <p:extLst>
      <p:ext uri="{BB962C8B-B14F-4D97-AF65-F5344CB8AC3E}">
        <p14:creationId xmlns:p14="http://schemas.microsoft.com/office/powerpoint/2010/main" val="1563276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52" y="664517"/>
            <a:ext cx="9906000" cy="285273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rial Black"/>
              </a:rPr>
              <a:t>Fie functia :</a:t>
            </a:r>
            <a:br>
              <a:rPr lang="en-US" dirty="0">
                <a:solidFill>
                  <a:srgbClr val="474747"/>
                </a:solidFill>
                <a:latin typeface="Arial" charset="0"/>
              </a:rPr>
            </a:br>
            <a:r>
              <a:rPr lang="en-US" sz="4000" dirty="0">
                <a:solidFill>
                  <a:srgbClr val="000000"/>
                </a:solidFill>
                <a:latin typeface="Arial Black"/>
              </a:rPr>
              <a:t>   -F:A-&gt;B</a:t>
            </a:r>
            <a:br>
              <a:rPr lang="en-US" dirty="0">
                <a:solidFill>
                  <a:srgbClr val="474747"/>
                </a:solidFill>
                <a:latin typeface="Arial" charset="0"/>
              </a:rPr>
            </a:br>
            <a:r>
              <a:rPr lang="en-US" sz="4000" dirty="0">
                <a:solidFill>
                  <a:srgbClr val="000000"/>
                </a:solidFill>
                <a:latin typeface="Arial Black"/>
              </a:rPr>
              <a:t>   -card(A)&lt;=card(B)</a:t>
            </a:r>
            <a:br>
              <a:rPr lang="en-US" dirty="0">
                <a:solidFill>
                  <a:srgbClr val="474747"/>
                </a:solidFill>
                <a:latin typeface="Arial"/>
              </a:rPr>
            </a:br>
            <a:endParaRPr lang="en-US" dirty="0">
              <a:solidFill>
                <a:srgbClr val="474747"/>
              </a:solidFill>
              <a:latin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rial Black"/>
              </a:rPr>
              <a:t>NUMARUL FUNCTIILOR INJECTIVE=ARANJAMENTE DE CARD(B) LUATE CATE CARD(A) </a:t>
            </a:r>
            <a:br>
              <a:rPr lang="en-US" dirty="0">
                <a:solidFill>
                  <a:srgbClr val="474747"/>
                </a:solidFill>
                <a:latin typeface="Arial" charset="0"/>
              </a:rPr>
            </a:br>
            <a:r>
              <a:rPr lang="en-US" sz="3600" dirty="0">
                <a:solidFill>
                  <a:srgbClr val="000000"/>
                </a:solidFill>
                <a:latin typeface="Arial Black"/>
              </a:rPr>
              <a:t> </a:t>
            </a:r>
          </a:p>
        </p:txBody>
      </p:sp>
      <p:pic>
        <p:nvPicPr>
          <p:cNvPr id="4" name="Picture 3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4873" y="3647717"/>
            <a:ext cx="4289219" cy="6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66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920" y="1062106"/>
            <a:ext cx="10152100" cy="5710891"/>
          </a:xfrm>
        </p:spPr>
        <p:txBody>
          <a:bodyPr/>
          <a:lstStyle/>
          <a:p>
            <a:r>
              <a:rPr lang="en-US" dirty="0"/>
              <a:t>Exemple:</a:t>
            </a:r>
            <a:br>
              <a:rPr lang="en-US" dirty="0"/>
            </a:br>
            <a:r>
              <a:rPr lang="en-US" dirty="0">
                <a:solidFill>
                  <a:srgbClr val="FFFFFF"/>
                </a:solidFill>
                <a:latin typeface="Tw Cen MT"/>
              </a:rPr>
              <a:t>   -F:{1,2,3}-&gt;{4,5,6,7}</a:t>
            </a:r>
            <a:br>
              <a:rPr lang="en-US" dirty="0">
                <a:solidFill>
                  <a:srgbClr val="FFFFFF"/>
                </a:solidFill>
                <a:latin typeface="Tw Cen MT"/>
              </a:rPr>
            </a:br>
            <a:r>
              <a:rPr lang="en-US" dirty="0">
                <a:solidFill>
                  <a:srgbClr val="FFFFFF"/>
                </a:solidFill>
                <a:latin typeface="Tw Cen MT"/>
              </a:rPr>
              <a:t>   4!/(4-3)!=4!=24 SOLUTII</a:t>
            </a:r>
            <a:br>
              <a:rPr lang="en-US" dirty="0">
                <a:solidFill>
                  <a:srgbClr val="FFFFFF"/>
                </a:solidFill>
                <a:latin typeface="Tw Cen MT"/>
              </a:rPr>
            </a:br>
            <a:r>
              <a:rPr lang="en-US" dirty="0">
                <a:solidFill>
                  <a:srgbClr val="FFFFFF"/>
                </a:solidFill>
                <a:latin typeface="Tw Cen MT"/>
              </a:rPr>
              <a:t>   *4,5,6  *4,6,5  *5,4,6  *5,6,4  *6,4,5  *6,5,4</a:t>
            </a:r>
            <a:br>
              <a:rPr lang="en-US" dirty="0">
                <a:solidFill>
                  <a:srgbClr val="FFFFFF"/>
                </a:solidFill>
                <a:latin typeface="Tw Cen MT"/>
              </a:rPr>
            </a:br>
            <a:r>
              <a:rPr lang="en-US" dirty="0">
                <a:solidFill>
                  <a:srgbClr val="FFFFFF"/>
                </a:solidFill>
                <a:latin typeface="Tw Cen MT"/>
              </a:rPr>
              <a:t>   *4,5,7  *4,7,5  *5,4,7  *5,7,4  *7,4,5  *7,5,4</a:t>
            </a:r>
            <a:br>
              <a:rPr lang="en-US" dirty="0">
                <a:solidFill>
                  <a:srgbClr val="FFFFFF"/>
                </a:solidFill>
                <a:latin typeface="Tw Cen MT"/>
              </a:rPr>
            </a:br>
            <a:r>
              <a:rPr lang="en-US" dirty="0">
                <a:solidFill>
                  <a:srgbClr val="FFFFFF"/>
                </a:solidFill>
                <a:latin typeface="Tw Cen MT"/>
              </a:rPr>
              <a:t>   *4,6,7  *4,7,6  *6,4,7  *6,7,4  *7,4,6  *7,6,4</a:t>
            </a:r>
            <a:br>
              <a:rPr lang="en-US" dirty="0">
                <a:solidFill>
                  <a:srgbClr val="FFFFFF"/>
                </a:solidFill>
                <a:latin typeface="Tw Cen MT"/>
              </a:rPr>
            </a:br>
            <a:r>
              <a:rPr lang="en-US" dirty="0">
                <a:solidFill>
                  <a:srgbClr val="FFFFFF"/>
                </a:solidFill>
                <a:latin typeface="Tw Cen MT"/>
              </a:rPr>
              <a:t>   *5,6,7  *5,7,6  *6,5,7  *6,7,5  *7,5,6  *7,6,5</a:t>
            </a:r>
            <a:br>
              <a:rPr lang="en-US" dirty="0">
                <a:solidFill>
                  <a:srgbClr val="FFFFFF"/>
                </a:solidFill>
                <a:latin typeface="Tw Cen MT"/>
              </a:rPr>
            </a:br>
            <a:endParaRPr lang="en-US" dirty="0">
              <a:solidFill>
                <a:srgbClr val="FFFFFF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620432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5170" y="1942698"/>
            <a:ext cx="8791575" cy="2387600"/>
          </a:xfrm>
        </p:spPr>
        <p:txBody>
          <a:bodyPr/>
          <a:lstStyle/>
          <a:p>
            <a:pPr algn="ctr"/>
            <a:r>
              <a:rPr lang="en-US" dirty="0"/>
              <a:t>Numarul functiilor surjective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2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 Black" charset="0"/>
              </a:rPr>
              <a:t>FIE FUNCTIA :  </a:t>
            </a:r>
            <a:br>
              <a:rPr lang="en-US" dirty="0">
                <a:solidFill>
                  <a:srgbClr val="000000"/>
                </a:solidFill>
                <a:latin typeface="Arial Black" charset="0"/>
              </a:rPr>
            </a:br>
            <a:r>
              <a:rPr lang="en-US" dirty="0">
                <a:solidFill>
                  <a:srgbClr val="000000"/>
                </a:solidFill>
                <a:latin typeface="Arial Black" charset="0"/>
              </a:rPr>
              <a:t>   -F:A-&gt;B  </a:t>
            </a:r>
            <a:br>
              <a:rPr lang="en-US" dirty="0">
                <a:solidFill>
                  <a:srgbClr val="000000"/>
                </a:solidFill>
                <a:latin typeface="Arial Black" charset="0"/>
              </a:rPr>
            </a:br>
            <a:r>
              <a:rPr lang="en-US" dirty="0">
                <a:solidFill>
                  <a:srgbClr val="000000"/>
                </a:solidFill>
                <a:latin typeface="Arial Black" charset="0"/>
              </a:rPr>
              <a:t>   -CARD(A)=CARD(B)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 Black" charset="0"/>
              </a:rPr>
              <a:t>NUMARUL FUNCTIILOR BIJECTIVE=ARANJAMENTE DE CARD(A) LUATE CATE CARD(B)=CARD(A)!</a:t>
            </a:r>
            <a:endParaRPr lang="en-US" dirty="0">
              <a:solidFill>
                <a:srgbClr val="000000"/>
              </a:solidFill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04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5382757"/>
          </a:xfrm>
        </p:spPr>
        <p:txBody>
          <a:bodyPr/>
          <a:lstStyle/>
          <a:p>
            <a:r>
              <a:rPr lang="en-US" dirty="0"/>
              <a:t>EXEMPLU:</a:t>
            </a:r>
            <a:br>
              <a:rPr lang="en-US" dirty="0"/>
            </a:br>
            <a:r>
              <a:rPr lang="en-US" dirty="0">
                <a:solidFill>
                  <a:srgbClr val="FFFFFF"/>
                </a:solidFill>
                <a:latin typeface="Tw Cen MT"/>
              </a:rPr>
              <a:t>  F:{1,2,3}-&gt;{4,5,6}</a:t>
            </a:r>
            <a:br>
              <a:rPr lang="en-US" dirty="0">
                <a:solidFill>
                  <a:srgbClr val="FFFFFF"/>
                </a:solidFill>
                <a:latin typeface="Tw Cen MT"/>
              </a:rPr>
            </a:br>
            <a:r>
              <a:rPr lang="en-US" dirty="0">
                <a:solidFill>
                  <a:srgbClr val="FFFFFF"/>
                </a:solidFill>
                <a:latin typeface="Tw Cen MT"/>
              </a:rPr>
              <a:t>  3!=6 SOLUTII</a:t>
            </a:r>
            <a:br>
              <a:rPr lang="en-US" dirty="0">
                <a:solidFill>
                  <a:srgbClr val="FFFFFF"/>
                </a:solidFill>
                <a:latin typeface="Tw Cen MT"/>
              </a:rPr>
            </a:br>
            <a:r>
              <a:rPr lang="en-US" dirty="0">
                <a:solidFill>
                  <a:srgbClr val="FFFFFF"/>
                </a:solidFill>
                <a:latin typeface="Tw Cen MT"/>
              </a:rPr>
              <a:t>  *4,5,6  *4,6,5</a:t>
            </a:r>
            <a:br>
              <a:rPr lang="en-US" dirty="0">
                <a:solidFill>
                  <a:srgbClr val="FFFFFF"/>
                </a:solidFill>
                <a:latin typeface="Tw Cen MT"/>
              </a:rPr>
            </a:br>
            <a:r>
              <a:rPr lang="en-US" dirty="0">
                <a:solidFill>
                  <a:srgbClr val="FFFFFF"/>
                </a:solidFill>
                <a:latin typeface="Tw Cen MT"/>
              </a:rPr>
              <a:t>  *5,4,6  *5,6,4</a:t>
            </a:r>
            <a:br>
              <a:rPr lang="en-US" dirty="0">
                <a:solidFill>
                  <a:srgbClr val="FFFFFF"/>
                </a:solidFill>
                <a:latin typeface="Tw Cen MT"/>
              </a:rPr>
            </a:br>
            <a:r>
              <a:rPr lang="en-US" dirty="0">
                <a:solidFill>
                  <a:srgbClr val="FFFFFF"/>
                </a:solidFill>
                <a:latin typeface="Tw Cen MT"/>
              </a:rPr>
              <a:t>  *6,4,5  *6,5,4</a:t>
            </a:r>
          </a:p>
        </p:txBody>
      </p:sp>
    </p:spTree>
    <p:extLst>
      <p:ext uri="{BB962C8B-B14F-4D97-AF65-F5344CB8AC3E}">
        <p14:creationId xmlns:p14="http://schemas.microsoft.com/office/powerpoint/2010/main" val="901429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545" y="613755"/>
            <a:ext cx="9152522" cy="3519662"/>
          </a:xfrm>
        </p:spPr>
        <p:txBody>
          <a:bodyPr/>
          <a:lstStyle/>
          <a:p>
            <a:pPr algn="ctr"/>
            <a:r>
              <a:rPr lang="en-US" dirty="0"/>
              <a:t>NUMARUL FUNCTIILOR STRICT MONOTONE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6395" y="-581671"/>
            <a:ext cx="8791575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05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820" y="959838"/>
            <a:ext cx="9906000" cy="285273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latin typeface="Arial Black" charset="0"/>
              </a:rPr>
              <a:t>FIE FUNCTIA :   </a:t>
            </a:r>
            <a:br>
              <a:rPr lang="en-US" dirty="0">
                <a:solidFill>
                  <a:srgbClr val="000000"/>
                </a:solidFill>
                <a:latin typeface="Arial Black" charset="0"/>
              </a:rPr>
            </a:br>
            <a:r>
              <a:rPr lang="en-US" dirty="0">
                <a:solidFill>
                  <a:srgbClr val="000000"/>
                </a:solidFill>
                <a:latin typeface="Arial Black" charset="0"/>
              </a:rPr>
              <a:t>   -F:A-&gt;B   </a:t>
            </a:r>
            <a:br>
              <a:rPr lang="en-US" dirty="0">
                <a:solidFill>
                  <a:srgbClr val="000000"/>
                </a:solidFill>
                <a:latin typeface="Arial Black" charset="0"/>
              </a:rPr>
            </a:br>
            <a:r>
              <a:rPr lang="en-US" dirty="0">
                <a:solidFill>
                  <a:srgbClr val="000000"/>
                </a:solidFill>
                <a:latin typeface="Arial Black" charset="0"/>
              </a:rPr>
              <a:t>   -CARD(A)&lt;=CARD(B)</a:t>
            </a:r>
            <a:br>
              <a:rPr lang="en-US" dirty="0">
                <a:solidFill>
                  <a:srgbClr val="000000"/>
                </a:solidFill>
                <a:latin typeface="Arial Black" charset="0"/>
              </a:rPr>
            </a:br>
            <a:r>
              <a:rPr lang="en-US" dirty="0">
                <a:solidFill>
                  <a:srgbClr val="000000"/>
                </a:solidFill>
                <a:latin typeface="Arial"/>
              </a:rPr>
              <a:t>  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Arial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Arial Black"/>
              </a:rPr>
              <a:t>a,b MULTIMI DE ELEMENTE DISTINCTE</a:t>
            </a:r>
            <a:r>
              <a:rPr lang="en-US" sz="4800" dirty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Arial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753" y="3820932"/>
            <a:ext cx="9906000" cy="2654497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 Black" charset="0"/>
              </a:rPr>
              <a:t>NUMARUL FUNCTIILOR STRICT CRESCATORE=COMBINARI DE CARD(B) LUATE CATE CARD(A)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 Black" charset="0"/>
              </a:rPr>
              <a:t>NUMARUL FUNCTIILOR STRICT DESCRESCATORE=COMBINARI DE CARD(B) LUATE CATE CARD(A)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 Black" charset="0"/>
              </a:rPr>
              <a:t>NUMARUL FUNCTIILOR STRICT MONOTONE=2*COMBINARI DE CARD(B) LUATE CATE CARD(A)  </a:t>
            </a:r>
          </a:p>
        </p:txBody>
      </p:sp>
    </p:spTree>
    <p:extLst>
      <p:ext uri="{BB962C8B-B14F-4D97-AF65-F5344CB8AC3E}">
        <p14:creationId xmlns:p14="http://schemas.microsoft.com/office/powerpoint/2010/main" val="1736456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5858551"/>
          </a:xfrm>
        </p:spPr>
        <p:txBody>
          <a:bodyPr/>
          <a:lstStyle/>
          <a:p>
            <a:r>
              <a:rPr lang="en-US" dirty="0"/>
              <a:t>EXEMPLE:</a:t>
            </a:r>
            <a:br>
              <a:rPr lang="en-US" dirty="0"/>
            </a:br>
            <a:r>
              <a:rPr lang="en-US" dirty="0">
                <a:solidFill>
                  <a:srgbClr val="FFFFFF"/>
                </a:solidFill>
                <a:latin typeface="Tw Cen MT"/>
              </a:rPr>
              <a:t>  -F:{1,2,3,4}-&gt;{1,2,3,4,5,6}</a:t>
            </a:r>
            <a:br>
              <a:rPr lang="en-US" dirty="0">
                <a:solidFill>
                  <a:srgbClr val="FFFFFF"/>
                </a:solidFill>
                <a:latin typeface="Tw Cen MT"/>
              </a:rPr>
            </a:br>
            <a:r>
              <a:rPr lang="en-US" dirty="0">
                <a:solidFill>
                  <a:srgbClr val="FFFFFF"/>
                </a:solidFill>
                <a:latin typeface="Tw Cen MT"/>
              </a:rPr>
              <a:t>  2*c(6,4)=30 sOLUTII</a:t>
            </a:r>
            <a:br>
              <a:rPr lang="en-US" dirty="0">
                <a:solidFill>
                  <a:srgbClr val="FFFFFF"/>
                </a:solidFill>
                <a:latin typeface="Tw Cen MT"/>
              </a:rPr>
            </a:br>
            <a:r>
              <a:rPr lang="en-US" dirty="0">
                <a:solidFill>
                  <a:srgbClr val="FFFFFF"/>
                </a:solidFill>
                <a:latin typeface="Tw Cen M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88623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Circuit</vt:lpstr>
      <vt:lpstr>Numarul functiilor  injective</vt:lpstr>
      <vt:lpstr>Fie functia :    -F:A-&gt;B    -card(A)&lt;=card(B) </vt:lpstr>
      <vt:lpstr>Exemple:    -F:{1,2,3}-&gt;{4,5,6,7}    4!/(4-3)!=4!=24 SOLUTII    *4,5,6  *4,6,5  *5,4,6  *5,6,4  *6,4,5  *6,5,4    *4,5,7  *4,7,5  *5,4,7  *5,7,4  *7,4,5  *7,5,4    *4,6,7  *4,7,6  *6,4,7  *6,7,4  *7,4,6  *7,6,4    *5,6,7  *5,7,6  *6,5,7  *6,7,5  *7,5,6  *7,6,5 </vt:lpstr>
      <vt:lpstr>Numarul functiilor surjective</vt:lpstr>
      <vt:lpstr>FIE FUNCTIA :      -F:A-&gt;B      -CARD(A)=CARD(B)   </vt:lpstr>
      <vt:lpstr>EXEMPLU:   F:{1,2,3}-&gt;{4,5,6}   3!=6 SOLUTII   *4,5,6  *4,6,5   *5,4,6  *5,6,4   *6,4,5  *6,5,4</vt:lpstr>
      <vt:lpstr>NUMARUL FUNCTIILOR STRICT MONOTONE</vt:lpstr>
      <vt:lpstr>FIE FUNCTIA :       -F:A-&gt;B       -CARD(A)&lt;=CARD(B)     -a,b MULTIMI DE ELEMENTE DISTINCTE    </vt:lpstr>
      <vt:lpstr>EXEMPLE:   -F:{1,2,3,4}-&gt;{1,2,3,4,5,6}   2*c(6,4)=30 sOLUTII   </vt:lpstr>
      <vt:lpstr>PowerPoint Presentation</vt:lpstr>
      <vt:lpstr>POWER BY: ROTARU IULIAN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</cp:revision>
  <dcterms:created xsi:type="dcterms:W3CDTF">2014-08-26T23:43:54Z</dcterms:created>
  <dcterms:modified xsi:type="dcterms:W3CDTF">2016-05-29T21:21:16Z</dcterms:modified>
</cp:coreProperties>
</file>