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"/>
  </p:handout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7" d="100"/>
          <a:sy n="27" d="100"/>
        </p:scale>
        <p:origin x="1478" y="8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843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01" y="9118843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20482560"/>
            <a:ext cx="32909828" cy="14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20269811"/>
            <a:ext cx="32909828" cy="204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56" y="2428646"/>
            <a:ext cx="27157680" cy="1141171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5600" spc="-1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137" y="14257987"/>
            <a:ext cx="27157680" cy="3657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7680" cap="all" spc="640" baseline="0">
                <a:solidFill>
                  <a:schemeClr val="tx2"/>
                </a:solidFill>
                <a:latin typeface="+mj-lt"/>
              </a:defRPr>
            </a:lvl1pPr>
            <a:lvl2pPr marL="1463040" indent="0" algn="ctr">
              <a:buNone/>
              <a:defRPr sz="7680"/>
            </a:lvl2pPr>
            <a:lvl3pPr marL="2926080" indent="0" algn="ctr">
              <a:buNone/>
              <a:defRPr sz="7680"/>
            </a:lvl3pPr>
            <a:lvl4pPr marL="4389120" indent="0" algn="ctr">
              <a:buNone/>
              <a:defRPr sz="6400"/>
            </a:lvl4pPr>
            <a:lvl5pPr marL="5852160" indent="0" algn="ctr">
              <a:buNone/>
              <a:defRPr sz="6400"/>
            </a:lvl5pPr>
            <a:lvl6pPr marL="7315200" indent="0" algn="ctr">
              <a:buNone/>
              <a:defRPr sz="6400"/>
            </a:lvl6pPr>
            <a:lvl7pPr marL="8778240" indent="0" algn="ctr">
              <a:buNone/>
              <a:defRPr sz="6400"/>
            </a:lvl7pPr>
            <a:lvl8pPr marL="10241280" indent="0" algn="ctr">
              <a:buNone/>
              <a:defRPr sz="6400"/>
            </a:lvl8pPr>
            <a:lvl9pPr marL="1170432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1389888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8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3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20482560"/>
            <a:ext cx="32909828" cy="14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20269811"/>
            <a:ext cx="32909828" cy="204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327295"/>
            <a:ext cx="7098030" cy="18423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327293"/>
            <a:ext cx="20882610" cy="1842374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6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9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20482560"/>
            <a:ext cx="32909828" cy="14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20269811"/>
            <a:ext cx="32909828" cy="204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2428646"/>
            <a:ext cx="27157680" cy="1141171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5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14250010"/>
            <a:ext cx="27157680" cy="3657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7680" cap="all" spc="640" baseline="0">
                <a:solidFill>
                  <a:schemeClr val="tx2"/>
                </a:solidFill>
                <a:latin typeface="+mj-lt"/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1389888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4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62656" y="917135"/>
            <a:ext cx="27157680" cy="4642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656" y="5906349"/>
            <a:ext cx="13331952" cy="12874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8384" y="5906357"/>
            <a:ext cx="13331952" cy="12874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62656" y="917135"/>
            <a:ext cx="27157680" cy="4642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5907367"/>
            <a:ext cx="13331952" cy="235610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400" b="0" cap="all" baseline="0">
                <a:solidFill>
                  <a:schemeClr val="tx2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56" y="8263469"/>
            <a:ext cx="13331952" cy="10517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88384" y="5907367"/>
            <a:ext cx="13331952" cy="235610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400" b="0" cap="all" baseline="0">
                <a:solidFill>
                  <a:schemeClr val="tx2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88384" y="8263469"/>
            <a:ext cx="13331952" cy="10517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8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7" y="20482560"/>
            <a:ext cx="32909828" cy="14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5" y="20269811"/>
            <a:ext cx="32909828" cy="204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" y="0"/>
            <a:ext cx="10937135" cy="219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908191" y="0"/>
            <a:ext cx="172822" cy="219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1901949"/>
            <a:ext cx="8641080" cy="7315200"/>
          </a:xfrm>
        </p:spPr>
        <p:txBody>
          <a:bodyPr anchor="b">
            <a:normAutofit/>
          </a:bodyPr>
          <a:lstStyle>
            <a:lvl1pPr>
              <a:defRPr sz="115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6855" y="2340864"/>
            <a:ext cx="18033815" cy="1682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0" y="9363456"/>
            <a:ext cx="8641080" cy="1081319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4800">
                <a:solidFill>
                  <a:srgbClr val="FFFFFF"/>
                </a:solidFill>
              </a:defRPr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6884" y="20671317"/>
            <a:ext cx="7069979" cy="11684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61620" y="20671317"/>
            <a:ext cx="12550140" cy="11684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15849600"/>
            <a:ext cx="32909828" cy="60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5" y="15728243"/>
            <a:ext cx="32909828" cy="204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16239744"/>
            <a:ext cx="27322272" cy="2633472"/>
          </a:xfrm>
        </p:spPr>
        <p:txBody>
          <a:bodyPr tIns="0" bIns="0" anchor="b">
            <a:noAutofit/>
          </a:bodyPr>
          <a:lstStyle>
            <a:lvl1pPr>
              <a:defRPr sz="115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" y="0"/>
            <a:ext cx="32918360" cy="1572824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0240">
                <a:solidFill>
                  <a:schemeClr val="bg1"/>
                </a:solidFill>
              </a:defRPr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2652" y="18902477"/>
            <a:ext cx="27322272" cy="190195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920"/>
              </a:spcAft>
              <a:buNone/>
              <a:defRPr sz="4800">
                <a:solidFill>
                  <a:srgbClr val="FFFFFF"/>
                </a:solidFill>
              </a:defRPr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0482560"/>
            <a:ext cx="32918404" cy="14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20269810"/>
            <a:ext cx="32918404" cy="211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2656" y="917135"/>
            <a:ext cx="27157680" cy="464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4" y="5906349"/>
            <a:ext cx="27157684" cy="128747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2661" y="20671317"/>
            <a:ext cx="6675131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52702" y="20671317"/>
            <a:ext cx="13021571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31240" y="20671317"/>
            <a:ext cx="354246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2536" y="5561104"/>
            <a:ext cx="269107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7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926080" rtl="0" eaLnBrk="1" latinLnBrk="0" hangingPunct="1">
        <a:lnSpc>
          <a:spcPct val="85000"/>
        </a:lnSpc>
        <a:spcBef>
          <a:spcPct val="0"/>
        </a:spcBef>
        <a:buNone/>
        <a:defRPr sz="15360" kern="1200" spc="-1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92608" indent="-292608" algn="l" defTabSz="2926080" rtl="0" eaLnBrk="1" latinLnBrk="0" hangingPunct="1">
        <a:lnSpc>
          <a:spcPct val="90000"/>
        </a:lnSpc>
        <a:spcBef>
          <a:spcPts val="3840"/>
        </a:spcBef>
        <a:spcAft>
          <a:spcPts val="6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6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28954" indent="-585216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14170" indent="-585216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9386" indent="-585216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84602" indent="-585216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20000" indent="-731520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160000" indent="-731520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00000" indent="-731520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440000" indent="-731520" algn="l" defTabSz="2926080" rtl="0" eaLnBrk="1" latinLnBrk="0" hangingPunct="1">
        <a:lnSpc>
          <a:spcPct val="90000"/>
        </a:lnSpc>
        <a:spcBef>
          <a:spcPts val="640"/>
        </a:spcBef>
        <a:spcAft>
          <a:spcPts val="1280"/>
        </a:spcAft>
        <a:buClr>
          <a:schemeClr val="accent1"/>
        </a:buClr>
        <a:buFont typeface="Calibri" pitchFamily="34" charset="0"/>
        <a:buChar char="◦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lodge/JapaneseMorph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2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Japanese Morphology With RNN and CNN Neural Architectures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2488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Austin Blodgett</a:t>
            </a:r>
          </a:p>
          <a:p>
            <a:pPr algn="ctr" eaLnBrk="1" hangingPunct="1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Dept. of Linguistics, Georgetown University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2" y="20025361"/>
            <a:ext cx="3488352" cy="1280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/>
              <a:t>Austin Blodgett</a:t>
            </a:r>
          </a:p>
          <a:p>
            <a:r>
              <a:rPr lang="en-US" sz="2000" dirty="0"/>
              <a:t>Georgetown University</a:t>
            </a:r>
          </a:p>
          <a:p>
            <a:r>
              <a:rPr lang="en-US" sz="2000" dirty="0"/>
              <a:t>Dept. of Linguistics</a:t>
            </a:r>
          </a:p>
          <a:p>
            <a:r>
              <a:rPr lang="en-US" sz="2000" dirty="0"/>
              <a:t>Email: ajb341@Georgetown.edu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1" y="19431001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0"/>
            <a:ext cx="9875520" cy="598399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Calibri" pitchFamily="34" charset="0"/>
              </a:rPr>
              <a:t>Morphological Segmentation and Analysis is often necessary as an NLP pre-processing step for languages like Japanese. </a:t>
            </a:r>
          </a:p>
          <a:p>
            <a:pPr algn="ctr" eaLnBrk="1" hangingPunct="1"/>
            <a:endParaRPr lang="en-US" sz="2800" dirty="0">
              <a:latin typeface="Calibri" pitchFamily="34" charset="0"/>
            </a:endParaRPr>
          </a:p>
          <a:p>
            <a:pPr algn="ctr" eaLnBrk="1" hangingPunct="1"/>
            <a:r>
              <a:rPr lang="ja-JP" altLang="en-US" sz="2400" dirty="0">
                <a:latin typeface="Calibri" pitchFamily="34" charset="0"/>
              </a:rPr>
              <a:t>そこで、どの店でもすぐに、在庫がなくなる。</a:t>
            </a:r>
            <a:r>
              <a:rPr lang="ja-JP" altLang="en-US" sz="2800" dirty="0">
                <a:latin typeface="Calibri" pitchFamily="34" charset="0"/>
              </a:rPr>
              <a:t>	</a:t>
            </a:r>
            <a:endParaRPr lang="en-US" altLang="ja-JP" sz="2800" dirty="0">
              <a:latin typeface="Calibri" pitchFamily="34" charset="0"/>
            </a:endParaRPr>
          </a:p>
          <a:p>
            <a:pPr algn="ctr" eaLnBrk="1" hangingPunct="1"/>
            <a:r>
              <a:rPr lang="ja-JP" altLang="ja-JP" sz="2800" dirty="0">
                <a:latin typeface="Calibri" pitchFamily="34" charset="0"/>
              </a:rPr>
              <a:t>↓</a:t>
            </a:r>
            <a:endParaRPr lang="en-US" altLang="ja-JP" sz="2800" dirty="0">
              <a:latin typeface="Calibri" pitchFamily="34" charset="0"/>
            </a:endParaRPr>
          </a:p>
          <a:p>
            <a:pPr algn="ctr" eaLnBrk="1" hangingPunct="1"/>
            <a:r>
              <a:rPr lang="ja-JP" altLang="en-US" sz="2400" dirty="0">
                <a:latin typeface="Calibri" pitchFamily="34" charset="0"/>
              </a:rPr>
              <a:t>そこ</a:t>
            </a:r>
            <a:r>
              <a:rPr lang="en-US" altLang="ja-JP" sz="3200" b="1" dirty="0"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で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en-US" altLang="ja-JP" sz="2400" b="1" dirty="0">
                <a:latin typeface="Calibri" pitchFamily="34" charset="0"/>
              </a:rPr>
              <a:t> </a:t>
            </a:r>
            <a:r>
              <a:rPr lang="ja-JP" altLang="en-US" sz="2400" dirty="0" err="1">
                <a:latin typeface="Calibri" pitchFamily="34" charset="0"/>
              </a:rPr>
              <a:t>、</a:t>
            </a:r>
            <a:r>
              <a:rPr lang="en-US" altLang="ja-JP" sz="2400" b="1" dirty="0">
                <a:latin typeface="Calibri" pitchFamily="34" charset="0"/>
              </a:rPr>
              <a:t> 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どの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店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で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も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すぐ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に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 </a:t>
            </a:r>
            <a:r>
              <a:rPr lang="ja-JP" altLang="en-US" sz="2400" dirty="0" err="1">
                <a:latin typeface="Calibri" pitchFamily="34" charset="0"/>
              </a:rPr>
              <a:t>、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 |</a:t>
            </a:r>
            <a:r>
              <a:rPr lang="ja-JP" altLang="en-US" sz="2400" dirty="0">
                <a:latin typeface="Calibri" pitchFamily="34" charset="0"/>
              </a:rPr>
              <a:t>在庫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が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</a:t>
            </a:r>
            <a:r>
              <a:rPr lang="ja-JP" altLang="en-US" sz="2400" dirty="0">
                <a:latin typeface="Calibri" pitchFamily="34" charset="0"/>
              </a:rPr>
              <a:t>なくなる</a:t>
            </a:r>
            <a:r>
              <a:rPr lang="en-US" altLang="ja-JP" sz="3200" b="1" dirty="0">
                <a:solidFill>
                  <a:prstClr val="black"/>
                </a:solidFill>
                <a:latin typeface="Calibri" pitchFamily="34" charset="0"/>
              </a:rPr>
              <a:t>| </a:t>
            </a:r>
            <a:r>
              <a:rPr lang="ja-JP" altLang="en-US" sz="2400" dirty="0" err="1">
                <a:latin typeface="Calibri" pitchFamily="34" charset="0"/>
              </a:rPr>
              <a:t>。</a:t>
            </a:r>
            <a:endParaRPr lang="en-US" altLang="ja-JP" sz="2400" dirty="0">
              <a:latin typeface="Calibri" pitchFamily="34" charset="0"/>
            </a:endParaRPr>
          </a:p>
          <a:p>
            <a:pPr algn="ctr" eaLnBrk="1" hangingPunct="1"/>
            <a:endParaRPr lang="en-US" sz="2800" dirty="0">
              <a:latin typeface="Calibri" pitchFamily="34" charset="0"/>
            </a:endParaRPr>
          </a:p>
          <a:p>
            <a:pPr algn="ctr" eaLnBrk="1" hangingPunct="1"/>
            <a:r>
              <a:rPr lang="en-US" sz="2800" dirty="0">
                <a:latin typeface="Calibri" pitchFamily="34" charset="0"/>
              </a:rPr>
              <a:t>Task can be understood as predicting (for each character) an     end-of-morpheme boundary. The task becomes a sequence classification problem. </a:t>
            </a:r>
          </a:p>
          <a:p>
            <a:pPr algn="ctr" eaLnBrk="1" hangingPunct="1"/>
            <a:endParaRPr lang="en-US" sz="2800" dirty="0">
              <a:latin typeface="Calibri" pitchFamily="34" charset="0"/>
            </a:endParaRPr>
          </a:p>
          <a:p>
            <a:pPr algn="ctr" eaLnBrk="1" hangingPunct="1"/>
            <a:r>
              <a:rPr lang="en-US" sz="3600" dirty="0">
                <a:latin typeface="Calibri" pitchFamily="34" charset="0"/>
              </a:rPr>
              <a:t>0 1 1 1 0 1 1 1 1 0 1 1 1 0 1 1 0 0 0 1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</a:rPr>
              <a:t>(1 for morpheme boundary, 0 otherwise)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Research Problem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521440" y="7386782"/>
            <a:ext cx="9875520" cy="11277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This research focuses on 3 experiments. A baseline RNN model, a CNN model, and an RNN with transfer learning from a related training task.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Experiment 1 (RNN): </a:t>
            </a:r>
            <a:r>
              <a:rPr lang="en-US" sz="3000" dirty="0">
                <a:latin typeface="Calibri" pitchFamily="34" charset="0"/>
              </a:rPr>
              <a:t>A Bidirectional Stacked RNN with the GRU architecture achieves the best results on test data. Success of RNNs for this task is expected, but leaves room for improvement.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Experiment 2 (CNN): </a:t>
            </a:r>
            <a:r>
              <a:rPr lang="en-US" sz="3000" dirty="0">
                <a:latin typeface="Calibri" pitchFamily="34" charset="0"/>
              </a:rPr>
              <a:t>A Deep 1D CNN was trained with parallel features to Experiment 1. one would expect CNN</a:t>
            </a:r>
            <a:r>
              <a:rPr lang="en-US" sz="3000" b="1" dirty="0">
                <a:latin typeface="Calibri" pitchFamily="34" charset="0"/>
              </a:rPr>
              <a:t>s</a:t>
            </a:r>
            <a:r>
              <a:rPr lang="en-US" sz="3000" dirty="0">
                <a:latin typeface="Calibri" pitchFamily="34" charset="0"/>
              </a:rPr>
              <a:t> to perform the best if character proximity was the most important factor.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Experiment 3 (</a:t>
            </a:r>
            <a:r>
              <a:rPr lang="en-US" sz="3000" b="1" dirty="0" err="1">
                <a:latin typeface="Calibri" pitchFamily="34" charset="0"/>
              </a:rPr>
              <a:t>RNN+transfer</a:t>
            </a:r>
            <a:r>
              <a:rPr lang="en-US" sz="3000" b="1" dirty="0">
                <a:latin typeface="Calibri" pitchFamily="34" charset="0"/>
              </a:rPr>
              <a:t> learning): </a:t>
            </a:r>
            <a:r>
              <a:rPr lang="en-US" sz="3000" dirty="0">
                <a:latin typeface="Calibri" pitchFamily="34" charset="0"/>
              </a:rPr>
              <a:t>To transfer learn features for the Japanese Morphology Task, a simple GRU model was trained with embeddings on a simple, related task (the same task at the word level, instead of sentence level). The embeddings were then transferred to the same architecture from Experiment 1.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Each Architecture uses 3 stacked layers plus character embeddings, a vocabulary size of 6,000, and dropout. (layer dimensions: 256; 64; 64; 1) 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7280" y="10132758"/>
            <a:ext cx="9875520" cy="96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Why is Japanese Morphological </a:t>
            </a:r>
          </a:p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Segmentation Difficult?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3657600"/>
            <a:ext cx="9875520" cy="2967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Calibri" pitchFamily="34" charset="0"/>
              </a:rPr>
              <a:t>The Balanced Corpus of Contemporary Written Japanese </a:t>
            </a:r>
            <a:r>
              <a:rPr lang="en-US" sz="3000" dirty="0">
                <a:latin typeface="Calibri" pitchFamily="34" charset="0"/>
              </a:rPr>
              <a:t>(</a:t>
            </a:r>
            <a:r>
              <a:rPr lang="en-US" sz="3000" b="1" dirty="0">
                <a:latin typeface="Calibri" pitchFamily="34" charset="0"/>
              </a:rPr>
              <a:t>BCCWJ</a:t>
            </a:r>
            <a:r>
              <a:rPr lang="en-US" sz="3000" dirty="0">
                <a:latin typeface="Calibri" pitchFamily="34" charset="0"/>
              </a:rPr>
              <a:t>) is a corpus of Japanese text, annotated for morphological features. BCCWJ includes 100 million tokens. 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This research extracts 900,000+ unique sentences and preprocesses them.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2144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1945600" y="3657600"/>
            <a:ext cx="9875520" cy="3060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700" dirty="0">
                <a:latin typeface="Calibri" pitchFamily="34" charset="0"/>
              </a:rPr>
              <a:t>Other researchers have relied on Bayesian models [2], Conditional Random Fields [1], and others. It is unclear whether DL methods will eventually outperform these.</a:t>
            </a:r>
          </a:p>
          <a:p>
            <a:pPr eaLnBrk="1" hangingPunct="1"/>
            <a:r>
              <a:rPr lang="en-US" sz="1750" dirty="0">
                <a:latin typeface="+mn-lt"/>
              </a:rPr>
              <a:t>[1] Kudo, T., Yamamoto, K., &amp; Matsumoto, Y. (2004). Applying conditional random fields to Japanese morphological analysis. In </a:t>
            </a:r>
            <a:r>
              <a:rPr lang="en-US" sz="1750" i="1" dirty="0">
                <a:latin typeface="+mn-lt"/>
              </a:rPr>
              <a:t>Proc. of the 2004 conference on EMNLP</a:t>
            </a:r>
            <a:r>
              <a:rPr lang="en-US" sz="1750" dirty="0">
                <a:latin typeface="+mn-lt"/>
              </a:rPr>
              <a:t>.</a:t>
            </a:r>
          </a:p>
          <a:p>
            <a:pPr eaLnBrk="1" hangingPunct="1"/>
            <a:r>
              <a:rPr lang="en-US" sz="1750" dirty="0">
                <a:latin typeface="+mn-lt"/>
              </a:rPr>
              <a:t>[2] </a:t>
            </a:r>
            <a:r>
              <a:rPr lang="en-US" sz="1750" dirty="0" err="1">
                <a:latin typeface="+mn-lt"/>
              </a:rPr>
              <a:t>Mochihashi</a:t>
            </a:r>
            <a:r>
              <a:rPr lang="en-US" sz="1750" dirty="0">
                <a:latin typeface="+mn-lt"/>
              </a:rPr>
              <a:t>, D., Yamada, T., &amp; Ueda, N. (2009). Bayesian unsupervised word segmentation with nested Pitman-</a:t>
            </a:r>
            <a:r>
              <a:rPr lang="en-US" sz="1750" dirty="0" err="1">
                <a:latin typeface="+mn-lt"/>
              </a:rPr>
              <a:t>Yor</a:t>
            </a:r>
            <a:r>
              <a:rPr lang="en-US" sz="1750" dirty="0">
                <a:latin typeface="+mn-lt"/>
              </a:rPr>
              <a:t> language modeling. In </a:t>
            </a:r>
            <a:r>
              <a:rPr lang="en-US" sz="1750" i="1" dirty="0">
                <a:latin typeface="+mn-lt"/>
              </a:rPr>
              <a:t>Proc. of ACL</a:t>
            </a:r>
            <a:r>
              <a:rPr lang="en-US" sz="1750" dirty="0">
                <a:latin typeface="+mn-lt"/>
              </a:rPr>
              <a:t>.</a:t>
            </a:r>
          </a:p>
          <a:p>
            <a:pPr eaLnBrk="1" hangingPunct="1"/>
            <a:r>
              <a:rPr lang="en-US" sz="1750" dirty="0">
                <a:latin typeface="+mn-lt"/>
              </a:rPr>
              <a:t>[3] Nakagawa, T. (2004, August). Chinese and Japanese word segmentation using word-level and character-level information. In </a:t>
            </a:r>
            <a:r>
              <a:rPr lang="en-US" sz="1750" i="1" dirty="0">
                <a:latin typeface="+mn-lt"/>
              </a:rPr>
              <a:t>Proc. of the 20th international conference on Computational Linguistics</a:t>
            </a:r>
            <a:r>
              <a:rPr lang="en-US" sz="1750" dirty="0">
                <a:latin typeface="+mn-lt"/>
              </a:rPr>
              <a:t> (p. 466). ACL.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94560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Related Work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945600" y="12039601"/>
            <a:ext cx="9875520" cy="2783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Results from Experiment 1 show the best results on test, while Experiments 2 and 3 show the best recall and precision respectively.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*Since input to CCNs is padded, scores marked with (*) may be less reliable, because of dummy predictions. 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945600" y="11582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97280" y="11097960"/>
            <a:ext cx="9875520" cy="6661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lang="en-US" sz="3000" dirty="0">
                <a:latin typeface="+mn-lt"/>
              </a:rPr>
              <a:t>Features of Japanese: </a:t>
            </a:r>
          </a:p>
          <a:p>
            <a:pPr marL="1257300" lvl="1" indent="-514350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Japanese relies on </a:t>
            </a:r>
            <a:r>
              <a:rPr lang="en-US" sz="3000" b="1" dirty="0">
                <a:latin typeface="+mn-lt"/>
              </a:rPr>
              <a:t>3+ writing systems</a:t>
            </a:r>
            <a:r>
              <a:rPr lang="en-US" sz="3000" dirty="0">
                <a:latin typeface="+mn-lt"/>
              </a:rPr>
              <a:t> </a:t>
            </a:r>
            <a:r>
              <a:rPr lang="en-US" sz="3000" i="1" dirty="0">
                <a:latin typeface="+mn-lt"/>
              </a:rPr>
              <a:t>(kanji, hiragana, katakana)</a:t>
            </a:r>
            <a:r>
              <a:rPr lang="en-US" sz="3000" dirty="0">
                <a:latin typeface="+mn-lt"/>
              </a:rPr>
              <a:t> and is written is written without spaces.</a:t>
            </a:r>
          </a:p>
          <a:p>
            <a:pPr marL="1257300" lvl="1" indent="-514350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Japanese is an </a:t>
            </a:r>
            <a:r>
              <a:rPr lang="en-US" sz="3000" b="1" dirty="0">
                <a:latin typeface="+mn-lt"/>
              </a:rPr>
              <a:t>agglutinative </a:t>
            </a:r>
            <a:r>
              <a:rPr lang="en-US" sz="3000" dirty="0">
                <a:latin typeface="+mn-lt"/>
              </a:rPr>
              <a:t>language; a word in Japanese is often composed of many meaningful parts. I.e., segmenting words isn’t necessarily useful.</a:t>
            </a:r>
          </a:p>
          <a:p>
            <a:pPr marL="514350" indent="-514350" eaLnBrk="1" hangingPunct="1">
              <a:buAutoNum type="arabicPeriod"/>
            </a:pPr>
            <a:endParaRPr lang="en-US" sz="3000" dirty="0">
              <a:latin typeface="+mn-lt"/>
            </a:endParaRPr>
          </a:p>
          <a:p>
            <a:pPr marL="514350" indent="-514350" eaLnBrk="1" hangingPunct="1">
              <a:buAutoNum type="arabicPeriod"/>
            </a:pPr>
            <a:r>
              <a:rPr lang="en-US" sz="3000" dirty="0">
                <a:latin typeface="+mn-lt"/>
              </a:rPr>
              <a:t>Data Sparsity: 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6,000+ characters with non-uniform (long-tail) distribution. </a:t>
            </a:r>
            <a:r>
              <a:rPr lang="en-US" sz="3000" dirty="0">
                <a:latin typeface="+mn-lt"/>
              </a:rPr>
              <a:t>These features together contribute to data sparsity in the morpheme segmentation task. </a:t>
            </a:r>
          </a:p>
          <a:p>
            <a:pPr marL="514350" indent="-514350" eaLnBrk="1" hangingPunct="1">
              <a:buAutoNum type="arabicPeriod"/>
            </a:pPr>
            <a:endParaRPr lang="en-US" sz="3000" dirty="0">
              <a:latin typeface="+mn-lt"/>
            </a:endParaRPr>
          </a:p>
          <a:p>
            <a:pPr marL="514350" indent="-514350" eaLnBrk="1" hangingPunct="1">
              <a:buAutoNum type="arabicPeriod"/>
            </a:pPr>
            <a:r>
              <a:rPr lang="en-US" sz="3000" dirty="0">
                <a:latin typeface="+mn-lt"/>
              </a:rPr>
              <a:t>Ambiguity: Some sentences are ambiguous and have no exact solution.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21440" y="6929580"/>
            <a:ext cx="9875520" cy="4753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Experiments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AA6970-78F2-481C-BC6B-908E0D8AE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67162"/>
              </p:ext>
            </p:extLst>
          </p:nvPr>
        </p:nvGraphicFramePr>
        <p:xfrm>
          <a:off x="21945600" y="14865851"/>
          <a:ext cx="9875520" cy="377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062990541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118526909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2067735312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10616704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958421414"/>
                    </a:ext>
                  </a:extLst>
                </a:gridCol>
              </a:tblGrid>
              <a:tr h="1266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Accuracy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F1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Precision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Recall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30882"/>
                  </a:ext>
                </a:extLst>
              </a:tr>
              <a:tr h="837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RNN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0.778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0.801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0.842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0.777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738326"/>
                  </a:ext>
                </a:extLst>
              </a:tr>
              <a:tr h="837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CNN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0.680*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0.719*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0.631*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0.858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580047"/>
                  </a:ext>
                </a:extLst>
              </a:tr>
              <a:tr h="837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Transfer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0.766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0.779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0.870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0.716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439645"/>
                  </a:ext>
                </a:extLst>
              </a:tr>
            </a:tbl>
          </a:graphicData>
        </a:graphic>
      </p:graphicFrame>
      <p:sp>
        <p:nvSpPr>
          <p:cNvPr id="21" name="Text Box 191">
            <a:extLst>
              <a:ext uri="{FF2B5EF4-FFF2-40B4-BE49-F238E27FC236}">
                <a16:creationId xmlns:a16="http://schemas.microsoft.com/office/drawing/2014/main" id="{F26C52B2-34CC-424B-A497-DA1D2DF1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5600" y="7391400"/>
            <a:ext cx="9875520" cy="40757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The results of the experiments reveal the types of structure that is necessary for this task. Experiment 1 outperforms Experiments 2 and 3, suggesting that some long distance dependency (as opposed to local information) is necessary to succeed in the task. 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These results can still be improved. In future work, it would be a good idea to incorporate other types of transfer learning, and to perform joint learning of segmentation with other morphological analysis tasks.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56B0D7-2F3F-4D21-9FED-262250E7D4E8}"/>
              </a:ext>
            </a:extLst>
          </p:cNvPr>
          <p:cNvSpPr/>
          <p:nvPr/>
        </p:nvSpPr>
        <p:spPr>
          <a:xfrm>
            <a:off x="21945600" y="69342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Research Contribution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861F8-F17F-4A75-BC65-E1410E5E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9332"/>
            <a:ext cx="2962688" cy="1981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11C53-EBD4-4E4B-B6CD-6E3AA17C49E2}"/>
              </a:ext>
            </a:extLst>
          </p:cNvPr>
          <p:cNvSpPr txBox="1"/>
          <p:nvPr/>
        </p:nvSpPr>
        <p:spPr>
          <a:xfrm>
            <a:off x="11277600" y="18693709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2"/>
                </a:solidFill>
                <a:hlinkClick r:id="rId3"/>
              </a:rPr>
              <a:t>https://github.com/ablodge/JapaneseMorphy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3095</TotalTime>
  <Words>707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Yu Mincho</vt:lpstr>
      <vt:lpstr>Arial</vt:lpstr>
      <vt:lpstr>Calibri</vt:lpstr>
      <vt:lpstr>Calibri Light</vt:lpstr>
      <vt:lpstr>Times New Roman</vt:lpstr>
      <vt:lpstr>Retrospect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Austin Blodgett</cp:lastModifiedBy>
  <cp:revision>114</cp:revision>
  <cp:lastPrinted>2018-12-04T08:02:49Z</cp:lastPrinted>
  <dcterms:created xsi:type="dcterms:W3CDTF">2013-02-10T21:14:48Z</dcterms:created>
  <dcterms:modified xsi:type="dcterms:W3CDTF">2018-12-04T08:05:13Z</dcterms:modified>
</cp:coreProperties>
</file>