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730441e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0730441e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075f62eed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075f62eed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75f62eed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75f62eed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075f62eed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075f62eed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75f62eed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75f62eed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75f62eed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75f62eed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75f62eed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75f62eed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75f62eed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75f62eed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79fba74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79fba7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075f62eed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075f62eed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6d2b1207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6d2b1207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79fba74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79fba74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6d2b1207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6d2b1207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6d2b12073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6d2b12073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6d2b12073_0_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6d2b12073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75f62eed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75f62eed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6d2b1207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6d2b1207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6d2b1207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6d2b1207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6d2b12073_0_9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6d2b12073_0_9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2023-24 NHL Shot Difficulty Study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Bloodgood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050" y="689850"/>
            <a:ext cx="1707051" cy="19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925" y="1398525"/>
            <a:ext cx="4473176" cy="249690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2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Defensemen in Avg. Shot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776275" y="1369575"/>
            <a:ext cx="33108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Nick Seeler (0.971268)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Ryan Suter (0.970674)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Noah Dobson (0.967590)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Nicolas Hague (0.967522)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Alexander Romanov (0.967365)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Charlie McAvoy (0.946731)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Travis Sanheim (0.947878)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Brock Faber (0.951741)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Cam York (0.952726)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Roman Josi (0.952806)</a:t>
            </a:r>
            <a:endParaRPr sz="1500"/>
          </a:p>
        </p:txBody>
      </p:sp>
      <p:sp>
        <p:nvSpPr>
          <p:cNvPr id="352" name="Google Shape;352;p22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8" y="768953"/>
            <a:ext cx="2205375" cy="160047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 txBox="1"/>
          <p:nvPr>
            <p:ph idx="4294967295" type="title"/>
          </p:nvPr>
        </p:nvSpPr>
        <p:spPr>
          <a:xfrm>
            <a:off x="186000" y="189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Defensemen Comparison</a:t>
            </a:r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1930725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Nick Seeler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(D, PHI):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0.971, Avg. GD: 0.944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1, Shots: 100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5.46, S%: 1.00 (-81.7%)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0.97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340, AS% Rank: 340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316750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Charlie McAvoy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(D, BOS):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0.946, Avg. GD: 0.919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12, Shots: 133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8.09, S%: 9.02 (+11.5%)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8.54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213, AS% Rank: 203 </a:t>
            </a:r>
            <a:r>
              <a:rPr lang="en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(+10)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1" name="Google Shape;3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750" y="796536"/>
            <a:ext cx="2205375" cy="160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8050" y="2546788"/>
            <a:ext cx="4433399" cy="2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250" y="2568750"/>
            <a:ext cx="4350559" cy="2306219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3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Forwards in Avg. Goal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20 goals)</a:t>
            </a:r>
            <a:endParaRPr sz="2244"/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Difficult):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William Nylander (</a:t>
            </a:r>
            <a:r>
              <a:rPr lang="en" sz="1500"/>
              <a:t>0.928351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Steven Stamkos (</a:t>
            </a:r>
            <a:r>
              <a:rPr lang="en" sz="1500"/>
              <a:t>0.927118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Jeff Skinner (</a:t>
            </a:r>
            <a:r>
              <a:rPr lang="en" sz="1500"/>
              <a:t>0.923787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Bo Horvat (</a:t>
            </a:r>
            <a:r>
              <a:rPr lang="en" sz="1500"/>
              <a:t>0.923152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Alex DeBrincat (</a:t>
            </a:r>
            <a:r>
              <a:rPr lang="en" sz="1500"/>
              <a:t>0.921131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Difficult):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Zach Hyman (</a:t>
            </a:r>
            <a:r>
              <a:rPr lang="en" sz="1500"/>
              <a:t>0.817050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Adam Henrique (</a:t>
            </a:r>
            <a:r>
              <a:rPr lang="en" sz="1500"/>
              <a:t>0.818431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Boone Jenner (</a:t>
            </a:r>
            <a:r>
              <a:rPr lang="en" sz="1500"/>
              <a:t>0.822282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Kyle Palmieri (</a:t>
            </a:r>
            <a:r>
              <a:rPr lang="en" sz="1500"/>
              <a:t>0.822531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Tyler Bertuzzi (</a:t>
            </a:r>
            <a:r>
              <a:rPr lang="en" sz="1500"/>
              <a:t>0.825690</a:t>
            </a:r>
            <a:r>
              <a:rPr lang="en" sz="1500"/>
              <a:t>)</a:t>
            </a:r>
            <a:endParaRPr sz="1500"/>
          </a:p>
        </p:txBody>
      </p:sp>
      <p:pic>
        <p:nvPicPr>
          <p:cNvPr id="371" name="Google Shape;3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725846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4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Defensemen in Avg. Goal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 goals)</a:t>
            </a:r>
            <a:endParaRPr sz="2244"/>
          </a:p>
        </p:txBody>
      </p:sp>
      <p:sp>
        <p:nvSpPr>
          <p:cNvPr id="378" name="Google Shape;378;p25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Erik Karlsson (</a:t>
            </a:r>
            <a:r>
              <a:rPr lang="en" sz="1500"/>
              <a:t>0.966645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Quinn Hughes (</a:t>
            </a:r>
            <a:r>
              <a:rPr lang="en" sz="1500"/>
              <a:t>0.955919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Vince Dunn (</a:t>
            </a:r>
            <a:r>
              <a:rPr lang="en" sz="1500"/>
              <a:t>0.951812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Jake Walman (</a:t>
            </a:r>
            <a:r>
              <a:rPr lang="en" sz="1500"/>
              <a:t>0.951753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MacKenzie Weegar (</a:t>
            </a:r>
            <a:r>
              <a:rPr lang="en" sz="1500"/>
              <a:t>0.950823</a:t>
            </a:r>
            <a:r>
              <a:rPr lang="en" sz="1500"/>
              <a:t>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Mike Matheson (</a:t>
            </a:r>
            <a:r>
              <a:rPr lang="en" sz="1500"/>
              <a:t>0.885883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Thomas Harley (</a:t>
            </a:r>
            <a:r>
              <a:rPr lang="en" sz="1500"/>
              <a:t>0.889916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Travis Sanheim (</a:t>
            </a:r>
            <a:r>
              <a:rPr lang="en" sz="1500"/>
              <a:t>0.894902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Brady Skjei (</a:t>
            </a:r>
            <a:r>
              <a:rPr lang="en" sz="1500"/>
              <a:t>0.910000</a:t>
            </a:r>
            <a:r>
              <a:rPr lang="en" sz="1500"/>
              <a:t>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Josh Morrissey (</a:t>
            </a:r>
            <a:r>
              <a:rPr lang="en" sz="1500"/>
              <a:t>0.911054</a:t>
            </a:r>
            <a:r>
              <a:rPr lang="en" sz="1500"/>
              <a:t>)</a:t>
            </a:r>
            <a:endParaRPr sz="1500"/>
          </a:p>
        </p:txBody>
      </p:sp>
      <p:sp>
        <p:nvSpPr>
          <p:cNvPr id="379" name="Google Shape;379;p25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0" name="Google Shape;3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7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Forwards in Adjusted Shooting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  <p:sp>
        <p:nvSpPr>
          <p:cNvPr id="386" name="Google Shape;386;p26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(Best Shooters):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Sam Reinhart (21.02%)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Anthony Mantha (18.50%)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Nils Hoglander (18.00%)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Brayden Point (17.85%)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Leon Draisaitl (17.55%)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(Worst Shooters):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Taylor Raddysh (3.08%)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Connor Brown (3.40%)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Miles Wood (3.91%)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Noah Gregor (4.23%)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Anthony Beauvillier (4.41%)</a:t>
            </a:r>
            <a:endParaRPr sz="1500"/>
          </a:p>
        </p:txBody>
      </p:sp>
      <p:pic>
        <p:nvPicPr>
          <p:cNvPr id="387" name="Google Shape;3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72584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6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</a:t>
            </a:r>
            <a:r>
              <a:rPr lang="en" sz="1500"/>
              <a:t> (Best Shooters)</a:t>
            </a:r>
            <a:r>
              <a:rPr lang="en" sz="1500"/>
              <a:t>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Adam Fox (</a:t>
            </a:r>
            <a:r>
              <a:rPr lang="en" sz="1500"/>
              <a:t>11.83%</a:t>
            </a:r>
            <a:r>
              <a:rPr lang="en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Jake Walman (10.74%)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Drew Doughty (10.00%)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Thomas Harley (9.93%)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MacKenzie Weegar (8.84%)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(Worst Shooters):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Nick Seeler (0.97%)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Justin Faulk (1.45%)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Jacob Trouba (1.50%)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Jamie Oleksiak (1.77%)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Torey Krug (1.79%)</a:t>
            </a:r>
            <a:endParaRPr sz="1500"/>
          </a:p>
        </p:txBody>
      </p:sp>
      <p:pic>
        <p:nvPicPr>
          <p:cNvPr id="394" name="Google Shape;3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72260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7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6" name="Google Shape;396;p27"/>
          <p:cNvSpPr txBox="1"/>
          <p:nvPr>
            <p:ph type="title"/>
          </p:nvPr>
        </p:nvSpPr>
        <p:spPr>
          <a:xfrm>
            <a:off x="1303800" y="152175"/>
            <a:ext cx="76878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Defensemen in Adjusted Shooting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"/>
          <p:cNvSpPr txBox="1"/>
          <p:nvPr>
            <p:ph idx="1" type="body"/>
          </p:nvPr>
        </p:nvSpPr>
        <p:spPr>
          <a:xfrm>
            <a:off x="776275" y="1369575"/>
            <a:ext cx="79506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Kept track of each players ranking among all 340 qualified players in shot% as well as ASP.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forward (264 total) went down 0.78 spots in rank from shot% to ASP.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average defenseman (76 total) went up 2.73 spots in rank from shot% to ASP.</a:t>
            </a:r>
            <a:endParaRPr sz="1500"/>
          </a:p>
        </p:txBody>
      </p:sp>
      <p:sp>
        <p:nvSpPr>
          <p:cNvPr id="402" name="Google Shape;402;p28"/>
          <p:cNvSpPr txBox="1"/>
          <p:nvPr>
            <p:ph idx="1" type="body"/>
          </p:nvPr>
        </p:nvSpPr>
        <p:spPr>
          <a:xfrm>
            <a:off x="776275" y="2571750"/>
            <a:ext cx="39699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Biggest Risers: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Jake Walman (+17)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MacKenzie Weegar (+17)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Adam Fox (+16)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Drew Doughty (+15)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Jared McCann (+13)</a:t>
            </a:r>
            <a:endParaRPr sz="1500"/>
          </a:p>
        </p:txBody>
      </p:sp>
      <p:sp>
        <p:nvSpPr>
          <p:cNvPr id="403" name="Google Shape;403;p28"/>
          <p:cNvSpPr txBox="1"/>
          <p:nvPr>
            <p:ph idx="1" type="body"/>
          </p:nvPr>
        </p:nvSpPr>
        <p:spPr>
          <a:xfrm>
            <a:off x="4892900" y="2571750"/>
            <a:ext cx="39699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Biggest Fallers: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Nick Foligno (-20)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Dmitri Voronkov (-18)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Jaden Schwartz (-17)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Artturi Lehkonen (-17)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Alex Kerfoot (-15)</a:t>
            </a:r>
            <a:endParaRPr sz="1500"/>
          </a:p>
        </p:txBody>
      </p:sp>
      <p:sp>
        <p:nvSpPr>
          <p:cNvPr id="404" name="Google Shape;404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Shooting % Findings</a:t>
            </a:r>
            <a:endParaRPr/>
          </a:p>
        </p:txBody>
      </p:sp>
      <p:sp>
        <p:nvSpPr>
          <p:cNvPr id="405" name="Google Shape;405;p28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Forward </a:t>
            </a:r>
            <a:r>
              <a:rPr lang="en"/>
              <a:t>Expected Shooting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</a:t>
            </a:r>
            <a:r>
              <a:rPr lang="en" sz="1500"/>
              <a:t>Efficient</a:t>
            </a:r>
            <a:r>
              <a:rPr lang="en" sz="1500"/>
              <a:t>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Sam Reinhart (+89.6%)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Leon Draisaitl (+89.3%)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Teuvo Teravainen (+85.8%)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Dylan Guenther (+84.7%)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Michael Carcone (+75.1%)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</a:t>
            </a:r>
            <a:r>
              <a:rPr lang="en" sz="1500"/>
              <a:t>Efficient</a:t>
            </a:r>
            <a:r>
              <a:rPr lang="en" sz="1500"/>
              <a:t>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Taylor Raddysh (-70.6%)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Connor Brown (-66.6%)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Miles Wood (-60.7%)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Noah Gregor (-57.2%)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Josh Anderson (-56.1%)</a:t>
            </a:r>
            <a:endParaRPr sz="1500"/>
          </a:p>
        </p:txBody>
      </p:sp>
      <p:pic>
        <p:nvPicPr>
          <p:cNvPr id="412" name="Google Shape;4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72584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9"/>
          <p:cNvSpPr txBox="1"/>
          <p:nvPr/>
        </p:nvSpPr>
        <p:spPr>
          <a:xfrm>
            <a:off x="4114075" y="4227250"/>
            <a:ext cx="4980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average forward (264 total) shot 3.9% better relative to their expected shooting %.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4" name="Google Shape;414;p29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25" y="813775"/>
            <a:ext cx="2212407" cy="16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00" y="861025"/>
            <a:ext cx="2075777" cy="150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0"/>
          <p:cNvSpPr txBox="1"/>
          <p:nvPr>
            <p:ph idx="4294967295" type="title"/>
          </p:nvPr>
        </p:nvSpPr>
        <p:spPr>
          <a:xfrm>
            <a:off x="186000" y="189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Comparison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930725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Sam Reinhart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(C, FLA):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0.908, Avg. GD: 0.87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53, Shots: 229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12.21, S%: 23.14 (+89.57%)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21.02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1, AS% Rank: 1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6316750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Matthew Tkachuk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(LW, FLA):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0.909, Avg. GD: 0.882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23, Shots: 278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12.19, S%: 8.27 (-32.14%)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7.52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232, AS% Rank: 235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(-3)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4" name="Google Shape;42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50" y="2571750"/>
            <a:ext cx="4317625" cy="2288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2275" y="2571750"/>
            <a:ext cx="4379326" cy="2321468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0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Defensemen Expected Shooting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776275" y="1369575"/>
            <a:ext cx="31854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Efficient):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Jake Walman (+85.9%)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Adam Fox (+67.6%)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Drew Doughty (+55.2%)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MacKenzie Weegar (+44.0%)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Thomas Harley (+40.3%)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Efficient):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Nick Seeler (-81.7%)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Justin Faulk (-78.2%)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Jacob Trouba (-76.7%)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Jamie Oleksiak (-73.6%)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Torey Krug (-72.2%)</a:t>
            </a:r>
            <a:endParaRPr sz="1500"/>
          </a:p>
        </p:txBody>
      </p:sp>
      <p:sp>
        <p:nvSpPr>
          <p:cNvPr id="433" name="Google Shape;433;p31"/>
          <p:cNvSpPr txBox="1"/>
          <p:nvPr/>
        </p:nvSpPr>
        <p:spPr>
          <a:xfrm>
            <a:off x="4114075" y="4227250"/>
            <a:ext cx="4980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average defenseman (76 total) shot 16.6% worse relative to their expected shooting %.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4" name="Google Shape;4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075" y="1303875"/>
            <a:ext cx="4877525" cy="268121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1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Study</a:t>
            </a:r>
            <a:endParaRPr/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06725"/>
            <a:ext cx="70305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metrics from the 2023-24 NHL Season such as: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took the most </a:t>
            </a:r>
            <a:r>
              <a:rPr lang="en"/>
              <a:t>difficult shots, on average.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scored the most difficult goals, on average.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Who shoots the best relative to their average shot difficulty.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Providing a weighted shooting percentage based on the players average shot difficulty.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Guidelines: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Pool of players studied will be those with at least 100 shots during the regular season.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looking at goal metrics, only forwards with at least 20 goals will be considered, and defensemen with at least 10 goals will be considered.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Empty net goals will not be included in calculations.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Difference From Other Metrics: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Goals Above Expected: A metric for a player over the course of an entire season. This study is meant to gauge player skill on a per shot basis. Goals Above Expected is also skewed by the ice time a player gets.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Shooting % Findings</a:t>
            </a:r>
            <a:endParaRPr/>
          </a:p>
        </p:txBody>
      </p:sp>
      <p:sp>
        <p:nvSpPr>
          <p:cNvPr id="441" name="Google Shape;441;p32"/>
          <p:cNvSpPr txBox="1"/>
          <p:nvPr>
            <p:ph idx="1" type="body"/>
          </p:nvPr>
        </p:nvSpPr>
        <p:spPr>
          <a:xfrm>
            <a:off x="1303800" y="1369575"/>
            <a:ext cx="70305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attribute forwards (on average) shooting better than expected to a few factors: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Shots in close may be due to plays where the goaltender is out of position such as rebounds, odd-man rushes, one-timers, tip-ins, deflections, etc.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 are more likely to get breakaways which greatly increase their odds of scoring due to the extra </a:t>
            </a:r>
            <a:r>
              <a:rPr lang="en"/>
              <a:t>time</a:t>
            </a:r>
            <a:r>
              <a:rPr lang="en"/>
              <a:t> and space.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Forwards are known for </a:t>
            </a:r>
            <a:r>
              <a:rPr lang="en"/>
              <a:t>their</a:t>
            </a:r>
            <a:r>
              <a:rPr lang="en"/>
              <a:t> scoring ability more than defensemen.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attribute defensemen (on average) shooting worse than expected to a few factors: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Shots from the point where the goalie has a clear line of sight are much easier to stop.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Defensemen may be </a:t>
            </a:r>
            <a:r>
              <a:rPr lang="en"/>
              <a:t>intentionally</a:t>
            </a:r>
            <a:r>
              <a:rPr lang="en"/>
              <a:t> shooting low for rebounds to generate secondary scoring opportunities.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Defensemen are </a:t>
            </a:r>
            <a:r>
              <a:rPr lang="en"/>
              <a:t>typically</a:t>
            </a:r>
            <a:r>
              <a:rPr lang="en"/>
              <a:t> not considered the best shooters on their teams and the more offensive ones are usually well known for </a:t>
            </a:r>
            <a:r>
              <a:rPr lang="en"/>
              <a:t>their</a:t>
            </a:r>
            <a:r>
              <a:rPr lang="en"/>
              <a:t> playmaking ability.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expect players, like Sam Reinhart and Matthew Tkachuk, who have proven track records, to regress (positively or negatively) closer to their career averages next season, due to over/underperformance relative to </a:t>
            </a:r>
            <a:r>
              <a:rPr lang="en"/>
              <a:t>their</a:t>
            </a:r>
            <a:r>
              <a:rPr lang="en"/>
              <a:t> peers.</a:t>
            </a:r>
            <a:endParaRPr/>
          </a:p>
        </p:txBody>
      </p:sp>
      <p:sp>
        <p:nvSpPr>
          <p:cNvPr id="442" name="Google Shape;442;p32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Calculated: Shot Difficulty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511350"/>
            <a:ext cx="3517200" cy="30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Shot difficulty is calculated by the angle margin of error the player has when shooting the puck, in order for it to be on net.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idea is that </a:t>
            </a:r>
            <a:r>
              <a:rPr lang="en"/>
              <a:t>shots</a:t>
            </a:r>
            <a:r>
              <a:rPr lang="en"/>
              <a:t> that are further or angled away from the net are more difficult.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Ex: Shot 2 is both further and angled away from the net more than Shot 1. Meaning that the angle margin of error for the shot is more than Shot 1. Therefore, Shot 2 is more difficult.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225" y="1205350"/>
            <a:ext cx="2682590" cy="378454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5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Calculated: Shot Difficulty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558625"/>
            <a:ext cx="6944100" cy="28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FORMULA: (π - (angle margin in radians)) / π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474747"/>
                </a:solidFill>
                <a:highlight>
                  <a:schemeClr val="lt1"/>
                </a:highlight>
              </a:rPr>
              <a:t>Shot with 30° angle margin: </a:t>
            </a:r>
            <a:r>
              <a:rPr lang="en"/>
              <a:t>(π - (π/6)) / π = .833 difficulty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Shot with 45</a:t>
            </a:r>
            <a:r>
              <a:rPr lang="en">
                <a:solidFill>
                  <a:srgbClr val="474747"/>
                </a:solidFill>
                <a:highlight>
                  <a:srgbClr val="FFFFFF"/>
                </a:highlight>
              </a:rPr>
              <a:t>° angle margin: </a:t>
            </a:r>
            <a:r>
              <a:rPr lang="en"/>
              <a:t>(π - (π/4)) / π = .75 difficulty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solidFill>
                  <a:srgbClr val="474747"/>
                </a:solidFill>
                <a:highlight>
                  <a:srgbClr val="FFFFFF"/>
                </a:highlight>
              </a:rPr>
              <a:t>Shot with 60° angle margin: </a:t>
            </a:r>
            <a:r>
              <a:rPr lang="en"/>
              <a:t>(π - (π/3)) / π = .666 difficulty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Shots from or behind the goal line outside the posts and &lt;=0</a:t>
            </a:r>
            <a:r>
              <a:rPr lang="en">
                <a:solidFill>
                  <a:srgbClr val="474747"/>
                </a:solidFill>
                <a:highlight>
                  <a:srgbClr val="FFFFFF"/>
                </a:highlight>
              </a:rPr>
              <a:t>° angle margin </a:t>
            </a:r>
            <a:r>
              <a:rPr lang="en"/>
              <a:t>have a difficulty of 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Shots from the goal line inside the posts and 180</a:t>
            </a:r>
            <a:r>
              <a:rPr lang="en">
                <a:solidFill>
                  <a:srgbClr val="474747"/>
                </a:solidFill>
                <a:highlight>
                  <a:srgbClr val="FFFFFF"/>
                </a:highlight>
              </a:rPr>
              <a:t>° angle margin </a:t>
            </a:r>
            <a:r>
              <a:rPr lang="en"/>
              <a:t>have a difficulty of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(Including elevation angle margins in calculations resulted in shot difficulty dropping off too quickly from close to long ranges and angles. Therefore, elevation angles were not included)</a:t>
            </a:r>
            <a:endParaRPr sz="1000"/>
          </a:p>
        </p:txBody>
      </p:sp>
      <p:sp>
        <p:nvSpPr>
          <p:cNvPr id="301" name="Google Shape;301;p16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Calculated: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Adjusted Shooting Percentage</a:t>
            </a:r>
            <a:r>
              <a:rPr lang="en"/>
              <a:t> (AS%)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adjusted/weighted shooting percentage will be calculated as: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(Avg. Shot Difficulty) * Shooting%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Those with a .1 shooting percentage and an average shot difficulty of .9 will have a higher AS% (.09) than someone with a .12 shooting percentage and an average shot difficulty of .7 (AS% = .084).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benefits the AS% of those who shoot from further away (i.e. Defensemen)</a:t>
            </a:r>
            <a:endParaRPr sz="1500"/>
          </a:p>
        </p:txBody>
      </p:sp>
      <p:sp>
        <p:nvSpPr>
          <p:cNvPr id="308" name="Google Shape;308;p17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Calculated: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Shooting</a:t>
            </a:r>
            <a:r>
              <a:rPr lang="en"/>
              <a:t> % (xS%)</a:t>
            </a:r>
            <a:endParaRPr/>
          </a:p>
        </p:txBody>
      </p:sp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560275"/>
            <a:ext cx="32682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Expected Shooting % is calculated using linear regression based on </a:t>
            </a:r>
            <a:r>
              <a:rPr lang="en"/>
              <a:t>the</a:t>
            </a:r>
            <a:r>
              <a:rPr lang="en"/>
              <a:t> relationship between a players Avg. Shot Difficulty and </a:t>
            </a:r>
            <a:r>
              <a:rPr lang="en"/>
              <a:t>their</a:t>
            </a:r>
            <a:r>
              <a:rPr lang="en"/>
              <a:t> Shooting%.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From there, </a:t>
            </a:r>
            <a:r>
              <a:rPr lang="en"/>
              <a:t>calculated</a:t>
            </a:r>
            <a:r>
              <a:rPr lang="en"/>
              <a:t> each player’s Shooting% Above Expected.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higher above the line-of-best fit, the better the player’s Shooting% Above Expected and vice versa.</a:t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775" y="1462050"/>
            <a:ext cx="3885911" cy="30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142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 Difficulty (Forwards vs </a:t>
            </a:r>
            <a:r>
              <a:rPr lang="en"/>
              <a:t>Defensemen</a:t>
            </a:r>
            <a:r>
              <a:rPr lang="en"/>
              <a:t>)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5203200" y="882825"/>
            <a:ext cx="3513900" cy="36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Forwards:</a:t>
            </a:r>
            <a:endParaRPr b="1"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mean       0.917000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std           0.016576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min          0.861488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25%        0.907389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50%        0.919558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75%        0.929586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max         0.953063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Defensemen:</a:t>
            </a:r>
            <a:endParaRPr b="1" sz="1500"/>
          </a:p>
          <a:p>
            <a:pPr indent="-30241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mean      0.960157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std          0.005015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min         0.946731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25%       0.956592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50%       0.960549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75%       0.963788</a:t>
            </a:r>
            <a:endParaRPr sz="1500"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00"/>
              <a:t>max        0.971268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25" y="1100450"/>
            <a:ext cx="3885911" cy="30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152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Forwards in Avg. Shot Difficulty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4"/>
              <a:t>(min. 100 shots)</a:t>
            </a:r>
            <a:endParaRPr sz="2244"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776275" y="1369575"/>
            <a:ext cx="3393300" cy="3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Top 5 (Most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Frederick Gaudreau (0.953063)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Nikolaj Ehlers (0.947168)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Dylan Guenther (0.947124)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Adam Fantilli (0.944001)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Oliver Bjorkstrand (0.943977)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Bottom 5 (Least Difficult):</a:t>
            </a:r>
            <a:endParaRPr sz="1500"/>
          </a:p>
          <a:p>
            <a:pPr indent="-316706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Zach Hyman (0.861488)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Alex Kerfoot (0.870994)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James van Riemsdyk (0.872529)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Dmitri Voronkov (0.876415)</a:t>
            </a:r>
            <a:endParaRPr sz="1500"/>
          </a:p>
          <a:p>
            <a:pPr indent="-316706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500"/>
              <a:t>Nicolas Roy (0.877445)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775" y="1369575"/>
            <a:ext cx="4571499" cy="255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0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425" y="813775"/>
            <a:ext cx="2205375" cy="16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1"/>
          <p:cNvSpPr txBox="1"/>
          <p:nvPr>
            <p:ph idx="4294967295" type="title"/>
          </p:nvPr>
        </p:nvSpPr>
        <p:spPr>
          <a:xfrm>
            <a:off x="186000" y="1892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Comparison</a:t>
            </a:r>
            <a:endParaRPr/>
          </a:p>
        </p:txBody>
      </p:sp>
      <p:pic>
        <p:nvPicPr>
          <p:cNvPr id="339" name="Google Shape;3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00" y="907950"/>
            <a:ext cx="2013850" cy="146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1"/>
          <p:cNvSpPr txBox="1"/>
          <p:nvPr/>
        </p:nvSpPr>
        <p:spPr>
          <a:xfrm>
            <a:off x="1930725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Frederick Gaudreau (C, MIN):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0.953, Avg. GD: 0.899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5, Shots: 105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7.41, </a:t>
            </a: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S%: 4.76 (-35.8%)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4.54 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310, AS% Rank: 311 </a:t>
            </a:r>
            <a:r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(-1)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1" name="Google Shape;34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00" y="2571750"/>
            <a:ext cx="4386000" cy="232501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21"/>
          <p:cNvSpPr txBox="1"/>
          <p:nvPr/>
        </p:nvSpPr>
        <p:spPr>
          <a:xfrm>
            <a:off x="6316750" y="907950"/>
            <a:ext cx="2564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Zach Hyman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(LW, EDM):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Avg. SD: 0.861, Avg. GD: 0.817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Goals: 52, Shots: 288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xS%: 17.24, S%: 18.06 (+4.7%)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AS%: 15.55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S% Rank: 14, AS% Rank: 21 (-7)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3" name="Google Shape;3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9875" y="2571750"/>
            <a:ext cx="4468700" cy="23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1"/>
          <p:cNvSpPr txBox="1"/>
          <p:nvPr/>
        </p:nvSpPr>
        <p:spPr>
          <a:xfrm>
            <a:off x="60875" y="4839150"/>
            <a:ext cx="1481100" cy="2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Adam Bloodgood</a:t>
            </a:r>
            <a:endParaRPr sz="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