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39" r:id="rId2"/>
  </p:sldMasterIdLst>
  <p:sldIdLst>
    <p:sldId id="256" r:id="rId3"/>
    <p:sldId id="257" r:id="rId4"/>
    <p:sldId id="260" r:id="rId5"/>
    <p:sldId id="268" r:id="rId6"/>
    <p:sldId id="269" r:id="rId7"/>
    <p:sldId id="270" r:id="rId8"/>
    <p:sldId id="258" r:id="rId9"/>
    <p:sldId id="266" r:id="rId10"/>
    <p:sldId id="271" r:id="rId11"/>
    <p:sldId id="272" r:id="rId12"/>
    <p:sldId id="267" r:id="rId13"/>
    <p:sldId id="274"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1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73088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31022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9255285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110686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413897923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1B28CFD-85F0-4328-B676-FDA3AB2C7825}" type="datetimeFigureOut">
              <a:rPr lang="en-US" smtClean="0"/>
              <a:t>8/29/2024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08662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295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28CFD-85F0-4328-B676-FDA3AB2C7825}"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1060254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28CFD-85F0-4328-B676-FDA3AB2C7825}"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246130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1B28CFD-85F0-4328-B676-FDA3AB2C7825}" type="datetimeFigureOut">
              <a:rPr lang="en-US" smtClean="0"/>
              <a:t>8/29/2024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88730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344461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1B28CFD-85F0-4328-B676-FDA3AB2C7825}" type="datetimeFigureOut">
              <a:rPr lang="en-US" smtClean="0"/>
              <a:t>8/29/2024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184999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216897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7754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28CFD-85F0-4328-B676-FDA3AB2C7825}"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C76E8-F212-4756-9912-F62A48C160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08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28CFD-85F0-4328-B676-FDA3AB2C7825}"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23347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8278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28CFD-85F0-4328-B676-FDA3AB2C7825}"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408327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B28CFD-85F0-4328-B676-FDA3AB2C7825}" type="datetimeFigureOut">
              <a:rPr lang="en-US" smtClean="0"/>
              <a:t>8/29/2024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3453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B28CFD-85F0-4328-B676-FDA3AB2C7825}" type="datetimeFigureOut">
              <a:rPr lang="en-US" smtClean="0"/>
              <a:t>8/29/2024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2C76E8-F212-4756-9912-F62A48C160E1}" type="slidenum">
              <a:rPr lang="en-US" smtClean="0"/>
              <a:t>‹#›</a:t>
            </a:fld>
            <a:endParaRPr lang="en-US"/>
          </a:p>
        </p:txBody>
      </p:sp>
    </p:spTree>
    <p:extLst>
      <p:ext uri="{BB962C8B-B14F-4D97-AF65-F5344CB8AC3E}">
        <p14:creationId xmlns:p14="http://schemas.microsoft.com/office/powerpoint/2010/main" val="165432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28CFD-85F0-4328-B676-FDA3AB2C7825}"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C76E8-F212-4756-9912-F62A48C160E1}" type="slidenum">
              <a:rPr lang="en-US" smtClean="0"/>
              <a:t>‹#›</a:t>
            </a:fld>
            <a:endParaRPr lang="en-US"/>
          </a:p>
        </p:txBody>
      </p:sp>
    </p:spTree>
    <p:extLst>
      <p:ext uri="{BB962C8B-B14F-4D97-AF65-F5344CB8AC3E}">
        <p14:creationId xmlns:p14="http://schemas.microsoft.com/office/powerpoint/2010/main" val="380151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B28CFD-85F0-4328-B676-FDA3AB2C7825}" type="datetimeFigureOut">
              <a:rPr lang="en-US" smtClean="0"/>
              <a:t>8/29/2024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2C76E8-F212-4756-9912-F62A48C160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30472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1B28CFD-85F0-4328-B676-FDA3AB2C7825}" type="datetimeFigureOut">
              <a:rPr lang="en-US" smtClean="0"/>
              <a:t>8/29/2024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72C76E8-F212-4756-9912-F62A48C160E1}" type="slidenum">
              <a:rPr lang="en-US" smtClean="0"/>
              <a:t>‹#›</a:t>
            </a:fld>
            <a:endParaRPr lang="en-US"/>
          </a:p>
        </p:txBody>
      </p:sp>
    </p:spTree>
    <p:extLst>
      <p:ext uri="{BB962C8B-B14F-4D97-AF65-F5344CB8AC3E}">
        <p14:creationId xmlns:p14="http://schemas.microsoft.com/office/powerpoint/2010/main" val="292718819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F1602-D8DA-3987-E49B-2A9FEA3AABEA}"/>
              </a:ext>
            </a:extLst>
          </p:cNvPr>
          <p:cNvSpPr>
            <a:spLocks noGrp="1"/>
          </p:cNvSpPr>
          <p:nvPr>
            <p:ph type="ctrTitle"/>
          </p:nvPr>
        </p:nvSpPr>
        <p:spPr>
          <a:xfrm>
            <a:off x="1600200" y="2181885"/>
            <a:ext cx="8991600" cy="1850779"/>
          </a:xfrm>
        </p:spPr>
        <p:txBody>
          <a:bodyPr>
            <a:normAutofit fontScale="90000"/>
          </a:bodyPr>
          <a:lstStyle/>
          <a:p>
            <a:r>
              <a:rPr lang="en-US" sz="6600" dirty="0"/>
              <a:t>Bypass &amp; Compression Ratio</a:t>
            </a:r>
          </a:p>
        </p:txBody>
      </p:sp>
      <p:sp>
        <p:nvSpPr>
          <p:cNvPr id="3" name="Subtitle 2">
            <a:extLst>
              <a:ext uri="{FF2B5EF4-FFF2-40B4-BE49-F238E27FC236}">
                <a16:creationId xmlns:a16="http://schemas.microsoft.com/office/drawing/2014/main" xmlns="" id="{83E8F48A-1D9B-F86D-4D0E-4213AC3ACDEA}"/>
              </a:ext>
            </a:extLst>
          </p:cNvPr>
          <p:cNvSpPr>
            <a:spLocks noGrp="1"/>
          </p:cNvSpPr>
          <p:nvPr>
            <p:ph type="subTitle" idx="1"/>
          </p:nvPr>
        </p:nvSpPr>
        <p:spPr>
          <a:xfrm>
            <a:off x="1100051" y="4110273"/>
            <a:ext cx="10058400" cy="2498756"/>
          </a:xfrm>
        </p:spPr>
        <p:txBody>
          <a:bodyPr>
            <a:normAutofit/>
          </a:bodyPr>
          <a:lstStyle/>
          <a:p>
            <a:r>
              <a:rPr lang="en-US" dirty="0"/>
              <a:t>Limiting Factors and Design Tradeoffs</a:t>
            </a:r>
          </a:p>
          <a:p>
            <a:endParaRPr lang="en-US" dirty="0"/>
          </a:p>
          <a:p>
            <a:pPr algn="ctr"/>
            <a:r>
              <a:rPr lang="en-US" i="1" dirty="0" smtClean="0"/>
              <a:t>Abdullah Bin Masood | </a:t>
            </a:r>
            <a:r>
              <a:rPr lang="en-US" i="1" dirty="0"/>
              <a:t>Advanced Concept Development | Date</a:t>
            </a:r>
          </a:p>
        </p:txBody>
      </p:sp>
    </p:spTree>
    <p:extLst>
      <p:ext uri="{BB962C8B-B14F-4D97-AF65-F5344CB8AC3E}">
        <p14:creationId xmlns:p14="http://schemas.microsoft.com/office/powerpoint/2010/main" val="5779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1F1F1F"/>
                </a:solidFill>
                <a:latin typeface="Google Sans"/>
              </a:rPr>
              <a:t>Limiting factors of the Compression ratio of a turbofan engine</a:t>
            </a:r>
            <a:endParaRPr lang="en-US" b="1" dirty="0"/>
          </a:p>
        </p:txBody>
      </p:sp>
      <p:sp>
        <p:nvSpPr>
          <p:cNvPr id="3" name="Content Placeholder 2"/>
          <p:cNvSpPr>
            <a:spLocks noGrp="1"/>
          </p:cNvSpPr>
          <p:nvPr>
            <p:ph idx="1"/>
          </p:nvPr>
        </p:nvSpPr>
        <p:spPr/>
        <p:txBody>
          <a:bodyPr/>
          <a:lstStyle/>
          <a:p>
            <a:pPr>
              <a:lnSpc>
                <a:spcPct val="150000"/>
              </a:lnSpc>
              <a:buFont typeface="Arial" panose="020B0604020202020204" pitchFamily="34" charset="0"/>
              <a:buChar char="•"/>
            </a:pPr>
            <a:r>
              <a:rPr lang="en-US" b="1" dirty="0">
                <a:solidFill>
                  <a:srgbClr val="1F1F1F"/>
                </a:solidFill>
                <a:latin typeface="Times New Roman" panose="02020603050405020304" pitchFamily="18" charset="0"/>
                <a:cs typeface="Times New Roman" panose="02020603050405020304" pitchFamily="18" charset="0"/>
              </a:rPr>
              <a:t>Material strength: </a:t>
            </a:r>
            <a:r>
              <a:rPr lang="en-US" dirty="0">
                <a:solidFill>
                  <a:srgbClr val="1F1F1F"/>
                </a:solidFill>
                <a:latin typeface="Times New Roman" panose="02020603050405020304" pitchFamily="18" charset="0"/>
                <a:cs typeface="Times New Roman" panose="02020603050405020304" pitchFamily="18" charset="0"/>
              </a:rPr>
              <a:t>Blades must be strong enough to withstand high temperatures and stresses.</a:t>
            </a:r>
          </a:p>
          <a:p>
            <a:pPr>
              <a:lnSpc>
                <a:spcPct val="150000"/>
              </a:lnSpc>
              <a:buFont typeface="Arial" panose="020B0604020202020204" pitchFamily="34" charset="0"/>
              <a:buChar char="•"/>
            </a:pPr>
            <a:r>
              <a:rPr lang="en-US" b="1" dirty="0">
                <a:solidFill>
                  <a:srgbClr val="1F1F1F"/>
                </a:solidFill>
                <a:latin typeface="Times New Roman" panose="02020603050405020304" pitchFamily="18" charset="0"/>
                <a:cs typeface="Times New Roman" panose="02020603050405020304" pitchFamily="18" charset="0"/>
              </a:rPr>
              <a:t>Temperature:</a:t>
            </a:r>
            <a:r>
              <a:rPr lang="en-US" dirty="0">
                <a:solidFill>
                  <a:srgbClr val="1F1F1F"/>
                </a:solidFill>
                <a:latin typeface="Times New Roman" panose="02020603050405020304" pitchFamily="18" charset="0"/>
                <a:cs typeface="Times New Roman" panose="02020603050405020304" pitchFamily="18" charset="0"/>
              </a:rPr>
              <a:t> Air temperature can only be increased so much before blades melt.</a:t>
            </a:r>
          </a:p>
          <a:p>
            <a:pPr>
              <a:lnSpc>
                <a:spcPct val="150000"/>
              </a:lnSpc>
              <a:buFont typeface="Arial" panose="020B0604020202020204" pitchFamily="34" charset="0"/>
              <a:buChar char="•"/>
            </a:pPr>
            <a:r>
              <a:rPr lang="en-US" b="1" dirty="0">
                <a:solidFill>
                  <a:srgbClr val="1F1F1F"/>
                </a:solidFill>
                <a:latin typeface="Times New Roman" panose="02020603050405020304" pitchFamily="18" charset="0"/>
                <a:cs typeface="Times New Roman" panose="02020603050405020304" pitchFamily="18" charset="0"/>
              </a:rPr>
              <a:t>Number of stages: </a:t>
            </a:r>
            <a:r>
              <a:rPr lang="en-US" dirty="0">
                <a:solidFill>
                  <a:srgbClr val="1F1F1F"/>
                </a:solidFill>
                <a:latin typeface="Times New Roman" panose="02020603050405020304" pitchFamily="18" charset="0"/>
                <a:cs typeface="Times New Roman" panose="02020603050405020304" pitchFamily="18" charset="0"/>
              </a:rPr>
              <a:t>More stages means more gradual compression, reducing surge risk but increasing complexity and cost.</a:t>
            </a:r>
          </a:p>
          <a:p>
            <a:pPr>
              <a:lnSpc>
                <a:spcPct val="150000"/>
              </a:lnSpc>
              <a:buFont typeface="Arial" panose="020B0604020202020204" pitchFamily="34" charset="0"/>
              <a:buChar char="•"/>
            </a:pPr>
            <a:r>
              <a:rPr lang="en-US" b="1" dirty="0">
                <a:solidFill>
                  <a:srgbClr val="1F1F1F"/>
                </a:solidFill>
                <a:latin typeface="Times New Roman" panose="02020603050405020304" pitchFamily="18" charset="0"/>
                <a:cs typeface="Times New Roman" panose="02020603050405020304" pitchFamily="18" charset="0"/>
              </a:rPr>
              <a:t>Blade design: </a:t>
            </a:r>
            <a:r>
              <a:rPr lang="en-US" dirty="0">
                <a:solidFill>
                  <a:srgbClr val="1F1F1F"/>
                </a:solidFill>
                <a:latin typeface="Times New Roman" panose="02020603050405020304" pitchFamily="18" charset="0"/>
                <a:cs typeface="Times New Roman" panose="02020603050405020304" pitchFamily="18" charset="0"/>
              </a:rPr>
              <a:t>Higher camber blades increase pressure but are more difficult to manufacture and may be more susceptible to failure.</a:t>
            </a:r>
          </a:p>
          <a:p>
            <a:endParaRPr lang="en-US" sz="2400"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34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66A83-EAE1-B2AA-1B4E-6DF3ABCCB36B}"/>
              </a:ext>
            </a:extLst>
          </p:cNvPr>
          <p:cNvSpPr>
            <a:spLocks noGrp="1"/>
          </p:cNvSpPr>
          <p:nvPr>
            <p:ph type="title"/>
          </p:nvPr>
        </p:nvSpPr>
        <p:spPr/>
        <p:txBody>
          <a:bodyPr>
            <a:normAutofit/>
          </a:bodyPr>
          <a:lstStyle/>
          <a:p>
            <a:r>
              <a:rPr lang="en-US" sz="7800" dirty="0"/>
              <a:t>Tradeoffs in Engine Sizing</a:t>
            </a:r>
          </a:p>
        </p:txBody>
      </p:sp>
      <p:sp>
        <p:nvSpPr>
          <p:cNvPr id="3" name="Text Placeholder 2">
            <a:extLst>
              <a:ext uri="{FF2B5EF4-FFF2-40B4-BE49-F238E27FC236}">
                <a16:creationId xmlns:a16="http://schemas.microsoft.com/office/drawing/2014/main" xmlns="" id="{DDC78503-6F58-8907-313E-996CCFA08AFB}"/>
              </a:ext>
            </a:extLst>
          </p:cNvPr>
          <p:cNvSpPr>
            <a:spLocks noGrp="1"/>
          </p:cNvSpPr>
          <p:nvPr>
            <p:ph type="body" idx="1"/>
          </p:nvPr>
        </p:nvSpPr>
        <p:spPr/>
        <p:txBody>
          <a:bodyPr/>
          <a:lstStyle/>
          <a:p>
            <a:r>
              <a:rPr lang="en-US" i="1" dirty="0"/>
              <a:t>Compressor and Combustor, Thermal Efficiency</a:t>
            </a:r>
          </a:p>
        </p:txBody>
      </p:sp>
    </p:spTree>
    <p:extLst>
      <p:ext uri="{BB962C8B-B14F-4D97-AF65-F5344CB8AC3E}">
        <p14:creationId xmlns:p14="http://schemas.microsoft.com/office/powerpoint/2010/main" val="318492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EC33D9-1309-2661-0C90-DE1DA3D3B5F0}"/>
              </a:ext>
            </a:extLst>
          </p:cNvPr>
          <p:cNvSpPr txBox="1"/>
          <p:nvPr/>
        </p:nvSpPr>
        <p:spPr>
          <a:xfrm>
            <a:off x="466163" y="421341"/>
            <a:ext cx="9457766" cy="11505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Compressor: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compression ratio improves efficiency but increases energy consumption.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compressor size allows for better compression but adds weight and complexity.</a:t>
            </a:r>
          </a:p>
        </p:txBody>
      </p:sp>
      <p:sp>
        <p:nvSpPr>
          <p:cNvPr id="3" name="TextBox 2">
            <a:extLst>
              <a:ext uri="{FF2B5EF4-FFF2-40B4-BE49-F238E27FC236}">
                <a16:creationId xmlns:a16="http://schemas.microsoft.com/office/drawing/2014/main" xmlns="" id="{DBEC33D9-1309-2661-0C90-DE1DA3D3B5F0}"/>
              </a:ext>
            </a:extLst>
          </p:cNvPr>
          <p:cNvSpPr txBox="1"/>
          <p:nvPr/>
        </p:nvSpPr>
        <p:spPr>
          <a:xfrm>
            <a:off x="466163" y="2121987"/>
            <a:ext cx="9457766" cy="11505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Compressor: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compression ratio improves efficiency but increases energy consumption.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compressor size allows for better compression but adds weight and complexity.</a:t>
            </a:r>
          </a:p>
        </p:txBody>
      </p:sp>
      <p:sp>
        <p:nvSpPr>
          <p:cNvPr id="4" name="TextBox 3">
            <a:extLst>
              <a:ext uri="{FF2B5EF4-FFF2-40B4-BE49-F238E27FC236}">
                <a16:creationId xmlns:a16="http://schemas.microsoft.com/office/drawing/2014/main" xmlns="" id="{DBEC33D9-1309-2661-0C90-DE1DA3D3B5F0}"/>
              </a:ext>
            </a:extLst>
          </p:cNvPr>
          <p:cNvSpPr txBox="1"/>
          <p:nvPr/>
        </p:nvSpPr>
        <p:spPr>
          <a:xfrm>
            <a:off x="466163" y="3930005"/>
            <a:ext cx="9457766" cy="11505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Compressor: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compression ratio improves efficiency but increases energy consumption.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compressor size allows for better compression but adds weight and complexity.</a:t>
            </a:r>
          </a:p>
        </p:txBody>
      </p:sp>
    </p:spTree>
    <p:extLst>
      <p:ext uri="{BB962C8B-B14F-4D97-AF65-F5344CB8AC3E}">
        <p14:creationId xmlns:p14="http://schemas.microsoft.com/office/powerpoint/2010/main" val="52987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EC33D9-1309-2661-0C90-DE1DA3D3B5F0}"/>
              </a:ext>
            </a:extLst>
          </p:cNvPr>
          <p:cNvSpPr txBox="1"/>
          <p:nvPr/>
        </p:nvSpPr>
        <p:spPr>
          <a:xfrm>
            <a:off x="466163" y="475129"/>
            <a:ext cx="94577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previously mentioned point give rise to the tradeoffs in Engine Sizing </a:t>
            </a:r>
          </a:p>
        </p:txBody>
      </p:sp>
      <p:sp>
        <p:nvSpPr>
          <p:cNvPr id="5" name="TextBox 4">
            <a:extLst>
              <a:ext uri="{FF2B5EF4-FFF2-40B4-BE49-F238E27FC236}">
                <a16:creationId xmlns:a16="http://schemas.microsoft.com/office/drawing/2014/main" xmlns="" id="{2FBA4201-BFC8-6861-5DC2-49097A602691}"/>
              </a:ext>
            </a:extLst>
          </p:cNvPr>
          <p:cNvSpPr txBox="1"/>
          <p:nvPr/>
        </p:nvSpPr>
        <p:spPr>
          <a:xfrm>
            <a:off x="466163" y="1030501"/>
            <a:ext cx="9457766" cy="11505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Material Constraints: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Operating at higher temperatures demands advanced materials and cooling techniques.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Material choices impact engine weight, cost, and maintenance requirements.</a:t>
            </a:r>
          </a:p>
        </p:txBody>
      </p:sp>
      <p:sp>
        <p:nvSpPr>
          <p:cNvPr id="6" name="TextBox 5">
            <a:extLst>
              <a:ext uri="{FF2B5EF4-FFF2-40B4-BE49-F238E27FC236}">
                <a16:creationId xmlns:a16="http://schemas.microsoft.com/office/drawing/2014/main" xmlns="" id="{67080A5C-9A31-D482-C449-EFF2254CD295}"/>
              </a:ext>
            </a:extLst>
          </p:cNvPr>
          <p:cNvSpPr txBox="1"/>
          <p:nvPr/>
        </p:nvSpPr>
        <p:spPr>
          <a:xfrm>
            <a:off x="466163" y="2442812"/>
            <a:ext cx="9457766" cy="11505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Engine Weight and Size: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Smaller, lighter engines improve fuel consumption but might limit thrust or power.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Reducing engine size and weight affects overall performance and payload capabilities.</a:t>
            </a:r>
          </a:p>
        </p:txBody>
      </p:sp>
      <p:sp>
        <p:nvSpPr>
          <p:cNvPr id="8" name="TextBox 7">
            <a:extLst>
              <a:ext uri="{FF2B5EF4-FFF2-40B4-BE49-F238E27FC236}">
                <a16:creationId xmlns:a16="http://schemas.microsoft.com/office/drawing/2014/main" xmlns="" id="{53C23100-71C6-5FD6-2767-F7D02FF6F4BC}"/>
              </a:ext>
            </a:extLst>
          </p:cNvPr>
          <p:cNvSpPr txBox="1"/>
          <p:nvPr/>
        </p:nvSpPr>
        <p:spPr>
          <a:xfrm>
            <a:off x="466163" y="4052550"/>
            <a:ext cx="9457766" cy="156607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and Cost Constraints: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advanced components for higher efficiency can increase design and production time.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Balancing efficiency gains with development costs is crucial for commercial viability.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Trade-offs between time, cost, and efficiency impact the feasibility of the design.</a:t>
            </a:r>
          </a:p>
        </p:txBody>
      </p:sp>
    </p:spTree>
    <p:extLst>
      <p:ext uri="{BB962C8B-B14F-4D97-AF65-F5344CB8AC3E}">
        <p14:creationId xmlns:p14="http://schemas.microsoft.com/office/powerpoint/2010/main" val="93486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753" y="2226024"/>
            <a:ext cx="4301509" cy="830997"/>
          </a:xfrm>
          <a:prstGeom prst="rect">
            <a:avLst/>
          </a:prstGeom>
        </p:spPr>
        <p:txBody>
          <a:bodyPr wrap="square">
            <a:spAutoFit/>
          </a:bodyPr>
          <a:lstStyle/>
          <a:p>
            <a:pPr algn="ctr"/>
            <a:r>
              <a:rPr lang="en-US" sz="4800" b="1" dirty="0">
                <a:latin typeface="Times New Roman" panose="02020603050405020304" pitchFamily="18" charset="0"/>
                <a:cs typeface="Times New Roman" panose="02020603050405020304" pitchFamily="18" charset="0"/>
              </a:rPr>
              <a:t>Thankyou</a:t>
            </a:r>
            <a:endParaRPr lang="en-IN" sz="4800" b="1" dirty="0"/>
          </a:p>
        </p:txBody>
      </p:sp>
    </p:spTree>
    <p:extLst>
      <p:ext uri="{BB962C8B-B14F-4D97-AF65-F5344CB8AC3E}">
        <p14:creationId xmlns:p14="http://schemas.microsoft.com/office/powerpoint/2010/main" val="266884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66A83-EAE1-B2AA-1B4E-6DF3ABCCB36B}"/>
              </a:ext>
            </a:extLst>
          </p:cNvPr>
          <p:cNvSpPr>
            <a:spLocks noGrp="1"/>
          </p:cNvSpPr>
          <p:nvPr>
            <p:ph type="title"/>
          </p:nvPr>
        </p:nvSpPr>
        <p:spPr/>
        <p:txBody>
          <a:bodyPr/>
          <a:lstStyle/>
          <a:p>
            <a:r>
              <a:rPr lang="en-US" dirty="0"/>
              <a:t>Bypass Ratio</a:t>
            </a:r>
          </a:p>
        </p:txBody>
      </p:sp>
      <p:sp>
        <p:nvSpPr>
          <p:cNvPr id="3" name="Text Placeholder 2">
            <a:extLst>
              <a:ext uri="{FF2B5EF4-FFF2-40B4-BE49-F238E27FC236}">
                <a16:creationId xmlns:a16="http://schemas.microsoft.com/office/drawing/2014/main" xmlns="" id="{DDC78503-6F58-8907-313E-996CCFA08AFB}"/>
              </a:ext>
            </a:extLst>
          </p:cNvPr>
          <p:cNvSpPr>
            <a:spLocks noGrp="1"/>
          </p:cNvSpPr>
          <p:nvPr>
            <p:ph type="body" idx="1"/>
          </p:nvPr>
        </p:nvSpPr>
        <p:spPr/>
        <p:txBody>
          <a:bodyPr/>
          <a:lstStyle/>
          <a:p>
            <a:r>
              <a:rPr lang="en-US" i="1" dirty="0"/>
              <a:t>Fan and Core Sizing, Propulsive Efficiency</a:t>
            </a:r>
          </a:p>
        </p:txBody>
      </p:sp>
    </p:spTree>
    <p:extLst>
      <p:ext uri="{BB962C8B-B14F-4D97-AF65-F5344CB8AC3E}">
        <p14:creationId xmlns:p14="http://schemas.microsoft.com/office/powerpoint/2010/main" val="386280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926E4-CFF0-F021-9E58-3605BFBCC1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Bypass Ratio, definition</a:t>
            </a:r>
            <a:endParaRPr lang="en-US" dirty="0"/>
          </a:p>
        </p:txBody>
      </p:sp>
      <p:pic>
        <p:nvPicPr>
          <p:cNvPr id="4" name="Content Placeholder 3"/>
          <p:cNvPicPr>
            <a:picLocks noGrp="1" noChangeAspect="1"/>
          </p:cNvPicPr>
          <p:nvPr>
            <p:ph idx="1"/>
          </p:nvPr>
        </p:nvPicPr>
        <p:blipFill>
          <a:blip r:embed="rId2"/>
          <a:stretch>
            <a:fillRect/>
          </a:stretch>
        </p:blipFill>
        <p:spPr>
          <a:xfrm>
            <a:off x="6531409" y="2045124"/>
            <a:ext cx="5349875" cy="3126239"/>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221673" y="2045124"/>
                <a:ext cx="6096000" cy="3398816"/>
              </a:xfrm>
              <a:prstGeom prst="rect">
                <a:avLst/>
              </a:prstGeom>
            </p:spPr>
            <p:txBody>
              <a:bodyPr>
                <a:spAutoFit/>
              </a:bodyPr>
              <a:lstStyle/>
              <a:p>
                <a:r>
                  <a:rPr lang="en-US" dirty="0" smtClean="0"/>
                  <a:t>The bypass ratio of a turbofan engine quantifies the proportion of air that bypasses the engine core. It is calculated as the ratio of the mass flow rate of bypass air to the mass flow rate of air that is compressed and burned in the engine core. </a:t>
                </a:r>
              </a:p>
              <a:p>
                <a:endParaRPr lang="en-US" dirty="0"/>
              </a:p>
              <a:p>
                <a:r>
                  <a:rPr lang="en-US" dirty="0"/>
                  <a:t>Mathematically, the bypass ratio (BPR) is expressed as:</a:t>
                </a:r>
              </a:p>
              <a:p>
                <a:endParaRPr lang="en-US" dirty="0"/>
              </a:p>
              <a:p>
                <a14:m>
                  <m:oMathPara xmlns:m="http://schemas.openxmlformats.org/officeDocument/2006/math">
                    <m:oMathParaPr>
                      <m:jc m:val="centerGroup"/>
                    </m:oMathParaPr>
                    <m:oMath xmlns:m="http://schemas.openxmlformats.org/officeDocument/2006/math">
                      <m:r>
                        <a:rPr lang="en-US" i="1">
                          <a:solidFill>
                            <a:srgbClr val="1F1F1F"/>
                          </a:solidFill>
                          <a:latin typeface="Cambria Math" panose="02040503050406030204" pitchFamily="18" charset="0"/>
                        </a:rPr>
                        <m:t>𝐵𝑃𝑅</m:t>
                      </m:r>
                      <m:r>
                        <a:rPr lang="en-US" i="1">
                          <a:solidFill>
                            <a:srgbClr val="1F1F1F"/>
                          </a:solidFill>
                          <a:latin typeface="Cambria Math" panose="02040503050406030204" pitchFamily="18" charset="0"/>
                        </a:rPr>
                        <m:t>= </m:t>
                      </m:r>
                      <m:f>
                        <m:fPr>
                          <m:ctrlPr>
                            <a:rPr lang="en-US" i="1">
                              <a:solidFill>
                                <a:srgbClr val="1F1F1F"/>
                              </a:solidFill>
                              <a:latin typeface="Cambria Math" panose="02040503050406030204" pitchFamily="18" charset="0"/>
                            </a:rPr>
                          </m:ctrlPr>
                        </m:fPr>
                        <m:num>
                          <m:sSup>
                            <m:sSupPr>
                              <m:ctrlPr>
                                <a:rPr lang="en-US" i="1">
                                  <a:solidFill>
                                    <a:srgbClr val="1F1F1F"/>
                                  </a:solidFill>
                                  <a:latin typeface="Cambria Math" panose="02040503050406030204" pitchFamily="18" charset="0"/>
                                </a:rPr>
                              </m:ctrlPr>
                            </m:sSupPr>
                            <m:e>
                              <m:r>
                                <a:rPr lang="en-US" i="1">
                                  <a:solidFill>
                                    <a:srgbClr val="1F1F1F"/>
                                  </a:solidFill>
                                  <a:latin typeface="Cambria Math" panose="02040503050406030204" pitchFamily="18" charset="0"/>
                                </a:rPr>
                                <m:t>𝑚</m:t>
                              </m:r>
                            </m:e>
                            <m:sup>
                              <m:r>
                                <a:rPr lang="en-US" i="1">
                                  <a:solidFill>
                                    <a:srgbClr val="1F1F1F"/>
                                  </a:solidFill>
                                  <a:latin typeface="Cambria Math" panose="02040503050406030204" pitchFamily="18" charset="0"/>
                                </a:rPr>
                                <m:t>′</m:t>
                              </m:r>
                            </m:sup>
                          </m:sSup>
                          <m:r>
                            <a:rPr lang="en-US" i="1">
                              <a:solidFill>
                                <a:srgbClr val="1F1F1F"/>
                              </a:solidFill>
                              <a:latin typeface="Cambria Math" panose="02040503050406030204" pitchFamily="18" charset="0"/>
                            </a:rPr>
                            <m:t>𝑓</m:t>
                          </m:r>
                        </m:num>
                        <m:den>
                          <m:sSup>
                            <m:sSupPr>
                              <m:ctrlPr>
                                <a:rPr lang="en-US" i="1">
                                  <a:solidFill>
                                    <a:srgbClr val="1F1F1F"/>
                                  </a:solidFill>
                                  <a:latin typeface="Cambria Math" panose="02040503050406030204" pitchFamily="18" charset="0"/>
                                </a:rPr>
                              </m:ctrlPr>
                            </m:sSupPr>
                            <m:e>
                              <m:r>
                                <a:rPr lang="en-US" i="1">
                                  <a:solidFill>
                                    <a:srgbClr val="1F1F1F"/>
                                  </a:solidFill>
                                  <a:latin typeface="Cambria Math" panose="02040503050406030204" pitchFamily="18" charset="0"/>
                                </a:rPr>
                                <m:t>𝑚</m:t>
                              </m:r>
                            </m:e>
                            <m:sup>
                              <m:r>
                                <a:rPr lang="en-US" i="1">
                                  <a:solidFill>
                                    <a:srgbClr val="1F1F1F"/>
                                  </a:solidFill>
                                  <a:latin typeface="Cambria Math" panose="02040503050406030204" pitchFamily="18" charset="0"/>
                                </a:rPr>
                                <m:t>′</m:t>
                              </m:r>
                            </m:sup>
                          </m:sSup>
                          <m:r>
                            <a:rPr lang="en-US" i="1">
                              <a:solidFill>
                                <a:srgbClr val="1F1F1F"/>
                              </a:solidFill>
                              <a:latin typeface="Cambria Math" panose="02040503050406030204" pitchFamily="18" charset="0"/>
                            </a:rPr>
                            <m:t>𝑐</m:t>
                          </m:r>
                        </m:den>
                      </m:f>
                    </m:oMath>
                  </m:oMathPara>
                </a14:m>
                <a:endParaRPr lang="en-US" dirty="0"/>
              </a:p>
              <a:p>
                <a:r>
                  <a:rPr lang="en-US" dirty="0"/>
                  <a:t>where:</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𝑓</m:t>
                    </m:r>
                    <m:r>
                      <a:rPr lang="en-US" b="0" i="0" smtClean="0">
                        <a:latin typeface="Cambria Math" panose="02040503050406030204" pitchFamily="18" charset="0"/>
                      </a:rPr>
                      <m:t> </m:t>
                    </m:r>
                  </m:oMath>
                </a14:m>
                <a:r>
                  <a:rPr lang="en-US" dirty="0" smtClean="0"/>
                  <a:t>=  </a:t>
                </a:r>
                <a:r>
                  <a:rPr lang="en-US" dirty="0"/>
                  <a:t>the mass flow rate of the bypass air,</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b="0" i="1" smtClean="0">
                        <a:latin typeface="Cambria Math" panose="02040503050406030204" pitchFamily="18" charset="0"/>
                      </a:rPr>
                      <m:t>𝑐</m:t>
                    </m:r>
                  </m:oMath>
                </a14:m>
                <a:r>
                  <a:rPr lang="en-US" dirty="0" smtClean="0"/>
                  <a:t> = </a:t>
                </a:r>
                <a:r>
                  <a:rPr lang="en-US" dirty="0"/>
                  <a:t>the mass flow rate of the air passing through the core.</a:t>
                </a:r>
              </a:p>
            </p:txBody>
          </p:sp>
        </mc:Choice>
        <mc:Fallback>
          <p:sp>
            <p:nvSpPr>
              <p:cNvPr id="5" name="Rectangle 4"/>
              <p:cNvSpPr>
                <a:spLocks noRot="1" noChangeAspect="1" noMove="1" noResize="1" noEditPoints="1" noAdjustHandles="1" noChangeArrowheads="1" noChangeShapeType="1" noTextEdit="1"/>
              </p:cNvSpPr>
              <p:nvPr/>
            </p:nvSpPr>
            <p:spPr>
              <a:xfrm>
                <a:off x="221673" y="2045124"/>
                <a:ext cx="6096000" cy="3398816"/>
              </a:xfrm>
              <a:prstGeom prst="rect">
                <a:avLst/>
              </a:prstGeom>
              <a:blipFill rotWithShape="0">
                <a:blip r:embed="rId3"/>
                <a:stretch>
                  <a:fillRect l="-800" t="-896" r="-1000" b="-1792"/>
                </a:stretch>
              </a:blipFill>
            </p:spPr>
            <p:txBody>
              <a:bodyPr/>
              <a:lstStyle/>
              <a:p>
                <a:r>
                  <a:rPr lang="en-US">
                    <a:noFill/>
                  </a:rPr>
                  <a:t> </a:t>
                </a:r>
              </a:p>
            </p:txBody>
          </p:sp>
        </mc:Fallback>
      </mc:AlternateContent>
    </p:spTree>
    <p:extLst>
      <p:ext uri="{BB962C8B-B14F-4D97-AF65-F5344CB8AC3E}">
        <p14:creationId xmlns:p14="http://schemas.microsoft.com/office/powerpoint/2010/main" val="417887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on Bypass ratio</a:t>
            </a:r>
          </a:p>
        </p:txBody>
      </p:sp>
      <p:sp>
        <p:nvSpPr>
          <p:cNvPr id="3" name="TextBox 2">
            <a:extLst>
              <a:ext uri="{FF2B5EF4-FFF2-40B4-BE49-F238E27FC236}">
                <a16:creationId xmlns:a16="http://schemas.microsoft.com/office/drawing/2014/main" xmlns="" id="{4D2BC69F-FDD4-B115-9C4A-5ABAE3BD2EEB}"/>
              </a:ext>
            </a:extLst>
          </p:cNvPr>
          <p:cNvSpPr txBox="1"/>
          <p:nvPr/>
        </p:nvSpPr>
        <p:spPr>
          <a:xfrm>
            <a:off x="723331" y="1992573"/>
            <a:ext cx="11013744" cy="157286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1F1F1F"/>
                </a:solidFill>
                <a:effectLst/>
                <a:latin typeface="Google Sans"/>
              </a:rPr>
              <a:t>Common ways of increasing bypass ratio:</a:t>
            </a:r>
          </a:p>
          <a:p>
            <a:pPr marL="1714500" lvl="3" indent="-342900">
              <a:lnSpc>
                <a:spcPct val="150000"/>
              </a:lnSpc>
              <a:buFont typeface="+mj-lt"/>
              <a:buAutoNum type="alphaLcParenR"/>
            </a:pPr>
            <a:r>
              <a:rPr lang="en-US" dirty="0">
                <a:solidFill>
                  <a:srgbClr val="1F1F1F"/>
                </a:solidFill>
                <a:latin typeface="Google Sans"/>
              </a:rPr>
              <a:t>I</a:t>
            </a:r>
            <a:r>
              <a:rPr lang="en-US" b="0" i="0" dirty="0">
                <a:solidFill>
                  <a:srgbClr val="1F1F1F"/>
                </a:solidFill>
                <a:effectLst/>
                <a:latin typeface="Google Sans"/>
              </a:rPr>
              <a:t>ncreasing the size of the fan, allowing more air to be bypassed around the core of the engine.</a:t>
            </a:r>
          </a:p>
          <a:p>
            <a:pPr marL="1714500" lvl="3" indent="-342900">
              <a:lnSpc>
                <a:spcPct val="150000"/>
              </a:lnSpc>
              <a:buFont typeface="+mj-lt"/>
              <a:buAutoNum type="alphaLcParenR"/>
            </a:pPr>
            <a:r>
              <a:rPr lang="en-US" dirty="0">
                <a:solidFill>
                  <a:srgbClr val="1F1F1F"/>
                </a:solidFill>
                <a:latin typeface="Google Sans"/>
              </a:rPr>
              <a:t>Using more efficient fan design , using lighter material or </a:t>
            </a:r>
            <a:r>
              <a:rPr lang="en-US" b="0" i="0" dirty="0">
                <a:solidFill>
                  <a:srgbClr val="1F1F1F"/>
                </a:solidFill>
                <a:effectLst/>
                <a:latin typeface="Google Sans"/>
              </a:rPr>
              <a:t>by optimizing the blade shape.</a:t>
            </a:r>
            <a:endParaRPr lang="en-US" b="1" dirty="0">
              <a:solidFill>
                <a:srgbClr val="1F1F1F"/>
              </a:solidFill>
              <a:latin typeface="Google Sans"/>
            </a:endParaRPr>
          </a:p>
          <a:p>
            <a:pPr lvl="3">
              <a:lnSpc>
                <a:spcPct val="150000"/>
              </a:lnSpc>
            </a:pPr>
            <a:endParaRPr lang="en-US" b="1" dirty="0">
              <a:solidFill>
                <a:srgbClr val="1F1F1F"/>
              </a:solidFill>
              <a:latin typeface="Google Sans"/>
            </a:endParaRPr>
          </a:p>
        </p:txBody>
      </p:sp>
      <p:sp>
        <p:nvSpPr>
          <p:cNvPr id="4" name="TextBox 3">
            <a:extLst>
              <a:ext uri="{FF2B5EF4-FFF2-40B4-BE49-F238E27FC236}">
                <a16:creationId xmlns:a16="http://schemas.microsoft.com/office/drawing/2014/main" xmlns="" id="{D3755200-4C72-9829-44A5-597AF9209B58}"/>
              </a:ext>
            </a:extLst>
          </p:cNvPr>
          <p:cNvSpPr txBox="1"/>
          <p:nvPr/>
        </p:nvSpPr>
        <p:spPr>
          <a:xfrm>
            <a:off x="723331" y="3820652"/>
            <a:ext cx="11013744"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1F1F1F"/>
                </a:solidFill>
                <a:effectLst/>
                <a:latin typeface="Google Sans"/>
              </a:rPr>
              <a:t>Reasons for increasing bypass ratio</a:t>
            </a:r>
            <a:r>
              <a:rPr lang="en-US" b="0" i="0" dirty="0">
                <a:solidFill>
                  <a:srgbClr val="1F1F1F"/>
                </a:solidFill>
                <a:effectLst/>
                <a:latin typeface="Google Sans"/>
              </a:rPr>
              <a:t>:</a:t>
            </a:r>
          </a:p>
          <a:p>
            <a:pPr marL="1714500" lvl="3" indent="-342900">
              <a:buFont typeface="+mj-lt"/>
              <a:buAutoNum type="alphaLcParenR"/>
            </a:pPr>
            <a:r>
              <a:rPr lang="en-US" dirty="0">
                <a:solidFill>
                  <a:srgbClr val="1F1F1F"/>
                </a:solidFill>
                <a:latin typeface="Google Sans"/>
              </a:rPr>
              <a:t>T</a:t>
            </a:r>
            <a:r>
              <a:rPr lang="en-US" b="0" i="0" dirty="0">
                <a:solidFill>
                  <a:srgbClr val="1F1F1F"/>
                </a:solidFill>
                <a:effectLst/>
                <a:latin typeface="Google Sans"/>
              </a:rPr>
              <a:t>o reduce noise, A higher bypass ratio means that the bypass air is moving at a slower speed, which results in a quieter engine.</a:t>
            </a:r>
          </a:p>
          <a:p>
            <a:pPr marL="1714500" lvl="3" indent="-342900">
              <a:buFont typeface="+mj-lt"/>
              <a:buAutoNum type="alphaLcParenR"/>
            </a:pPr>
            <a:r>
              <a:rPr lang="en-US" b="0" i="0" dirty="0">
                <a:solidFill>
                  <a:srgbClr val="1F1F1F"/>
                </a:solidFill>
                <a:effectLst/>
                <a:latin typeface="Google Sans"/>
              </a:rPr>
              <a:t>To improve fuel efficiency, A higher bypass ratio means that less fuel is burned, which results in lower emissions of CO2 and other pollutants.</a:t>
            </a:r>
          </a:p>
        </p:txBody>
      </p:sp>
    </p:spTree>
    <p:extLst>
      <p:ext uri="{BB962C8B-B14F-4D97-AF65-F5344CB8AC3E}">
        <p14:creationId xmlns:p14="http://schemas.microsoft.com/office/powerpoint/2010/main" val="69418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3F5D9F-8FBC-862F-53B9-A4E6D0971D09}"/>
              </a:ext>
            </a:extLst>
          </p:cNvPr>
          <p:cNvSpPr txBox="1"/>
          <p:nvPr/>
        </p:nvSpPr>
        <p:spPr>
          <a:xfrm>
            <a:off x="341194" y="341194"/>
            <a:ext cx="11614245" cy="5493812"/>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1F1F1F"/>
                </a:solidFill>
                <a:effectLst/>
                <a:latin typeface="Google Sans"/>
              </a:rPr>
              <a:t>Reasons for decreasing bypass ratio</a:t>
            </a:r>
            <a:r>
              <a:rPr lang="en-US" b="0" i="0" dirty="0">
                <a:solidFill>
                  <a:srgbClr val="1F1F1F"/>
                </a:solidFill>
                <a:effectLst/>
                <a:latin typeface="Google Sans"/>
              </a:rPr>
              <a:t>:</a:t>
            </a:r>
          </a:p>
          <a:p>
            <a:pPr marL="2171700" lvl="4" indent="-342900">
              <a:buFont typeface="+mj-lt"/>
              <a:buAutoNum type="alphaLcParenR"/>
            </a:pPr>
            <a:r>
              <a:rPr lang="en-US" dirty="0">
                <a:solidFill>
                  <a:srgbClr val="1F1F1F"/>
                </a:solidFill>
                <a:latin typeface="Google Sans"/>
              </a:rPr>
              <a:t>T</a:t>
            </a:r>
            <a:r>
              <a:rPr lang="en-US" b="0" i="0" dirty="0">
                <a:solidFill>
                  <a:srgbClr val="1F1F1F"/>
                </a:solidFill>
                <a:effectLst/>
                <a:latin typeface="Google Sans"/>
              </a:rPr>
              <a:t>o increase thrust, A lower bypass ratio means that more air is flowing through the core of the engine, which results in more thrust.</a:t>
            </a:r>
            <a:endParaRPr lang="en-US" dirty="0">
              <a:solidFill>
                <a:srgbClr val="1F1F1F"/>
              </a:solidFill>
              <a:latin typeface="Google Sans"/>
            </a:endParaRPr>
          </a:p>
          <a:p>
            <a:pPr marL="2171700" lvl="4" indent="-342900">
              <a:buFont typeface="+mj-lt"/>
              <a:buAutoNum type="alphaLcParenR"/>
            </a:pPr>
            <a:r>
              <a:rPr lang="en-US" b="0" i="0" dirty="0">
                <a:solidFill>
                  <a:srgbClr val="1F1F1F"/>
                </a:solidFill>
                <a:effectLst/>
                <a:latin typeface="Google Sans"/>
              </a:rPr>
              <a:t> To reduce weight, A lower bypass ratio means that the engine can be smaller and lighter, which can be important for fighter jets or other aircraft that need to be </a:t>
            </a:r>
            <a:r>
              <a:rPr lang="en-US" b="0" i="0" dirty="0" smtClean="0">
                <a:solidFill>
                  <a:srgbClr val="1F1F1F"/>
                </a:solidFill>
                <a:effectLst/>
                <a:latin typeface="Google Sans"/>
              </a:rPr>
              <a:t>maneuverable</a:t>
            </a:r>
            <a:endParaRPr lang="en-US" dirty="0">
              <a:solidFill>
                <a:srgbClr val="1F1F1F"/>
              </a:solidFill>
              <a:latin typeface="Google Sans"/>
            </a:endParaRPr>
          </a:p>
          <a:p>
            <a:r>
              <a:rPr lang="en-US" b="1" dirty="0">
                <a:solidFill>
                  <a:srgbClr val="1F1F1F"/>
                </a:solidFill>
                <a:latin typeface="Google Sans"/>
              </a:rPr>
              <a:t>Considerations for narrow-body airliners:</a:t>
            </a:r>
          </a:p>
          <a:p>
            <a:pPr marL="1200150" lvl="2" indent="-285750">
              <a:lnSpc>
                <a:spcPct val="150000"/>
              </a:lnSpc>
              <a:buFont typeface="Arial" panose="020B0604020202020204" pitchFamily="34" charset="0"/>
              <a:buChar char="•"/>
            </a:pPr>
            <a:r>
              <a:rPr lang="en-US" dirty="0">
                <a:solidFill>
                  <a:srgbClr val="1F1F1F"/>
                </a:solidFill>
                <a:latin typeface="Google Sans"/>
              </a:rPr>
              <a:t>Narrow-body airliners use high-bypass turbofans because they fly at slower speeds and need less thrust.</a:t>
            </a:r>
          </a:p>
          <a:p>
            <a:pPr marL="1200150" lvl="2" indent="-285750">
              <a:lnSpc>
                <a:spcPct val="150000"/>
              </a:lnSpc>
              <a:buFont typeface="Arial" panose="020B0604020202020204" pitchFamily="34" charset="0"/>
              <a:buChar char="•"/>
            </a:pPr>
            <a:r>
              <a:rPr lang="en-US" dirty="0">
                <a:solidFill>
                  <a:srgbClr val="1F1F1F"/>
                </a:solidFill>
                <a:latin typeface="Google Sans"/>
              </a:rPr>
              <a:t>High-bypass turbofans are more fuel-efficient than low-bypass turbofans, which is beneficial for airliners.</a:t>
            </a:r>
          </a:p>
          <a:p>
            <a:pPr marL="285750" indent="-285750">
              <a:buFont typeface="Arial" panose="020B0604020202020204" pitchFamily="34" charset="0"/>
              <a:buChar char="•"/>
            </a:pPr>
            <a:endParaRPr lang="en-US" dirty="0">
              <a:solidFill>
                <a:srgbClr val="1F1F1F"/>
              </a:solidFill>
              <a:latin typeface="Google Sans"/>
            </a:endParaRPr>
          </a:p>
          <a:p>
            <a:endParaRPr lang="en-US" dirty="0">
              <a:solidFill>
                <a:srgbClr val="1F1F1F"/>
              </a:solidFill>
              <a:latin typeface="Google Sans"/>
            </a:endParaRPr>
          </a:p>
          <a:p>
            <a:r>
              <a:rPr lang="en-US" b="1" dirty="0">
                <a:solidFill>
                  <a:srgbClr val="1F1F1F"/>
                </a:solidFill>
                <a:latin typeface="Google Sans"/>
              </a:rPr>
              <a:t>Considerations for the F-35:</a:t>
            </a:r>
          </a:p>
          <a:p>
            <a:pPr lvl="2">
              <a:lnSpc>
                <a:spcPct val="150000"/>
              </a:lnSpc>
              <a:buFont typeface="Arial" panose="020B0604020202020204" pitchFamily="34" charset="0"/>
              <a:buChar char="•"/>
            </a:pPr>
            <a:r>
              <a:rPr lang="en-US" dirty="0">
                <a:solidFill>
                  <a:srgbClr val="1F1F1F"/>
                </a:solidFill>
                <a:latin typeface="Google Sans"/>
              </a:rPr>
              <a:t>The F-35 uses a low-bypass turbofan engine because it needs high thrust for high speeds and stealth.</a:t>
            </a:r>
          </a:p>
          <a:p>
            <a:pPr lvl="2">
              <a:lnSpc>
                <a:spcPct val="150000"/>
              </a:lnSpc>
              <a:buFont typeface="Arial" panose="020B0604020202020204" pitchFamily="34" charset="0"/>
              <a:buChar char="•"/>
            </a:pPr>
            <a:r>
              <a:rPr lang="en-US" dirty="0">
                <a:solidFill>
                  <a:srgbClr val="1F1F1F"/>
                </a:solidFill>
                <a:latin typeface="Google Sans"/>
              </a:rPr>
              <a:t>A low-bypass engine is less visible to radar than a high-bypass engine, which is beneficial for a stealthy fighter jet.</a:t>
            </a:r>
            <a:endParaRPr lang="en-US" dirty="0">
              <a:solidFill>
                <a:srgbClr val="1F1F1F"/>
              </a:solidFill>
              <a:latin typeface="Google Sans"/>
            </a:endParaRPr>
          </a:p>
        </p:txBody>
      </p:sp>
    </p:spTree>
    <p:extLst>
      <p:ext uri="{BB962C8B-B14F-4D97-AF65-F5344CB8AC3E}">
        <p14:creationId xmlns:p14="http://schemas.microsoft.com/office/powerpoint/2010/main" val="310979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694F05-A03F-78AF-335E-AE4FDFB0489B}"/>
              </a:ext>
            </a:extLst>
          </p:cNvPr>
          <p:cNvSpPr txBox="1"/>
          <p:nvPr/>
        </p:nvSpPr>
        <p:spPr>
          <a:xfrm>
            <a:off x="0" y="327239"/>
            <a:ext cx="12128310" cy="584775"/>
          </a:xfrm>
          <a:prstGeom prst="rect">
            <a:avLst/>
          </a:prstGeom>
          <a:noFill/>
        </p:spPr>
        <p:txBody>
          <a:bodyPr wrap="square" rtlCol="0">
            <a:spAutoFit/>
          </a:bodyPr>
          <a:lstStyle/>
          <a:p>
            <a:r>
              <a:rPr lang="en-US" sz="3200" b="1" dirty="0">
                <a:solidFill>
                  <a:srgbClr val="1F1F1F"/>
                </a:solidFill>
                <a:latin typeface="Google Sans"/>
              </a:rPr>
              <a:t>L</a:t>
            </a:r>
            <a:r>
              <a:rPr lang="en-US" sz="3200" b="1" i="0" dirty="0">
                <a:solidFill>
                  <a:srgbClr val="1F1F1F"/>
                </a:solidFill>
                <a:effectLst/>
                <a:latin typeface="Google Sans"/>
              </a:rPr>
              <a:t>imiting factors of the bypass ratio of a turbofan engine</a:t>
            </a:r>
            <a:endParaRPr lang="en-US" sz="3200" b="1" dirty="0"/>
          </a:p>
        </p:txBody>
      </p:sp>
      <p:sp>
        <p:nvSpPr>
          <p:cNvPr id="3" name="Rectangle 2"/>
          <p:cNvSpPr/>
          <p:nvPr/>
        </p:nvSpPr>
        <p:spPr>
          <a:xfrm>
            <a:off x="654627" y="1859340"/>
            <a:ext cx="10931237" cy="3785652"/>
          </a:xfrm>
          <a:prstGeom prst="rect">
            <a:avLst/>
          </a:prstGeom>
        </p:spPr>
        <p:txBody>
          <a:bodyPr wrap="square">
            <a:spAutoFit/>
          </a:bodyPr>
          <a:lstStyle/>
          <a:p>
            <a:pPr>
              <a:buFont typeface="Arial" panose="020B0604020202020204" pitchFamily="34" charset="0"/>
              <a:buChar char="•"/>
            </a:pPr>
            <a:r>
              <a:rPr lang="en-US" sz="2400" b="1" dirty="0">
                <a:solidFill>
                  <a:srgbClr val="1F1F1F"/>
                </a:solidFill>
                <a:latin typeface="Times New Roman" panose="02020603050405020304" pitchFamily="18" charset="0"/>
                <a:cs typeface="Times New Roman" panose="02020603050405020304" pitchFamily="18" charset="0"/>
              </a:rPr>
              <a:t>Fan diameter</a:t>
            </a:r>
            <a:r>
              <a:rPr lang="en-US" sz="2400" dirty="0">
                <a:solidFill>
                  <a:srgbClr val="1F1F1F"/>
                </a:solidFill>
                <a:latin typeface="Times New Roman" panose="02020603050405020304" pitchFamily="18" charset="0"/>
                <a:cs typeface="Times New Roman" panose="02020603050405020304" pitchFamily="18" charset="0"/>
              </a:rPr>
              <a:t>: Larger fan diameter allows more air to be bypassed, but also increases size and weight.</a:t>
            </a:r>
          </a:p>
          <a:p>
            <a:pPr>
              <a:buFont typeface="Arial" panose="020B0604020202020204" pitchFamily="34" charset="0"/>
              <a:buChar char="•"/>
            </a:pPr>
            <a:r>
              <a:rPr lang="en-US" sz="2400" b="1" dirty="0">
                <a:solidFill>
                  <a:srgbClr val="1F1F1F"/>
                </a:solidFill>
                <a:latin typeface="Times New Roman" panose="02020603050405020304" pitchFamily="18" charset="0"/>
                <a:cs typeface="Times New Roman" panose="02020603050405020304" pitchFamily="18" charset="0"/>
              </a:rPr>
              <a:t>Noise:</a:t>
            </a:r>
            <a:r>
              <a:rPr lang="en-US" sz="2400" dirty="0">
                <a:solidFill>
                  <a:srgbClr val="1F1F1F"/>
                </a:solidFill>
                <a:latin typeface="Times New Roman" panose="02020603050405020304" pitchFamily="18" charset="0"/>
                <a:cs typeface="Times New Roman" panose="02020603050405020304" pitchFamily="18" charset="0"/>
              </a:rPr>
              <a:t> Higher bypass ratio results in a quieter engine, but fan can still be a major source of noise.</a:t>
            </a:r>
          </a:p>
          <a:p>
            <a:pPr>
              <a:buFont typeface="Arial" panose="020B0604020202020204" pitchFamily="34" charset="0"/>
              <a:buChar char="•"/>
            </a:pPr>
            <a:r>
              <a:rPr lang="en-US" sz="2400" b="1" dirty="0">
                <a:solidFill>
                  <a:srgbClr val="1F1F1F"/>
                </a:solidFill>
                <a:latin typeface="Times New Roman" panose="02020603050405020304" pitchFamily="18" charset="0"/>
                <a:cs typeface="Times New Roman" panose="02020603050405020304" pitchFamily="18" charset="0"/>
              </a:rPr>
              <a:t>Installation considerations (size): </a:t>
            </a:r>
            <a:r>
              <a:rPr lang="en-US" sz="2400" dirty="0">
                <a:solidFill>
                  <a:srgbClr val="1F1F1F"/>
                </a:solidFill>
                <a:latin typeface="Times New Roman" panose="02020603050405020304" pitchFamily="18" charset="0"/>
                <a:cs typeface="Times New Roman" panose="02020603050405020304" pitchFamily="18" charset="0"/>
              </a:rPr>
              <a:t>Larger engine can accommodate larger fan, but also heavier and more difficult to install.</a:t>
            </a:r>
          </a:p>
          <a:p>
            <a:pPr>
              <a:buFont typeface="Arial" panose="020B0604020202020204" pitchFamily="34" charset="0"/>
              <a:buChar char="•"/>
            </a:pPr>
            <a:r>
              <a:rPr lang="en-US" sz="2400" b="1" dirty="0">
                <a:solidFill>
                  <a:srgbClr val="1F1F1F"/>
                </a:solidFill>
                <a:latin typeface="Times New Roman" panose="02020603050405020304" pitchFamily="18" charset="0"/>
                <a:cs typeface="Times New Roman" panose="02020603050405020304" pitchFamily="18" charset="0"/>
              </a:rPr>
              <a:t>Material limitations: </a:t>
            </a:r>
            <a:r>
              <a:rPr lang="en-US" sz="2400" dirty="0">
                <a:solidFill>
                  <a:srgbClr val="1F1F1F"/>
                </a:solidFill>
                <a:latin typeface="Times New Roman" panose="02020603050405020304" pitchFamily="18" charset="0"/>
                <a:cs typeface="Times New Roman" panose="02020603050405020304" pitchFamily="18" charset="0"/>
              </a:rPr>
              <a:t>Strong and durable materials needed for fan blades, but can be heavy.</a:t>
            </a:r>
          </a:p>
          <a:p>
            <a:pPr>
              <a:buFont typeface="Arial" panose="020B0604020202020204" pitchFamily="34" charset="0"/>
              <a:buChar char="•"/>
            </a:pPr>
            <a:r>
              <a:rPr lang="en-US" sz="2400" b="1" dirty="0">
                <a:solidFill>
                  <a:srgbClr val="1F1F1F"/>
                </a:solidFill>
                <a:latin typeface="Times New Roman" panose="02020603050405020304" pitchFamily="18" charset="0"/>
                <a:cs typeface="Times New Roman" panose="02020603050405020304" pitchFamily="18" charset="0"/>
              </a:rPr>
              <a:t>Emissions implications: </a:t>
            </a:r>
            <a:r>
              <a:rPr lang="en-US" sz="2400" dirty="0">
                <a:solidFill>
                  <a:srgbClr val="1F1F1F"/>
                </a:solidFill>
                <a:latin typeface="Times New Roman" panose="02020603050405020304" pitchFamily="18" charset="0"/>
                <a:cs typeface="Times New Roman" panose="02020603050405020304" pitchFamily="18" charset="0"/>
              </a:rPr>
              <a:t>Lower fuel burn with higher bypass ratio, but bypass air can contain emissions.</a:t>
            </a:r>
            <a:endParaRPr lang="en-US" sz="2400"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59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66A83-EAE1-B2AA-1B4E-6DF3ABCCB36B}"/>
              </a:ext>
            </a:extLst>
          </p:cNvPr>
          <p:cNvSpPr>
            <a:spLocks noGrp="1"/>
          </p:cNvSpPr>
          <p:nvPr>
            <p:ph type="title"/>
          </p:nvPr>
        </p:nvSpPr>
        <p:spPr/>
        <p:txBody>
          <a:bodyPr/>
          <a:lstStyle/>
          <a:p>
            <a:r>
              <a:rPr lang="en-US" dirty="0"/>
              <a:t>Compression Ratio</a:t>
            </a:r>
          </a:p>
        </p:txBody>
      </p:sp>
      <p:sp>
        <p:nvSpPr>
          <p:cNvPr id="3" name="Text Placeholder 2">
            <a:extLst>
              <a:ext uri="{FF2B5EF4-FFF2-40B4-BE49-F238E27FC236}">
                <a16:creationId xmlns:a16="http://schemas.microsoft.com/office/drawing/2014/main" xmlns="" id="{DDC78503-6F58-8907-313E-996CCFA08AFB}"/>
              </a:ext>
            </a:extLst>
          </p:cNvPr>
          <p:cNvSpPr>
            <a:spLocks noGrp="1"/>
          </p:cNvSpPr>
          <p:nvPr>
            <p:ph type="body" idx="1"/>
          </p:nvPr>
        </p:nvSpPr>
        <p:spPr/>
        <p:txBody>
          <a:bodyPr/>
          <a:lstStyle/>
          <a:p>
            <a:r>
              <a:rPr lang="en-US" i="1" dirty="0"/>
              <a:t>Compressor and Combustor, Thermal Efficiency</a:t>
            </a:r>
          </a:p>
        </p:txBody>
      </p:sp>
    </p:spTree>
    <p:extLst>
      <p:ext uri="{BB962C8B-B14F-4D97-AF65-F5344CB8AC3E}">
        <p14:creationId xmlns:p14="http://schemas.microsoft.com/office/powerpoint/2010/main" val="329287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926E4-CFF0-F021-9E58-3605BFBCC15F}"/>
              </a:ext>
            </a:extLst>
          </p:cNvPr>
          <p:cNvSpPr>
            <a:spLocks noGrp="1"/>
          </p:cNvSpPr>
          <p:nvPr>
            <p:ph type="title"/>
          </p:nvPr>
        </p:nvSpPr>
        <p:spPr/>
        <p:txBody>
          <a:bodyPr>
            <a:normAutofit/>
          </a:bodyPr>
          <a:lstStyle/>
          <a:p>
            <a:r>
              <a:rPr lang="en-US" sz="4000" b="1" dirty="0"/>
              <a:t>Compression ratio, definition </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51A3A63B-69AC-4E65-0DBF-3C366EE2CE33}"/>
                  </a:ext>
                </a:extLst>
              </p:cNvPr>
              <p:cNvSpPr>
                <a:spLocks noGrp="1"/>
              </p:cNvSpPr>
              <p:nvPr>
                <p:ph idx="1"/>
              </p:nvPr>
            </p:nvSpPr>
            <p:spPr>
              <a:xfrm>
                <a:off x="777693" y="1764872"/>
                <a:ext cx="5348787" cy="4023360"/>
              </a:xfrm>
            </p:spPr>
            <p:txBody>
              <a:bodyPr>
                <a:normAutofit fontScale="92500"/>
              </a:bodyPr>
              <a:lstStyle/>
              <a:p>
                <a:pPr marL="0" indent="0">
                  <a:buNone/>
                </a:pPr>
                <a:r>
                  <a:rPr lang="en-US" dirty="0">
                    <a:solidFill>
                      <a:srgbClr val="1F1F1F"/>
                    </a:solidFill>
                    <a:latin typeface="Times New Roman" panose="02020603050405020304" pitchFamily="18" charset="0"/>
                    <a:cs typeface="Times New Roman" panose="02020603050405020304" pitchFamily="18" charset="0"/>
                  </a:rPr>
                  <a:t>The compression ratio is a measure of how much the pressure of the air is increased in the compressor of a turbine engine.</a:t>
                </a:r>
              </a:p>
              <a:p>
                <a:pPr>
                  <a:buFont typeface="Arial" panose="020B0604020202020204" pitchFamily="34" charset="0"/>
                  <a:buChar char="•"/>
                </a:pPr>
                <a:endParaRPr lang="en-US" dirty="0">
                  <a:solidFill>
                    <a:srgbClr val="1F1F1F"/>
                  </a:solidFill>
                  <a:latin typeface="Google Sans"/>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𝐶𝑜𝑚𝑝</m:t>
                      </m:r>
                      <m:r>
                        <a:rPr lang="en-US" i="1">
                          <a:latin typeface="Cambria Math" panose="02040503050406030204" pitchFamily="18" charset="0"/>
                        </a:rPr>
                        <m:t>. </m:t>
                      </m:r>
                      <m:r>
                        <a:rPr lang="en-US" i="1">
                          <a:latin typeface="Cambria Math" panose="02040503050406030204" pitchFamily="18" charset="0"/>
                        </a:rPr>
                        <m:t>𝑟𝑎𝑡𝑖𝑜</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baseline="-25000">
                              <a:latin typeface="Cambria Math" panose="02040503050406030204" pitchFamily="18" charset="0"/>
                            </a:rPr>
                            <m:t>𝑜𝑢𝑡𝑙𝑒𝑡</m:t>
                          </m:r>
                          <m:r>
                            <a:rPr lang="en-US" i="1" baseline="-25000">
                              <a:latin typeface="Cambria Math" panose="02040503050406030204" pitchFamily="18" charset="0"/>
                            </a:rPr>
                            <m:t> </m:t>
                          </m:r>
                        </m:num>
                        <m:den>
                          <m:r>
                            <m:rPr>
                              <m:nor/>
                            </m:rPr>
                            <a:rPr lang="en-US" i="1">
                              <a:latin typeface="Cambria Math" panose="02040503050406030204" pitchFamily="18" charset="0"/>
                            </a:rPr>
                            <m:t>P</m:t>
                          </m:r>
                          <m:r>
                            <m:rPr>
                              <m:nor/>
                            </m:rPr>
                            <a:rPr lang="en-US">
                              <a:latin typeface="Cambria Math" panose="02040503050406030204" pitchFamily="18" charset="0"/>
                            </a:rPr>
                            <m:t> </m:t>
                          </m:r>
                          <m:r>
                            <a:rPr lang="en-US" i="1" baseline="-25000">
                              <a:latin typeface="Cambria Math" panose="02040503050406030204" pitchFamily="18" charset="0"/>
                            </a:rPr>
                            <m:t>𝑖𝑛𝑙𝑒𝑡</m:t>
                          </m:r>
                        </m:den>
                      </m:f>
                    </m:oMath>
                  </m:oMathPara>
                </a14:m>
                <a:endParaRPr lang="en-US" dirty="0"/>
              </a:p>
              <a:p>
                <a:pPr marL="0" indent="0">
                  <a:buNone/>
                </a:pPr>
                <a:r>
                  <a:rPr lang="en-US" sz="1600" i="1" dirty="0"/>
                  <a:t>Where</a:t>
                </a:r>
                <a:r>
                  <a:rPr lang="en-US" dirty="0"/>
                  <a:t>  </a:t>
                </a:r>
                <a:endParaRPr lang="en-US" i="1" dirty="0">
                  <a:latin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𝑃𝑜𝑢𝑡𝑙𝑒</m:t>
                    </m:r>
                    <m:r>
                      <m:rPr>
                        <m:sty m:val="p"/>
                      </m:rPr>
                      <a:rPr lang="en-US" baseline="-25000">
                        <a:latin typeface="Cambria Math" panose="02040503050406030204" pitchFamily="18" charset="0"/>
                      </a:rPr>
                      <m:t>t</m:t>
                    </m:r>
                  </m:oMath>
                </a14:m>
                <a:r>
                  <a:rPr lang="en-US" dirty="0"/>
                  <a:t>=</a:t>
                </a:r>
                <a:r>
                  <a:rPr lang="en-US" sz="1600" i="1" dirty="0"/>
                  <a:t>Pressure at compressor outlet</a:t>
                </a:r>
              </a:p>
              <a:p>
                <a:pPr marL="0" indent="0">
                  <a:buNone/>
                </a:pPr>
                <a:r>
                  <a:rPr lang="en-US" dirty="0"/>
                  <a:t>	 </a:t>
                </a:r>
                <a14:m>
                  <m:oMath xmlns:m="http://schemas.openxmlformats.org/officeDocument/2006/math">
                    <m:r>
                      <m:rPr>
                        <m:nor/>
                      </m:rPr>
                      <a:rPr lang="en-US" i="1">
                        <a:latin typeface="Cambria Math" panose="02040503050406030204" pitchFamily="18" charset="0"/>
                      </a:rPr>
                      <m:t>P</m:t>
                    </m:r>
                    <m:r>
                      <m:rPr>
                        <m:nor/>
                      </m:rPr>
                      <a:rPr lang="en-US">
                        <a:latin typeface="Cambria Math" panose="02040503050406030204" pitchFamily="18" charset="0"/>
                      </a:rPr>
                      <m:t> </m:t>
                    </m:r>
                    <m:r>
                      <a:rPr lang="en-US" i="1" baseline="-25000">
                        <a:latin typeface="Cambria Math" panose="02040503050406030204" pitchFamily="18" charset="0"/>
                      </a:rPr>
                      <m:t>𝑖𝑛𝑙𝑒𝑡</m:t>
                    </m:r>
                  </m:oMath>
                </a14:m>
                <a:r>
                  <a:rPr lang="en-US" dirty="0"/>
                  <a:t>= </a:t>
                </a:r>
                <a:r>
                  <a:rPr lang="en-US" sz="1600" i="1" dirty="0"/>
                  <a:t>Pressure at compressor inlet</a:t>
                </a:r>
                <a:endParaRPr lang="en-US" i="1" dirty="0"/>
              </a:p>
              <a:p>
                <a:endParaRPr lang="en-US" dirty="0"/>
              </a:p>
            </p:txBody>
          </p:sp>
        </mc:Choice>
        <mc:Fallback>
          <p:sp>
            <p:nvSpPr>
              <p:cNvPr id="3" name="Content Placeholder 2">
                <a:extLst>
                  <a:ext uri="{FF2B5EF4-FFF2-40B4-BE49-F238E27FC236}">
                    <a16:creationId xmlns:a16="http://schemas.microsoft.com/office/drawing/2014/main" xmlns="" id="{51A3A63B-69AC-4E65-0DBF-3C366EE2CE33}"/>
                  </a:ext>
                </a:extLst>
              </p:cNvPr>
              <p:cNvSpPr>
                <a:spLocks noGrp="1" noRot="1" noChangeAspect="1" noMove="1" noResize="1" noEditPoints="1" noAdjustHandles="1" noChangeArrowheads="1" noChangeShapeType="1" noTextEdit="1"/>
              </p:cNvSpPr>
              <p:nvPr>
                <p:ph idx="1"/>
              </p:nvPr>
            </p:nvSpPr>
            <p:spPr>
              <a:xfrm>
                <a:off x="777693" y="1764872"/>
                <a:ext cx="5348787" cy="4023360"/>
              </a:xfrm>
              <a:blipFill rotWithShape="0">
                <a:blip r:embed="rId2"/>
                <a:stretch>
                  <a:fillRect l="-2851" t="-15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xmlns="" id="{CC135429-0B19-B42D-DA29-6F737ADD0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702" y="1887485"/>
            <a:ext cx="5318642" cy="3653506"/>
          </a:xfrm>
          <a:prstGeom prst="rect">
            <a:avLst/>
          </a:prstGeom>
        </p:spPr>
      </p:pic>
    </p:spTree>
    <p:extLst>
      <p:ext uri="{BB962C8B-B14F-4D97-AF65-F5344CB8AC3E}">
        <p14:creationId xmlns:p14="http://schemas.microsoft.com/office/powerpoint/2010/main" val="113417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on Compression ratio</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b="1" dirty="0">
                <a:solidFill>
                  <a:srgbClr val="1F1F1F"/>
                </a:solidFill>
                <a:latin typeface="Google Sans"/>
              </a:rPr>
              <a:t>Common ways of increasing compression ratio:</a:t>
            </a:r>
          </a:p>
          <a:p>
            <a:pPr marL="1714500" lvl="3" indent="-342900">
              <a:buFont typeface="+mj-lt"/>
              <a:buAutoNum type="alphaLcParenR"/>
            </a:pPr>
            <a:r>
              <a:rPr lang="en-US" sz="1600" dirty="0">
                <a:solidFill>
                  <a:srgbClr val="1F1F1F"/>
                </a:solidFill>
                <a:latin typeface="Google Sans"/>
              </a:rPr>
              <a:t>To increase the number of compressor stages, this allows the air to be compressed more gradually, which reduces the risk of compressor surge.</a:t>
            </a:r>
          </a:p>
          <a:p>
            <a:pPr marL="1714500" lvl="3" indent="-342900">
              <a:buFont typeface="+mj-lt"/>
              <a:buAutoNum type="alphaLcParenR"/>
            </a:pPr>
            <a:r>
              <a:rPr lang="en-US" sz="1600" dirty="0">
                <a:solidFill>
                  <a:srgbClr val="1F1F1F"/>
                </a:solidFill>
                <a:latin typeface="Google Sans"/>
              </a:rPr>
              <a:t>To increase compression ratio is to use compressor blades with a higher camber, this means that the blades are curved more, which helps to increase the pressure of the air as it flows through the compressor.</a:t>
            </a:r>
            <a:endParaRPr lang="en-US" sz="1600" b="1" dirty="0">
              <a:solidFill>
                <a:srgbClr val="1F1F1F"/>
              </a:solidFill>
              <a:latin typeface="Google Sans"/>
            </a:endParaRPr>
          </a:p>
          <a:p>
            <a:pPr marL="285750" indent="-285750">
              <a:buFont typeface="Arial" panose="020B0604020202020204" pitchFamily="34" charset="0"/>
              <a:buChar char="•"/>
            </a:pPr>
            <a:r>
              <a:rPr lang="en-US" sz="2400" b="1" dirty="0"/>
              <a:t>Reason for increasing the compression ratio:</a:t>
            </a:r>
          </a:p>
          <a:p>
            <a:pPr marL="1714500" lvl="3" indent="-342900">
              <a:buFont typeface="+mj-lt"/>
              <a:buAutoNum type="alphaLcParenR"/>
            </a:pPr>
            <a:r>
              <a:rPr lang="en-US" sz="1600" dirty="0">
                <a:solidFill>
                  <a:srgbClr val="1F1F1F"/>
                </a:solidFill>
                <a:latin typeface="Google Sans"/>
              </a:rPr>
              <a:t>To increase the temperature of the air entering the combustion chamber, which will result in a higher flame temperature and more thrust.</a:t>
            </a:r>
          </a:p>
          <a:p>
            <a:pPr marL="1714500" lvl="3" indent="-342900">
              <a:buFont typeface="+mj-lt"/>
              <a:buAutoNum type="alphaLcParenR"/>
            </a:pPr>
            <a:r>
              <a:rPr lang="en-US" sz="1600" dirty="0">
                <a:solidFill>
                  <a:srgbClr val="1F1F1F"/>
                </a:solidFill>
                <a:latin typeface="Google Sans"/>
              </a:rPr>
              <a:t>To improve the efficiency of the engine, as a higher compression ratio results in a lower specific fuel consumption.</a:t>
            </a:r>
          </a:p>
          <a:p>
            <a:pPr marL="285750" indent="-285750">
              <a:buFont typeface="Arial" panose="020B0604020202020204" pitchFamily="34" charset="0"/>
              <a:buChar char="•"/>
            </a:pPr>
            <a:endParaRPr lang="en-US" sz="2400" b="1" dirty="0"/>
          </a:p>
          <a:p>
            <a:endParaRPr lang="en-US" dirty="0"/>
          </a:p>
        </p:txBody>
      </p:sp>
    </p:spTree>
    <p:extLst>
      <p:ext uri="{BB962C8B-B14F-4D97-AF65-F5344CB8AC3E}">
        <p14:creationId xmlns:p14="http://schemas.microsoft.com/office/powerpoint/2010/main" val="4817499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TM02900769[[fn=Retrospect]]</Template>
  <TotalTime>66</TotalTime>
  <Words>630</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Cambria Math</vt:lpstr>
      <vt:lpstr>Gill Sans MT</vt:lpstr>
      <vt:lpstr>Google Sans</vt:lpstr>
      <vt:lpstr>Times New Roman</vt:lpstr>
      <vt:lpstr>Retrospect</vt:lpstr>
      <vt:lpstr>Parcel</vt:lpstr>
      <vt:lpstr>Bypass &amp; Compression Ratio</vt:lpstr>
      <vt:lpstr>Bypass Ratio</vt:lpstr>
      <vt:lpstr>Bypass Ratio, definition</vt:lpstr>
      <vt:lpstr>Research on Bypass ratio</vt:lpstr>
      <vt:lpstr>PowerPoint Presentation</vt:lpstr>
      <vt:lpstr>PowerPoint Presentation</vt:lpstr>
      <vt:lpstr>Compression Ratio</vt:lpstr>
      <vt:lpstr>Compression ratio, definition </vt:lpstr>
      <vt:lpstr>Research on Compression ratio</vt:lpstr>
      <vt:lpstr>Limiting factors of the Compression ratio of a turbofan engine</vt:lpstr>
      <vt:lpstr>Tradeoffs in Engine Sizing</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Bypass &amp; Compression Ratio</dc:title>
  <dc:creator>Colton Campbell</dc:creator>
  <cp:lastModifiedBy>VEVO WORLD</cp:lastModifiedBy>
  <cp:revision>8</cp:revision>
  <dcterms:created xsi:type="dcterms:W3CDTF">2022-12-30T18:31:50Z</dcterms:created>
  <dcterms:modified xsi:type="dcterms:W3CDTF">2024-08-29T10:43:57Z</dcterms:modified>
</cp:coreProperties>
</file>