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7/31/2024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Basic Commands of using nmap tool on kali Linux</a:t>
            </a:r>
            <a:endParaRPr lang="en-US" b="1" dirty="0"/>
          </a:p>
        </p:txBody>
      </p:sp>
      <p:sp>
        <p:nvSpPr>
          <p:cNvPr id="3" name="Subtitle 2"/>
          <p:cNvSpPr>
            <a:spLocks noGrp="1"/>
          </p:cNvSpPr>
          <p:nvPr>
            <p:ph type="subTitle" idx="1"/>
          </p:nvPr>
        </p:nvSpPr>
        <p:spPr/>
        <p:txBody>
          <a:bodyPr>
            <a:normAutofit fontScale="85000" lnSpcReduction="10000"/>
          </a:bodyPr>
          <a:lstStyle/>
          <a:p>
            <a:r>
              <a:rPr lang="en-US" dirty="0" smtClean="0"/>
              <a:t>This PowerPoint Slides will be talking about the basic commands you will be using when you implement nmap tool in Kali Linux. Please make sure to understand and each command will contain some explanation as what it outputs on the screen. Remember, nmap tool app is also available for windows and other operating system such as Mac.</a:t>
            </a:r>
          </a:p>
          <a:p>
            <a:endParaRPr lang="en-US" dirty="0"/>
          </a:p>
        </p:txBody>
      </p:sp>
    </p:spTree>
    <p:extLst>
      <p:ext uri="{BB962C8B-B14F-4D97-AF65-F5344CB8AC3E}">
        <p14:creationId xmlns:p14="http://schemas.microsoft.com/office/powerpoint/2010/main" val="28302783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Checking Version:</a:t>
            </a:r>
            <a:br>
              <a:rPr lang="en-US" b="1" dirty="0" smtClean="0"/>
            </a:br>
            <a:r>
              <a:rPr lang="en-US" b="1" dirty="0" smtClean="0"/>
              <a:t>nmap –sV NETWORK/PREFIX</a:t>
            </a:r>
            <a:endParaRPr lang="en-US" b="1"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To check the version of a scanned network, which means every single host up and running will send back its version, we can simply issue a command similar to this one below:</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It should return back the version, there are times when it simply cannot do that, but among the commands we can issue to discover the hosts is the - sV</a:t>
            </a:r>
          </a:p>
          <a:p>
            <a:pPr marL="0" indent="0">
              <a:buNone/>
            </a:pPr>
            <a:r>
              <a:rPr lang="en-US" dirty="0" smtClean="0"/>
              <a:t>The Command is a straight-forward command and please remember the sudo privilege because it wouldn’t work with normal user privileges, it always requires sudo privilege to run.</a:t>
            </a:r>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2821031" y="2891575"/>
            <a:ext cx="6606303" cy="14097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8346867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Scanning a specific Port:</a:t>
            </a:r>
            <a:br>
              <a:rPr lang="en-US" b="1" dirty="0" smtClean="0"/>
            </a:br>
            <a:r>
              <a:rPr lang="en-US" b="1" dirty="0" smtClean="0"/>
              <a:t>nmap –p &lt;port number&gt; Network/PREFIX</a:t>
            </a:r>
            <a:endParaRPr lang="en-US" b="1"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To search for a specific port, we can simply issue a command similar to the one following: example, ssh </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Searching for a specific port can be quick, and in addition to that, we can scan multiple ports, all we need to do is separate them with a comma as it will show in the next slide.</a:t>
            </a:r>
          </a:p>
          <a:p>
            <a:pPr marL="0" indent="0">
              <a:buNone/>
            </a:pPr>
            <a:endParaRPr lang="en-US" dirty="0"/>
          </a:p>
        </p:txBody>
      </p:sp>
      <p:pic>
        <p:nvPicPr>
          <p:cNvPr id="4" name="Picture 3"/>
          <p:cNvPicPr>
            <a:picLocks noChangeAspect="1"/>
          </p:cNvPicPr>
          <p:nvPr/>
        </p:nvPicPr>
        <p:blipFill>
          <a:blip r:embed="rId2"/>
          <a:stretch>
            <a:fillRect/>
          </a:stretch>
        </p:blipFill>
        <p:spPr>
          <a:xfrm>
            <a:off x="2705122" y="2614411"/>
            <a:ext cx="5448300" cy="233521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3619189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Scanning Multiple Ports at the same time:</a:t>
            </a:r>
            <a:endParaRPr lang="en-US" b="1" dirty="0"/>
          </a:p>
        </p:txBody>
      </p:sp>
      <p:sp>
        <p:nvSpPr>
          <p:cNvPr id="3" name="Content Placeholder 2"/>
          <p:cNvSpPr>
            <a:spLocks noGrp="1"/>
          </p:cNvSpPr>
          <p:nvPr>
            <p:ph idx="1"/>
          </p:nvPr>
        </p:nvSpPr>
        <p:spPr/>
        <p:txBody>
          <a:bodyPr/>
          <a:lstStyle/>
          <a:p>
            <a:endParaRPr lang="en-US" dirty="0"/>
          </a:p>
        </p:txBody>
      </p:sp>
      <p:sp>
        <p:nvSpPr>
          <p:cNvPr id="4" name="Text Placeholder 3"/>
          <p:cNvSpPr>
            <a:spLocks noGrp="1"/>
          </p:cNvSpPr>
          <p:nvPr>
            <p:ph type="body" sz="half" idx="2"/>
          </p:nvPr>
        </p:nvSpPr>
        <p:spPr/>
        <p:txBody>
          <a:bodyPr/>
          <a:lstStyle/>
          <a:p>
            <a:r>
              <a:rPr lang="en-US" dirty="0" smtClean="0"/>
              <a:t>It is similar to the scanning one port alone, and it should resemble a code appearing in the diagram on the left.</a:t>
            </a:r>
          </a:p>
          <a:p>
            <a:r>
              <a:rPr lang="en-US" dirty="0" smtClean="0"/>
              <a:t>It is a straight forward and can help if we are scanning to know if a certain vulnerability exists due to opened port such as ssh or telnet</a:t>
            </a:r>
            <a:endParaRPr lang="en-US" dirty="0"/>
          </a:p>
        </p:txBody>
      </p:sp>
      <p:pic>
        <p:nvPicPr>
          <p:cNvPr id="5" name="Picture 4"/>
          <p:cNvPicPr>
            <a:picLocks noChangeAspect="1"/>
          </p:cNvPicPr>
          <p:nvPr/>
        </p:nvPicPr>
        <p:blipFill>
          <a:blip r:embed="rId2"/>
          <a:stretch>
            <a:fillRect/>
          </a:stretch>
        </p:blipFill>
        <p:spPr>
          <a:xfrm>
            <a:off x="6323012" y="726370"/>
            <a:ext cx="5181600" cy="329183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6873439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Scanning using IP List</a:t>
            </a:r>
            <a:endParaRPr lang="en-US" b="1" dirty="0"/>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r>
              <a:rPr lang="en-US" dirty="0" smtClean="0"/>
              <a:t>To include the option of scanning through an IP list, we can use – iL as it will appear in the picture to the right.</a:t>
            </a:r>
          </a:p>
          <a:p>
            <a:r>
              <a:rPr lang="en-US" dirty="0" smtClean="0"/>
              <a:t>We simply created a list composed of three IP addresses 2 valid and 1 invalid to scan. As you can see, it will tell you 3 IP address scanned, 2 hosts up</a:t>
            </a:r>
          </a:p>
          <a:p>
            <a:r>
              <a:rPr lang="en-US" dirty="0" smtClean="0"/>
              <a:t>The command used:</a:t>
            </a:r>
          </a:p>
          <a:p>
            <a:r>
              <a:rPr lang="en-US" b="1" dirty="0" smtClean="0"/>
              <a:t>Sudo nmap –p 22,23 –iL iplist.txt</a:t>
            </a:r>
            <a:endParaRPr lang="en-US" b="1" dirty="0"/>
          </a:p>
        </p:txBody>
      </p:sp>
      <p:pic>
        <p:nvPicPr>
          <p:cNvPr id="5" name="Picture 4"/>
          <p:cNvPicPr>
            <a:picLocks noChangeAspect="1"/>
          </p:cNvPicPr>
          <p:nvPr/>
        </p:nvPicPr>
        <p:blipFill>
          <a:blip r:embed="rId2"/>
          <a:stretch>
            <a:fillRect/>
          </a:stretch>
        </p:blipFill>
        <p:spPr>
          <a:xfrm>
            <a:off x="6323012" y="936066"/>
            <a:ext cx="5200650" cy="443500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3120808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Importance of IP list in nmap scanning</a:t>
            </a:r>
            <a:endParaRPr lang="en-US" b="1" dirty="0">
              <a:solidFill>
                <a:srgbClr val="FF0000"/>
              </a:solidFill>
            </a:endParaRPr>
          </a:p>
        </p:txBody>
      </p:sp>
      <p:sp>
        <p:nvSpPr>
          <p:cNvPr id="3" name="Content Placeholder 2"/>
          <p:cNvSpPr>
            <a:spLocks noGrp="1"/>
          </p:cNvSpPr>
          <p:nvPr>
            <p:ph idx="1"/>
          </p:nvPr>
        </p:nvSpPr>
        <p:spPr/>
        <p:txBody>
          <a:bodyPr/>
          <a:lstStyle/>
          <a:p>
            <a:r>
              <a:rPr lang="en-US" dirty="0" smtClean="0"/>
              <a:t>After issuing the initial scan, you will get a list of hosts that are up and running, It is wise to make a text file containing all the IP addresses you want to scan further and not waste time on hosts that are down. The benefit here resides in that wider scan can trigger firewalls and alerts, </a:t>
            </a:r>
          </a:p>
          <a:p>
            <a:r>
              <a:rPr lang="en-US" dirty="0" smtClean="0"/>
              <a:t>IP addresses list can keep a low-profile while scanning the network.</a:t>
            </a:r>
          </a:p>
          <a:p>
            <a:r>
              <a:rPr lang="en-US" dirty="0" smtClean="0"/>
              <a:t>In addition to saving time and keeping a low profile, IP list can speed up the process of scanning and help in make better conclusions.</a:t>
            </a:r>
          </a:p>
          <a:p>
            <a:pPr marL="0" indent="0">
              <a:buNone/>
            </a:pPr>
            <a:endParaRPr lang="en-US" dirty="0"/>
          </a:p>
        </p:txBody>
      </p:sp>
    </p:spTree>
    <p:extLst>
      <p:ext uri="{BB962C8B-B14F-4D97-AF65-F5344CB8AC3E}">
        <p14:creationId xmlns:p14="http://schemas.microsoft.com/office/powerpoint/2010/main" val="12962828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Scanning UDP Ports:</a:t>
            </a:r>
            <a:br>
              <a:rPr lang="en-US" b="1" dirty="0" smtClean="0"/>
            </a:br>
            <a:r>
              <a:rPr lang="en-US" b="1" dirty="0" smtClean="0"/>
              <a:t>sudo nmap –sU NETWORK/PREFIX</a:t>
            </a:r>
            <a:endParaRPr lang="en-US" b="1" dirty="0"/>
          </a:p>
        </p:txBody>
      </p:sp>
      <p:sp>
        <p:nvSpPr>
          <p:cNvPr id="3" name="Content Placeholder 2"/>
          <p:cNvSpPr>
            <a:spLocks noGrp="1"/>
          </p:cNvSpPr>
          <p:nvPr>
            <p:ph idx="1"/>
          </p:nvPr>
        </p:nvSpPr>
        <p:spPr/>
        <p:txBody>
          <a:bodyPr>
            <a:normAutofit lnSpcReduction="10000"/>
          </a:bodyPr>
          <a:lstStyle/>
          <a:p>
            <a:pPr marL="0" indent="0">
              <a:buNone/>
            </a:pPr>
            <a:r>
              <a:rPr lang="en-US" dirty="0" smtClean="0"/>
              <a:t>To scan UDP ports on a network, we can issue the following command:</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We are using the iplist.txt to check for UDP ports, and as you can see, it works just fine with no issue.</a:t>
            </a:r>
          </a:p>
          <a:p>
            <a:pPr marL="0" indent="0">
              <a:buNone/>
            </a:pPr>
            <a:endParaRPr lang="en-US" dirty="0"/>
          </a:p>
        </p:txBody>
      </p:sp>
      <p:pic>
        <p:nvPicPr>
          <p:cNvPr id="4" name="Picture 3"/>
          <p:cNvPicPr>
            <a:picLocks noChangeAspect="1"/>
          </p:cNvPicPr>
          <p:nvPr/>
        </p:nvPicPr>
        <p:blipFill>
          <a:blip r:embed="rId2"/>
          <a:stretch>
            <a:fillRect/>
          </a:stretch>
        </p:blipFill>
        <p:spPr>
          <a:xfrm>
            <a:off x="2759634" y="2526674"/>
            <a:ext cx="5894969" cy="253472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349722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Controlling the Scanning Speed:</a:t>
            </a:r>
            <a:br>
              <a:rPr lang="en-US" dirty="0" smtClean="0"/>
            </a:br>
            <a:r>
              <a:rPr lang="en-US" dirty="0" smtClean="0"/>
              <a:t>sudo nmap –T(0-5) host</a:t>
            </a:r>
            <a:endParaRPr lang="en-US" dirty="0"/>
          </a:p>
        </p:txBody>
      </p:sp>
      <p:sp>
        <p:nvSpPr>
          <p:cNvPr id="3" name="Content Placeholder 2"/>
          <p:cNvSpPr>
            <a:spLocks noGrp="1"/>
          </p:cNvSpPr>
          <p:nvPr>
            <p:ph idx="1"/>
          </p:nvPr>
        </p:nvSpPr>
        <p:spPr/>
        <p:txBody>
          <a:bodyPr/>
          <a:lstStyle/>
          <a:p>
            <a:pPr marL="0" indent="0">
              <a:buNone/>
            </a:pPr>
            <a:r>
              <a:rPr lang="en-US" dirty="0" smtClean="0"/>
              <a:t>The option –T gives you the ability to choose between 0 and 5, where 0 is the slowest scanning, whereas 5 is the highest. The slower the scanning, the off of the radar you are, the fastest, the more likely you will get caught. Meaning, When you run the slowest scanning, it should be always against a specific host, not an entire network because of the awaiting time. </a:t>
            </a:r>
          </a:p>
          <a:p>
            <a:pPr marL="0" indent="0">
              <a:buNone/>
            </a:pPr>
            <a:r>
              <a:rPr lang="en-US" dirty="0" smtClean="0"/>
              <a:t>Please view the example below:</a:t>
            </a:r>
          </a:p>
          <a:p>
            <a:pPr marL="0" indent="0">
              <a:buNone/>
            </a:pPr>
            <a:endParaRPr lang="en-US" dirty="0"/>
          </a:p>
        </p:txBody>
      </p:sp>
      <p:pic>
        <p:nvPicPr>
          <p:cNvPr id="4" name="Picture 3"/>
          <p:cNvPicPr>
            <a:picLocks noChangeAspect="1"/>
          </p:cNvPicPr>
          <p:nvPr/>
        </p:nvPicPr>
        <p:blipFill>
          <a:blip r:embed="rId2"/>
          <a:stretch>
            <a:fillRect/>
          </a:stretch>
        </p:blipFill>
        <p:spPr>
          <a:xfrm>
            <a:off x="2680550" y="4139572"/>
            <a:ext cx="6496050" cy="177165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99235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rgbClr val="FF0000"/>
                </a:solidFill>
              </a:rPr>
              <a:t>Some tips about option –T in nmap:</a:t>
            </a:r>
            <a:endParaRPr lang="en-US" u="sng" dirty="0">
              <a:solidFill>
                <a:srgbClr val="FF0000"/>
              </a:solidFill>
            </a:endParaRPr>
          </a:p>
        </p:txBody>
      </p:sp>
      <p:sp>
        <p:nvSpPr>
          <p:cNvPr id="3" name="Content Placeholder 2"/>
          <p:cNvSpPr>
            <a:spLocks noGrp="1"/>
          </p:cNvSpPr>
          <p:nvPr>
            <p:ph idx="1"/>
          </p:nvPr>
        </p:nvSpPr>
        <p:spPr/>
        <p:txBody>
          <a:bodyPr/>
          <a:lstStyle/>
          <a:p>
            <a:r>
              <a:rPr lang="en-US" dirty="0" smtClean="0"/>
              <a:t>The default value of </a:t>
            </a:r>
            <a:r>
              <a:rPr lang="en-US" b="1" dirty="0" smtClean="0">
                <a:solidFill>
                  <a:srgbClr val="FF0000"/>
                </a:solidFill>
              </a:rPr>
              <a:t>–T </a:t>
            </a:r>
            <a:r>
              <a:rPr lang="en-US" dirty="0" smtClean="0"/>
              <a:t>is 3, which means if you run nmap without specifying </a:t>
            </a:r>
            <a:r>
              <a:rPr lang="en-US" dirty="0" smtClean="0">
                <a:solidFill>
                  <a:srgbClr val="FF0000"/>
                </a:solidFill>
              </a:rPr>
              <a:t>–T</a:t>
            </a:r>
            <a:r>
              <a:rPr lang="en-US" dirty="0" smtClean="0"/>
              <a:t>, it uses the default value of 3</a:t>
            </a:r>
          </a:p>
          <a:p>
            <a:r>
              <a:rPr lang="en-US" dirty="0" smtClean="0">
                <a:solidFill>
                  <a:srgbClr val="FF0000"/>
                </a:solidFill>
              </a:rPr>
              <a:t>-T5 </a:t>
            </a:r>
            <a:r>
              <a:rPr lang="en-US" dirty="0" smtClean="0"/>
              <a:t>is the fastest scan and it can be inaccurate at times because it is using speed to scan everything and return the results quickly.</a:t>
            </a:r>
          </a:p>
          <a:p>
            <a:r>
              <a:rPr lang="en-US" dirty="0" smtClean="0">
                <a:solidFill>
                  <a:srgbClr val="FF0000"/>
                </a:solidFill>
              </a:rPr>
              <a:t>-T0 </a:t>
            </a:r>
            <a:r>
              <a:rPr lang="en-US" dirty="0" smtClean="0"/>
              <a:t>is the slowest scan and it can take forever, and this is why it should always be run on a specific host, not an entire network.</a:t>
            </a:r>
          </a:p>
          <a:p>
            <a:r>
              <a:rPr lang="en-US" dirty="0" smtClean="0"/>
              <a:t>The rule here is that the faster you scan, the less accurate your results will be, and the slower you scan, the more likely to get accurate scan is high. But the slower scan can take a lot of time, that is why it is advised to scan a specific host for more details, this way, you are performing in a way that cannot be detected by </a:t>
            </a:r>
            <a:r>
              <a:rPr lang="en-US" b="1" u="sng" dirty="0" smtClean="0"/>
              <a:t>IDS/IPS, Intrusion Detection System or Intrusion Prevention System</a:t>
            </a:r>
            <a:endParaRPr lang="en-US" b="1" u="sng" dirty="0"/>
          </a:p>
        </p:txBody>
      </p:sp>
    </p:spTree>
    <p:extLst>
      <p:ext uri="{BB962C8B-B14F-4D97-AF65-F5344CB8AC3E}">
        <p14:creationId xmlns:p14="http://schemas.microsoft.com/office/powerpoint/2010/main" val="1144600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Another Example of using –T5</a:t>
            </a:r>
            <a:endParaRPr lang="en-US" b="1" dirty="0"/>
          </a:p>
        </p:txBody>
      </p:sp>
      <p:sp>
        <p:nvSpPr>
          <p:cNvPr id="3" name="Content Placeholder 2"/>
          <p:cNvSpPr>
            <a:spLocks noGrp="1"/>
          </p:cNvSpPr>
          <p:nvPr>
            <p:ph idx="1"/>
          </p:nvPr>
        </p:nvSpPr>
        <p:spPr/>
        <p:txBody>
          <a:bodyPr/>
          <a:lstStyle/>
          <a:p>
            <a:pPr marL="0" indent="0">
              <a:buNone/>
            </a:pPr>
            <a:r>
              <a:rPr lang="en-US" dirty="0" smtClean="0"/>
              <a:t>Below is another scan using nmap –Pn scanme.nmap.org –T5:</a:t>
            </a:r>
          </a:p>
          <a:p>
            <a:pPr marL="0" indent="0">
              <a:buNone/>
            </a:pPr>
            <a:endParaRPr lang="en-US" dirty="0"/>
          </a:p>
        </p:txBody>
      </p:sp>
      <p:pic>
        <p:nvPicPr>
          <p:cNvPr id="5" name="Picture 4"/>
          <p:cNvPicPr>
            <a:picLocks noChangeAspect="1"/>
          </p:cNvPicPr>
          <p:nvPr/>
        </p:nvPicPr>
        <p:blipFill>
          <a:blip r:embed="rId2"/>
          <a:stretch>
            <a:fillRect/>
          </a:stretch>
        </p:blipFill>
        <p:spPr>
          <a:xfrm>
            <a:off x="2739108" y="2570743"/>
            <a:ext cx="6713985" cy="298005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31315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08476"/>
          </a:xfrm>
        </p:spPr>
        <p:txBody>
          <a:bodyPr/>
          <a:lstStyle/>
          <a:p>
            <a:r>
              <a:rPr lang="en-US" b="1" dirty="0" smtClean="0"/>
              <a:t>Brief Summary of some commands</a:t>
            </a: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1492699384"/>
              </p:ext>
            </p:extLst>
          </p:nvPr>
        </p:nvGraphicFramePr>
        <p:xfrm>
          <a:off x="1317424" y="1300768"/>
          <a:ext cx="10187188" cy="5357607"/>
        </p:xfrm>
        <a:graphic>
          <a:graphicData uri="http://schemas.openxmlformats.org/drawingml/2006/table">
            <a:tbl>
              <a:tblPr firstRow="1" firstCol="1" bandRow="1">
                <a:tableStyleId>{5C22544A-7EE6-4342-B048-85BDC9FD1C3A}</a:tableStyleId>
              </a:tblPr>
              <a:tblGrid>
                <a:gridCol w="4113008"/>
                <a:gridCol w="2678087"/>
                <a:gridCol w="3396093"/>
              </a:tblGrid>
              <a:tr h="201076">
                <a:tc>
                  <a:txBody>
                    <a:bodyPr/>
                    <a:lstStyle/>
                    <a:p>
                      <a:pPr marL="0" marR="0">
                        <a:lnSpc>
                          <a:spcPct val="107000"/>
                        </a:lnSpc>
                        <a:spcBef>
                          <a:spcPts val="0"/>
                        </a:spcBef>
                        <a:spcAft>
                          <a:spcPts val="0"/>
                        </a:spcAft>
                      </a:pPr>
                      <a:r>
                        <a:rPr lang="en-US" sz="900">
                          <a:effectLst/>
                        </a:rPr>
                        <a:t>Command Line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061" marR="53061" marT="0" marB="0"/>
                </a:tc>
                <a:tc>
                  <a:txBody>
                    <a:bodyPr/>
                    <a:lstStyle/>
                    <a:p>
                      <a:pPr marL="0" marR="0">
                        <a:lnSpc>
                          <a:spcPct val="107000"/>
                        </a:lnSpc>
                        <a:spcBef>
                          <a:spcPts val="0"/>
                        </a:spcBef>
                        <a:spcAft>
                          <a:spcPts val="0"/>
                        </a:spcAft>
                      </a:pPr>
                      <a:r>
                        <a:rPr lang="en-US" sz="900" dirty="0">
                          <a:effectLst/>
                        </a:rPr>
                        <a:t>Target layer</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53061" marR="53061" marT="0" marB="0"/>
                </a:tc>
                <a:tc>
                  <a:txBody>
                    <a:bodyPr/>
                    <a:lstStyle/>
                    <a:p>
                      <a:pPr marL="0" marR="0">
                        <a:lnSpc>
                          <a:spcPct val="107000"/>
                        </a:lnSpc>
                        <a:spcBef>
                          <a:spcPts val="0"/>
                        </a:spcBef>
                        <a:spcAft>
                          <a:spcPts val="0"/>
                        </a:spcAft>
                      </a:pPr>
                      <a:r>
                        <a:rPr lang="en-US" sz="900">
                          <a:effectLst/>
                        </a:rPr>
                        <a:t>Description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061" marR="53061" marT="0" marB="0"/>
                </a:tc>
              </a:tr>
              <a:tr h="570525">
                <a:tc>
                  <a:txBody>
                    <a:bodyPr/>
                    <a:lstStyle/>
                    <a:p>
                      <a:pPr marL="0" marR="0">
                        <a:lnSpc>
                          <a:spcPct val="107000"/>
                        </a:lnSpc>
                        <a:spcBef>
                          <a:spcPts val="0"/>
                        </a:spcBef>
                        <a:spcAft>
                          <a:spcPts val="0"/>
                        </a:spcAft>
                      </a:pPr>
                      <a:r>
                        <a:rPr lang="en-US" sz="900">
                          <a:effectLst/>
                        </a:rPr>
                        <a:t>nmap &lt;network/prefix&gt;</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061" marR="53061" marT="0" marB="0"/>
                </a:tc>
                <a:tc>
                  <a:txBody>
                    <a:bodyPr/>
                    <a:lstStyle/>
                    <a:p>
                      <a:pPr marL="0" marR="0">
                        <a:lnSpc>
                          <a:spcPct val="107000"/>
                        </a:lnSpc>
                        <a:spcBef>
                          <a:spcPts val="0"/>
                        </a:spcBef>
                        <a:spcAft>
                          <a:spcPts val="0"/>
                        </a:spcAft>
                      </a:pPr>
                      <a:r>
                        <a:rPr lang="en-US" sz="900">
                          <a:effectLst/>
                        </a:rPr>
                        <a:t>General Scan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061" marR="53061" marT="0" marB="0"/>
                </a:tc>
                <a:tc>
                  <a:txBody>
                    <a:bodyPr/>
                    <a:lstStyle/>
                    <a:p>
                      <a:pPr marL="0" marR="0">
                        <a:lnSpc>
                          <a:spcPct val="107000"/>
                        </a:lnSpc>
                        <a:spcBef>
                          <a:spcPts val="0"/>
                        </a:spcBef>
                        <a:spcAft>
                          <a:spcPts val="0"/>
                        </a:spcAft>
                      </a:pPr>
                      <a:r>
                        <a:rPr lang="en-US" sz="900">
                          <a:effectLst/>
                        </a:rPr>
                        <a:t>This is a general scan and usually, it takes a long time to give back results.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061" marR="53061" marT="0" marB="0"/>
                </a:tc>
              </a:tr>
              <a:tr h="570525">
                <a:tc>
                  <a:txBody>
                    <a:bodyPr/>
                    <a:lstStyle/>
                    <a:p>
                      <a:pPr marL="0" marR="0">
                        <a:lnSpc>
                          <a:spcPct val="107000"/>
                        </a:lnSpc>
                        <a:spcBef>
                          <a:spcPts val="0"/>
                        </a:spcBef>
                        <a:spcAft>
                          <a:spcPts val="0"/>
                        </a:spcAft>
                      </a:pPr>
                      <a:r>
                        <a:rPr lang="en-US" sz="900" dirty="0">
                          <a:effectLst/>
                        </a:rPr>
                        <a:t>nmap -PR –sn &lt;network/prefix&gt;</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53061" marR="53061" marT="0" marB="0"/>
                </a:tc>
                <a:tc>
                  <a:txBody>
                    <a:bodyPr/>
                    <a:lstStyle/>
                    <a:p>
                      <a:pPr marL="0" marR="0">
                        <a:lnSpc>
                          <a:spcPct val="107000"/>
                        </a:lnSpc>
                        <a:spcBef>
                          <a:spcPts val="0"/>
                        </a:spcBef>
                        <a:spcAft>
                          <a:spcPts val="0"/>
                        </a:spcAft>
                      </a:pPr>
                      <a:r>
                        <a:rPr lang="en-US" sz="900">
                          <a:effectLst/>
                        </a:rPr>
                        <a:t>This is a scan at Layer 2</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061" marR="53061" marT="0" marB="0"/>
                </a:tc>
                <a:tc>
                  <a:txBody>
                    <a:bodyPr/>
                    <a:lstStyle/>
                    <a:p>
                      <a:pPr marL="0" marR="0">
                        <a:lnSpc>
                          <a:spcPct val="107000"/>
                        </a:lnSpc>
                        <a:spcBef>
                          <a:spcPts val="0"/>
                        </a:spcBef>
                        <a:spcAft>
                          <a:spcPts val="0"/>
                        </a:spcAft>
                      </a:pPr>
                      <a:r>
                        <a:rPr lang="en-US" sz="900">
                          <a:effectLst/>
                        </a:rPr>
                        <a:t>Sends broadcast  message, if msg returns back, means the host is up</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061" marR="53061" marT="0" marB="0"/>
                </a:tc>
              </a:tr>
              <a:tr h="402153">
                <a:tc>
                  <a:txBody>
                    <a:bodyPr/>
                    <a:lstStyle/>
                    <a:p>
                      <a:pPr marL="0" marR="0">
                        <a:lnSpc>
                          <a:spcPct val="107000"/>
                        </a:lnSpc>
                        <a:spcBef>
                          <a:spcPts val="0"/>
                        </a:spcBef>
                        <a:spcAft>
                          <a:spcPts val="0"/>
                        </a:spcAft>
                      </a:pPr>
                      <a:r>
                        <a:rPr lang="en-US" sz="900">
                          <a:effectLst/>
                        </a:rPr>
                        <a:t>nmap -PE –sn &lt;network/prefix&gt;</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061" marR="53061" marT="0" marB="0"/>
                </a:tc>
                <a:tc>
                  <a:txBody>
                    <a:bodyPr/>
                    <a:lstStyle/>
                    <a:p>
                      <a:pPr marL="0" marR="0">
                        <a:lnSpc>
                          <a:spcPct val="107000"/>
                        </a:lnSpc>
                        <a:spcBef>
                          <a:spcPts val="0"/>
                        </a:spcBef>
                        <a:spcAft>
                          <a:spcPts val="0"/>
                        </a:spcAft>
                      </a:pPr>
                      <a:r>
                        <a:rPr lang="en-US" sz="900">
                          <a:effectLst/>
                        </a:rPr>
                        <a:t>This is a scan at Layer 3</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061" marR="53061" marT="0" marB="0"/>
                </a:tc>
                <a:tc>
                  <a:txBody>
                    <a:bodyPr/>
                    <a:lstStyle/>
                    <a:p>
                      <a:pPr marL="0" marR="0">
                        <a:lnSpc>
                          <a:spcPct val="107000"/>
                        </a:lnSpc>
                        <a:spcBef>
                          <a:spcPts val="0"/>
                        </a:spcBef>
                        <a:spcAft>
                          <a:spcPts val="0"/>
                        </a:spcAft>
                      </a:pPr>
                      <a:r>
                        <a:rPr lang="en-US" sz="900">
                          <a:effectLst/>
                        </a:rPr>
                        <a:t>Sends ICMP message, if a reply comes back, the host is up</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061" marR="53061" marT="0" marB="0"/>
                </a:tc>
              </a:tr>
              <a:tr h="570525">
                <a:tc>
                  <a:txBody>
                    <a:bodyPr/>
                    <a:lstStyle/>
                    <a:p>
                      <a:pPr marL="0" marR="0">
                        <a:lnSpc>
                          <a:spcPct val="107000"/>
                        </a:lnSpc>
                        <a:spcBef>
                          <a:spcPts val="0"/>
                        </a:spcBef>
                        <a:spcAft>
                          <a:spcPts val="0"/>
                        </a:spcAft>
                      </a:pPr>
                      <a:r>
                        <a:rPr lang="en-US" sz="900">
                          <a:effectLst/>
                        </a:rPr>
                        <a:t>nmap -PA80 –sn URL</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061" marR="53061" marT="0" marB="0"/>
                </a:tc>
                <a:tc>
                  <a:txBody>
                    <a:bodyPr/>
                    <a:lstStyle/>
                    <a:p>
                      <a:pPr marL="0" marR="0">
                        <a:lnSpc>
                          <a:spcPct val="107000"/>
                        </a:lnSpc>
                        <a:spcBef>
                          <a:spcPts val="0"/>
                        </a:spcBef>
                        <a:spcAft>
                          <a:spcPts val="0"/>
                        </a:spcAft>
                      </a:pPr>
                      <a:r>
                        <a:rPr lang="en-US" sz="900">
                          <a:effectLst/>
                        </a:rPr>
                        <a:t>This is a scan at Layer 4</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061" marR="53061" marT="0" marB="0"/>
                </a:tc>
                <a:tc>
                  <a:txBody>
                    <a:bodyPr/>
                    <a:lstStyle/>
                    <a:p>
                      <a:pPr marL="0" marR="0">
                        <a:lnSpc>
                          <a:spcPct val="107000"/>
                        </a:lnSpc>
                        <a:spcBef>
                          <a:spcPts val="0"/>
                        </a:spcBef>
                        <a:spcAft>
                          <a:spcPts val="0"/>
                        </a:spcAft>
                      </a:pPr>
                      <a:r>
                        <a:rPr lang="en-US" sz="900">
                          <a:effectLst/>
                        </a:rPr>
                        <a:t>Sends acknowledgment message. If response comes back, host is up</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061" marR="53061" marT="0" marB="0"/>
                </a:tc>
              </a:tr>
              <a:tr h="570525">
                <a:tc>
                  <a:txBody>
                    <a:bodyPr/>
                    <a:lstStyle/>
                    <a:p>
                      <a:pPr marL="0" marR="0">
                        <a:lnSpc>
                          <a:spcPct val="107000"/>
                        </a:lnSpc>
                        <a:spcBef>
                          <a:spcPts val="0"/>
                        </a:spcBef>
                        <a:spcAft>
                          <a:spcPts val="0"/>
                        </a:spcAft>
                      </a:pPr>
                      <a:r>
                        <a:rPr lang="en-US" sz="900">
                          <a:effectLst/>
                        </a:rPr>
                        <a:t>nmap –p &lt;port&gt; &lt;network/prefix&gt;</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061" marR="53061" marT="0" marB="0"/>
                </a:tc>
                <a:tc>
                  <a:txBody>
                    <a:bodyPr/>
                    <a:lstStyle/>
                    <a:p>
                      <a:pPr marL="0" marR="0">
                        <a:lnSpc>
                          <a:spcPct val="107000"/>
                        </a:lnSpc>
                        <a:spcBef>
                          <a:spcPts val="0"/>
                        </a:spcBef>
                        <a:spcAft>
                          <a:spcPts val="0"/>
                        </a:spcAft>
                      </a:pPr>
                      <a:r>
                        <a:rPr lang="en-US" sz="900">
                          <a:effectLst/>
                        </a:rPr>
                        <a:t>Scanning a specific port on network hosts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061" marR="53061" marT="0" marB="0"/>
                </a:tc>
                <a:tc>
                  <a:txBody>
                    <a:bodyPr/>
                    <a:lstStyle/>
                    <a:p>
                      <a:pPr marL="0" marR="0">
                        <a:lnSpc>
                          <a:spcPct val="107000"/>
                        </a:lnSpc>
                        <a:spcBef>
                          <a:spcPts val="0"/>
                        </a:spcBef>
                        <a:spcAft>
                          <a:spcPts val="0"/>
                        </a:spcAft>
                      </a:pPr>
                      <a:r>
                        <a:rPr lang="en-US" sz="900">
                          <a:effectLst/>
                        </a:rPr>
                        <a:t>-p stands for port and after, we specify the port we want to scan.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061" marR="53061" marT="0" marB="0"/>
                </a:tc>
              </a:tr>
              <a:tr h="760701">
                <a:tc>
                  <a:txBody>
                    <a:bodyPr/>
                    <a:lstStyle/>
                    <a:p>
                      <a:pPr marL="0" marR="0">
                        <a:lnSpc>
                          <a:spcPct val="107000"/>
                        </a:lnSpc>
                        <a:spcBef>
                          <a:spcPts val="0"/>
                        </a:spcBef>
                        <a:spcAft>
                          <a:spcPts val="0"/>
                        </a:spcAft>
                      </a:pPr>
                      <a:r>
                        <a:rPr lang="en-US" sz="900">
                          <a:effectLst/>
                        </a:rPr>
                        <a:t>nmap –p- &lt;host address&gt;</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061" marR="53061" marT="0" marB="0"/>
                </a:tc>
                <a:tc>
                  <a:txBody>
                    <a:bodyPr/>
                    <a:lstStyle/>
                    <a:p>
                      <a:pPr marL="0" marR="0">
                        <a:lnSpc>
                          <a:spcPct val="107000"/>
                        </a:lnSpc>
                        <a:spcBef>
                          <a:spcPts val="0"/>
                        </a:spcBef>
                        <a:spcAft>
                          <a:spcPts val="0"/>
                        </a:spcAft>
                      </a:pPr>
                      <a:r>
                        <a:rPr lang="en-US" sz="900">
                          <a:effectLst/>
                        </a:rPr>
                        <a:t>Scanning all 65,535 ports on host</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061" marR="53061" marT="0" marB="0"/>
                </a:tc>
                <a:tc>
                  <a:txBody>
                    <a:bodyPr/>
                    <a:lstStyle/>
                    <a:p>
                      <a:pPr marL="0" marR="0">
                        <a:lnSpc>
                          <a:spcPct val="107000"/>
                        </a:lnSpc>
                        <a:spcBef>
                          <a:spcPts val="0"/>
                        </a:spcBef>
                        <a:spcAft>
                          <a:spcPts val="0"/>
                        </a:spcAft>
                      </a:pPr>
                      <a:r>
                        <a:rPr lang="en-US" sz="900">
                          <a:effectLst/>
                        </a:rPr>
                        <a:t>Never used, but it scans the entire ports on a target hosts and usually, it is never used this way.</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061" marR="53061" marT="0" marB="0"/>
                </a:tc>
              </a:tr>
              <a:tr h="380351">
                <a:tc>
                  <a:txBody>
                    <a:bodyPr/>
                    <a:lstStyle/>
                    <a:p>
                      <a:pPr marL="0" marR="0">
                        <a:lnSpc>
                          <a:spcPct val="107000"/>
                        </a:lnSpc>
                        <a:spcBef>
                          <a:spcPts val="0"/>
                        </a:spcBef>
                        <a:spcAft>
                          <a:spcPts val="0"/>
                        </a:spcAft>
                      </a:pPr>
                      <a:r>
                        <a:rPr lang="en-US" sz="900">
                          <a:effectLst/>
                        </a:rPr>
                        <a:t>nmap –p &lt;p1&gt;,&lt;p2&gt; &lt;network/prefix&gt;</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061" marR="53061" marT="0" marB="0"/>
                </a:tc>
                <a:tc>
                  <a:txBody>
                    <a:bodyPr/>
                    <a:lstStyle/>
                    <a:p>
                      <a:pPr marL="0" marR="0">
                        <a:lnSpc>
                          <a:spcPct val="107000"/>
                        </a:lnSpc>
                        <a:spcBef>
                          <a:spcPts val="0"/>
                        </a:spcBef>
                        <a:spcAft>
                          <a:spcPts val="0"/>
                        </a:spcAft>
                      </a:pPr>
                      <a:r>
                        <a:rPr lang="en-US" sz="900">
                          <a:effectLst/>
                        </a:rPr>
                        <a:t>Scanning multiple ports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061" marR="53061" marT="0" marB="0"/>
                </a:tc>
                <a:tc>
                  <a:txBody>
                    <a:bodyPr/>
                    <a:lstStyle/>
                    <a:p>
                      <a:pPr marL="0" marR="0">
                        <a:lnSpc>
                          <a:spcPct val="107000"/>
                        </a:lnSpc>
                        <a:spcBef>
                          <a:spcPts val="0"/>
                        </a:spcBef>
                        <a:spcAft>
                          <a:spcPts val="0"/>
                        </a:spcAft>
                      </a:pPr>
                      <a:r>
                        <a:rPr lang="en-US" sz="900">
                          <a:effectLst/>
                        </a:rPr>
                        <a:t>We can scan multiple ports at the same time.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061" marR="53061" marT="0" marB="0"/>
                </a:tc>
              </a:tr>
              <a:tr h="760701">
                <a:tc>
                  <a:txBody>
                    <a:bodyPr/>
                    <a:lstStyle/>
                    <a:p>
                      <a:pPr marL="0" marR="0">
                        <a:lnSpc>
                          <a:spcPct val="107000"/>
                        </a:lnSpc>
                        <a:spcBef>
                          <a:spcPts val="0"/>
                        </a:spcBef>
                        <a:spcAft>
                          <a:spcPts val="0"/>
                        </a:spcAft>
                      </a:pPr>
                      <a:r>
                        <a:rPr lang="en-US" sz="900">
                          <a:effectLst/>
                        </a:rPr>
                        <a:t>nmap -O &lt;network/prefix&gt;</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061" marR="53061" marT="0" marB="0"/>
                </a:tc>
                <a:tc>
                  <a:txBody>
                    <a:bodyPr/>
                    <a:lstStyle/>
                    <a:p>
                      <a:pPr marL="0" marR="0">
                        <a:lnSpc>
                          <a:spcPct val="107000"/>
                        </a:lnSpc>
                        <a:spcBef>
                          <a:spcPts val="0"/>
                        </a:spcBef>
                        <a:spcAft>
                          <a:spcPts val="0"/>
                        </a:spcAft>
                      </a:pPr>
                      <a:r>
                        <a:rPr lang="en-US" sz="900">
                          <a:effectLst/>
                        </a:rPr>
                        <a:t>Scanning Operating System by checking results and running</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061" marR="53061" marT="0" marB="0"/>
                </a:tc>
                <a:tc>
                  <a:txBody>
                    <a:bodyPr/>
                    <a:lstStyle/>
                    <a:p>
                      <a:pPr marL="0" marR="0">
                        <a:lnSpc>
                          <a:spcPct val="107000"/>
                        </a:lnSpc>
                        <a:spcBef>
                          <a:spcPts val="0"/>
                        </a:spcBef>
                        <a:spcAft>
                          <a:spcPts val="0"/>
                        </a:spcAft>
                      </a:pPr>
                      <a:r>
                        <a:rPr lang="en-US" sz="900">
                          <a:effectLst/>
                        </a:rPr>
                        <a:t>This is the command line used for checking the operating system running on each host on a network.</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061" marR="53061" marT="0" marB="0"/>
                </a:tc>
              </a:tr>
              <a:tr h="570525">
                <a:tc>
                  <a:txBody>
                    <a:bodyPr/>
                    <a:lstStyle/>
                    <a:p>
                      <a:pPr marL="0" marR="0">
                        <a:lnSpc>
                          <a:spcPct val="107000"/>
                        </a:lnSpc>
                        <a:spcBef>
                          <a:spcPts val="0"/>
                        </a:spcBef>
                        <a:spcAft>
                          <a:spcPts val="0"/>
                        </a:spcAft>
                      </a:pPr>
                      <a:r>
                        <a:rPr lang="en-US" sz="900">
                          <a:effectLst/>
                        </a:rPr>
                        <a:t>nmap –sA &lt;network/prefix&gt;</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061" marR="53061" marT="0" marB="0"/>
                </a:tc>
                <a:tc>
                  <a:txBody>
                    <a:bodyPr/>
                    <a:lstStyle/>
                    <a:p>
                      <a:pPr marL="0" marR="0">
                        <a:lnSpc>
                          <a:spcPct val="107000"/>
                        </a:lnSpc>
                        <a:spcBef>
                          <a:spcPts val="0"/>
                        </a:spcBef>
                        <a:spcAft>
                          <a:spcPts val="0"/>
                        </a:spcAft>
                      </a:pPr>
                      <a:r>
                        <a:rPr lang="en-US" sz="900">
                          <a:effectLst/>
                        </a:rPr>
                        <a:t>Scanning Distribution Version on each host</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061" marR="53061" marT="0" marB="0"/>
                </a:tc>
                <a:tc>
                  <a:txBody>
                    <a:bodyPr/>
                    <a:lstStyle/>
                    <a:p>
                      <a:pPr marL="0" marR="0">
                        <a:lnSpc>
                          <a:spcPct val="107000"/>
                        </a:lnSpc>
                        <a:spcBef>
                          <a:spcPts val="0"/>
                        </a:spcBef>
                        <a:spcAft>
                          <a:spcPts val="0"/>
                        </a:spcAft>
                      </a:pPr>
                      <a:r>
                        <a:rPr lang="en-US" sz="900" dirty="0">
                          <a:effectLst/>
                        </a:rPr>
                        <a:t>This is used to find distribution versions and then, look up vulnerabilities for each version</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53061" marR="53061" marT="0" marB="0"/>
                </a:tc>
              </a:tr>
            </a:tbl>
          </a:graphicData>
        </a:graphic>
      </p:graphicFrame>
    </p:spTree>
    <p:extLst>
      <p:ext uri="{BB962C8B-B14F-4D97-AF65-F5344CB8AC3E}">
        <p14:creationId xmlns:p14="http://schemas.microsoft.com/office/powerpoint/2010/main" val="2808330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Definition of nmap tool?</a:t>
            </a:r>
            <a:endParaRPr lang="en-US" b="1" dirty="0"/>
          </a:p>
        </p:txBody>
      </p:sp>
      <p:sp>
        <p:nvSpPr>
          <p:cNvPr id="3" name="Content Placeholder 2"/>
          <p:cNvSpPr>
            <a:spLocks noGrp="1"/>
          </p:cNvSpPr>
          <p:nvPr>
            <p:ph idx="1"/>
          </p:nvPr>
        </p:nvSpPr>
        <p:spPr/>
        <p:txBody>
          <a:bodyPr/>
          <a:lstStyle/>
          <a:p>
            <a:r>
              <a:rPr lang="en-US" dirty="0" smtClean="0"/>
              <a:t>Nmap is a tool is used to scan a specific network or a host. It usually reports back a list of results such as open, filtered, unfiltered, open filtered, closed, closed-filtered.</a:t>
            </a:r>
          </a:p>
          <a:p>
            <a:r>
              <a:rPr lang="en-US" dirty="0" smtClean="0"/>
              <a:t>It simply scans the network, target, and returns back information that can be used in other tools such as Meta exploit tool for further discovery. It is extremely useful for identifying vulnerabilities. </a:t>
            </a:r>
          </a:p>
          <a:p>
            <a:r>
              <a:rPr lang="en-US" dirty="0" smtClean="0"/>
              <a:t>The most efficient OS used for penetration testing is Kali Linux and it still ranks among the first options, if not the first, for testing a network for vulnerability.</a:t>
            </a:r>
          </a:p>
          <a:p>
            <a:r>
              <a:rPr lang="en-US" dirty="0" smtClean="0"/>
              <a:t>The remaining parts of this Tutorial requires you to have Kali Linux installed or used on either virtual box or VMware.</a:t>
            </a:r>
          </a:p>
          <a:p>
            <a:endParaRPr lang="en-US" dirty="0"/>
          </a:p>
        </p:txBody>
      </p:sp>
    </p:spTree>
    <p:extLst>
      <p:ext uri="{BB962C8B-B14F-4D97-AF65-F5344CB8AC3E}">
        <p14:creationId xmlns:p14="http://schemas.microsoft.com/office/powerpoint/2010/main" val="24920687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Using nmap -sS to scan:</a:t>
            </a:r>
            <a:endParaRPr lang="en-US" b="1" dirty="0"/>
          </a:p>
        </p:txBody>
      </p:sp>
      <p:sp>
        <p:nvSpPr>
          <p:cNvPr id="3" name="Content Placeholder 2"/>
          <p:cNvSpPr>
            <a:spLocks noGrp="1"/>
          </p:cNvSpPr>
          <p:nvPr>
            <p:ph idx="1"/>
          </p:nvPr>
        </p:nvSpPr>
        <p:spPr/>
        <p:txBody>
          <a:bodyPr/>
          <a:lstStyle/>
          <a:p>
            <a:r>
              <a:rPr lang="en-US" b="1" dirty="0" smtClean="0"/>
              <a:t>nmap -sS </a:t>
            </a:r>
            <a:r>
              <a:rPr lang="en-US" dirty="0" smtClean="0"/>
              <a:t>scan option is one of the most useful and used syntax because:</a:t>
            </a:r>
            <a:br>
              <a:rPr lang="en-US" dirty="0" smtClean="0"/>
            </a:br>
            <a:r>
              <a:rPr lang="en-US" sz="1600" b="1" i="1" dirty="0" smtClean="0">
                <a:solidFill>
                  <a:srgbClr val="C00000"/>
                </a:solidFill>
              </a:rPr>
              <a:t>- unlike full TCP scan, it doesn’t complete the scan handshake, making itself less detectable by firewalls and intrusion detection systems.</a:t>
            </a:r>
            <a:br>
              <a:rPr lang="en-US" sz="1600" b="1" i="1" dirty="0" smtClean="0">
                <a:solidFill>
                  <a:srgbClr val="C00000"/>
                </a:solidFill>
              </a:rPr>
            </a:br>
            <a:r>
              <a:rPr lang="en-US" sz="1600" b="1" i="1" dirty="0" smtClean="0">
                <a:solidFill>
                  <a:srgbClr val="C00000"/>
                </a:solidFill>
              </a:rPr>
              <a:t>- it is also fast with comparison to other scanning types.</a:t>
            </a:r>
            <a:r>
              <a:rPr lang="en-US" sz="1600" b="1" i="1" dirty="0">
                <a:solidFill>
                  <a:srgbClr val="C00000"/>
                </a:solidFill>
              </a:rPr>
              <a:t/>
            </a:r>
            <a:br>
              <a:rPr lang="en-US" sz="1600" b="1" i="1" dirty="0">
                <a:solidFill>
                  <a:srgbClr val="C00000"/>
                </a:solidFill>
              </a:rPr>
            </a:br>
            <a:r>
              <a:rPr lang="en-US" sz="1600" b="1" i="1" dirty="0" smtClean="0">
                <a:solidFill>
                  <a:srgbClr val="C00000"/>
                </a:solidFill>
              </a:rPr>
              <a:t>- most commonly used nowadays for network security assessment.</a:t>
            </a:r>
          </a:p>
          <a:p>
            <a:pPr marL="0" indent="0">
              <a:buNone/>
            </a:pPr>
            <a:endParaRPr lang="en-US" dirty="0" smtClean="0"/>
          </a:p>
        </p:txBody>
      </p:sp>
      <p:pic>
        <p:nvPicPr>
          <p:cNvPr id="4" name="Picture 3"/>
          <p:cNvPicPr>
            <a:picLocks noChangeAspect="1"/>
          </p:cNvPicPr>
          <p:nvPr/>
        </p:nvPicPr>
        <p:blipFill>
          <a:blip r:embed="rId2"/>
          <a:stretch>
            <a:fillRect/>
          </a:stretch>
        </p:blipFill>
        <p:spPr>
          <a:xfrm>
            <a:off x="3422802" y="3597562"/>
            <a:ext cx="6519688" cy="293410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36200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36371" y="1493949"/>
            <a:ext cx="10806163" cy="4801314"/>
          </a:xfrm>
          <a:prstGeom prst="rect">
            <a:avLst/>
          </a:prstGeom>
          <a:noFill/>
        </p:spPr>
        <p:txBody>
          <a:bodyPr wrap="none" rtlCol="0">
            <a:spAutoFit/>
          </a:bodyPr>
          <a:lstStyle/>
          <a:p>
            <a:r>
              <a:rPr lang="en-US" sz="2000" b="1" dirty="0"/>
              <a:t>Using the nmap -sS (SYN scan) has several advantages over other scan types:</a:t>
            </a:r>
          </a:p>
          <a:p>
            <a:endParaRPr lang="en-US" sz="1000" dirty="0"/>
          </a:p>
          <a:p>
            <a:r>
              <a:rPr lang="en-US" sz="1200" b="1" dirty="0"/>
              <a:t>Stealthiness</a:t>
            </a:r>
            <a:r>
              <a:rPr lang="en-US" sz="1200" b="1" dirty="0" smtClean="0"/>
              <a:t>:</a:t>
            </a:r>
            <a:endParaRPr lang="en-US" sz="1200" dirty="0"/>
          </a:p>
          <a:p>
            <a:r>
              <a:rPr lang="en-US" sz="1200" dirty="0"/>
              <a:t>The SYN scan does not complete the TCP handshake, making it less likely to be detected by firewalls and intrusion detection </a:t>
            </a:r>
            <a:r>
              <a:rPr lang="en-US" sz="1200" dirty="0" smtClean="0"/>
              <a:t>systems.</a:t>
            </a:r>
          </a:p>
          <a:p>
            <a:r>
              <a:rPr lang="en-US" sz="1200" dirty="0" smtClean="0"/>
              <a:t>This </a:t>
            </a:r>
            <a:r>
              <a:rPr lang="en-US" sz="1200" dirty="0"/>
              <a:t>stealthy approach helps avoid triggering alarms.</a:t>
            </a:r>
          </a:p>
          <a:p>
            <a:r>
              <a:rPr lang="en-US" sz="1200" b="1" dirty="0"/>
              <a:t>Speed</a:t>
            </a:r>
            <a:r>
              <a:rPr lang="en-US" sz="1200" b="1" dirty="0" smtClean="0"/>
              <a:t>:</a:t>
            </a:r>
            <a:endParaRPr lang="en-US" sz="1200" dirty="0"/>
          </a:p>
          <a:p>
            <a:r>
              <a:rPr lang="en-US" sz="1200" dirty="0"/>
              <a:t>SYN scans are generally faster than full connection scans (like -sT) because they send fewer packets and do not wait for a full </a:t>
            </a:r>
            <a:r>
              <a:rPr lang="en-US" sz="1200" dirty="0" smtClean="0"/>
              <a:t>handshake</a:t>
            </a:r>
          </a:p>
          <a:p>
            <a:r>
              <a:rPr lang="en-US" sz="1200" dirty="0" smtClean="0"/>
              <a:t> </a:t>
            </a:r>
            <a:r>
              <a:rPr lang="en-US" sz="1200" dirty="0"/>
              <a:t>to complete.</a:t>
            </a:r>
          </a:p>
          <a:p>
            <a:r>
              <a:rPr lang="en-US" sz="1200" b="1" dirty="0"/>
              <a:t>Efficiency</a:t>
            </a:r>
            <a:r>
              <a:rPr lang="en-US" sz="1200" b="1" dirty="0" smtClean="0"/>
              <a:t>:</a:t>
            </a:r>
            <a:endParaRPr lang="en-US" sz="1200" dirty="0"/>
          </a:p>
          <a:p>
            <a:r>
              <a:rPr lang="en-US" sz="1200" dirty="0"/>
              <a:t>It can quickly identify open ports without establishing a full connection, allowing for rapid reconnaissance of a target.</a:t>
            </a:r>
          </a:p>
          <a:p>
            <a:r>
              <a:rPr lang="en-US" sz="1200" b="1" dirty="0"/>
              <a:t>Less Impact on Target Systems</a:t>
            </a:r>
            <a:r>
              <a:rPr lang="en-US" sz="1200" b="1" dirty="0" smtClean="0"/>
              <a:t>:</a:t>
            </a:r>
            <a:endParaRPr lang="en-US" sz="1200" dirty="0"/>
          </a:p>
          <a:p>
            <a:r>
              <a:rPr lang="en-US" sz="1200" dirty="0"/>
              <a:t>Because it doesn't establish full connections, it puts less load on the target system, making it less disruptive.</a:t>
            </a:r>
          </a:p>
          <a:p>
            <a:r>
              <a:rPr lang="en-US" sz="1200" b="1" dirty="0"/>
              <a:t>Detailed Feedback</a:t>
            </a:r>
            <a:r>
              <a:rPr lang="en-US" sz="1200" b="1" dirty="0" smtClean="0"/>
              <a:t>:</a:t>
            </a:r>
            <a:endParaRPr lang="en-US" sz="1200" b="1" dirty="0"/>
          </a:p>
          <a:p>
            <a:r>
              <a:rPr lang="en-US" sz="1200" dirty="0"/>
              <a:t>The scan provides clear information about the state of ports (open, closed, or filtered) based on the responses received, helping to </a:t>
            </a:r>
            <a:endParaRPr lang="en-US" sz="1200" dirty="0" smtClean="0"/>
          </a:p>
          <a:p>
            <a:r>
              <a:rPr lang="en-US" sz="1200" dirty="0" smtClean="0"/>
              <a:t>assess </a:t>
            </a:r>
            <a:r>
              <a:rPr lang="en-US" sz="1200" dirty="0"/>
              <a:t>the security posture effectively.</a:t>
            </a:r>
          </a:p>
          <a:p>
            <a:r>
              <a:rPr lang="en-US" sz="1200" dirty="0"/>
              <a:t>Compatibility with Firewalls</a:t>
            </a:r>
            <a:r>
              <a:rPr lang="en-US" sz="1200" dirty="0" smtClean="0"/>
              <a:t>:</a:t>
            </a:r>
            <a:endParaRPr lang="en-US" sz="1200" dirty="0"/>
          </a:p>
          <a:p>
            <a:r>
              <a:rPr lang="en-US" sz="1200" dirty="0"/>
              <a:t>Many firewalls are configured to block certain types of scans, but SYN scans can sometimes bypass these restrictions, revealing more </a:t>
            </a:r>
            <a:endParaRPr lang="en-US" sz="1200" dirty="0" smtClean="0"/>
          </a:p>
          <a:p>
            <a:r>
              <a:rPr lang="en-US" sz="1200" dirty="0" smtClean="0"/>
              <a:t>about </a:t>
            </a:r>
            <a:r>
              <a:rPr lang="en-US" sz="1200" dirty="0"/>
              <a:t>the network configuration.</a:t>
            </a:r>
          </a:p>
          <a:p>
            <a:r>
              <a:rPr lang="en-US" sz="1200" b="1" dirty="0"/>
              <a:t>Flexibility</a:t>
            </a:r>
            <a:r>
              <a:rPr lang="en-US" sz="1200" b="1" dirty="0" smtClean="0"/>
              <a:t>:</a:t>
            </a:r>
            <a:endParaRPr lang="en-US" sz="1200" dirty="0"/>
          </a:p>
          <a:p>
            <a:r>
              <a:rPr lang="en-US" sz="1200" dirty="0"/>
              <a:t>You can easily combine the SYN scan with other Nmap options (like service version detection with -sV) for a more comprehensive assessment.</a:t>
            </a:r>
          </a:p>
          <a:p>
            <a:r>
              <a:rPr lang="en-US" sz="1200" dirty="0"/>
              <a:t>Comparison with Other Scans</a:t>
            </a:r>
          </a:p>
          <a:p>
            <a:r>
              <a:rPr lang="en-US" sz="1200" b="1" dirty="0"/>
              <a:t>TCP Connect Scan (-sT): </a:t>
            </a:r>
            <a:r>
              <a:rPr lang="en-US" sz="1200" dirty="0"/>
              <a:t>Completes the handshake, making it more detectable and potentially more intrusive.</a:t>
            </a:r>
          </a:p>
          <a:p>
            <a:r>
              <a:rPr lang="en-US" sz="1200" dirty="0"/>
              <a:t>UDP Scan (-sU): Generally slower and more complex due to the nature of UDP, which does not establish connections.</a:t>
            </a:r>
          </a:p>
          <a:p>
            <a:r>
              <a:rPr lang="en-US" sz="1200" dirty="0"/>
              <a:t>FIN, Xmas, and Null Scans: These are also stealthy but may not work as effectively against all firewalls and can be less reliable in terms of results.</a:t>
            </a:r>
          </a:p>
          <a:p>
            <a:r>
              <a:rPr lang="en-US" sz="1200" dirty="0"/>
              <a:t>Overall, the SYN scan strikes a balance between stealth, speed, and effectiveness, making it a popular choice for network scanning.</a:t>
            </a:r>
          </a:p>
        </p:txBody>
      </p:sp>
    </p:spTree>
    <p:extLst>
      <p:ext uri="{BB962C8B-B14F-4D97-AF65-F5344CB8AC3E}">
        <p14:creationId xmlns:p14="http://schemas.microsoft.com/office/powerpoint/2010/main" val="260592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Another example we did not cover is -pn option:</a:t>
            </a:r>
            <a:endParaRPr lang="en-US" b="1" dirty="0"/>
          </a:p>
        </p:txBody>
      </p:sp>
      <p:sp>
        <p:nvSpPr>
          <p:cNvPr id="3" name="Content Placeholder 2"/>
          <p:cNvSpPr>
            <a:spLocks noGrp="1"/>
          </p:cNvSpPr>
          <p:nvPr>
            <p:ph idx="1"/>
          </p:nvPr>
        </p:nvSpPr>
        <p:spPr/>
        <p:txBody>
          <a:bodyPr/>
          <a:lstStyle/>
          <a:p>
            <a:r>
              <a:rPr lang="en-US" b="1" dirty="0" smtClean="0"/>
              <a:t>sudo nmap -Pn &lt;network/prefix&gt;: </a:t>
            </a:r>
            <a:r>
              <a:rPr lang="en-US" dirty="0"/>
              <a:t/>
            </a:r>
            <a:br>
              <a:rPr lang="en-US" dirty="0"/>
            </a:br>
            <a:r>
              <a:rPr lang="en-US" dirty="0"/>
              <a:t>This option tells Nmap to skip the host discovery phase. It treats the target as online, which is useful if you suspect that the target may not respond to ping requests or if you want to scan a host that is configured to drop ICMP packets</a:t>
            </a:r>
            <a:r>
              <a:rPr lang="en-US" dirty="0" smtClean="0"/>
              <a:t>.</a:t>
            </a:r>
            <a:br>
              <a:rPr lang="en-US" dirty="0" smtClean="0"/>
            </a:br>
            <a:r>
              <a:rPr lang="en-US" dirty="0" smtClean="0"/>
              <a:t>For Example:</a:t>
            </a:r>
            <a:r>
              <a:rPr lang="en-US" dirty="0"/>
              <a:t/>
            </a:r>
            <a:br>
              <a:rPr lang="en-US" dirty="0"/>
            </a:br>
            <a:r>
              <a:rPr lang="nn-NO" b="1" dirty="0"/>
              <a:t>nmap -Pn -sn 103.105.196.45 -p </a:t>
            </a:r>
            <a:r>
              <a:rPr lang="nn-NO" b="1" dirty="0" smtClean="0"/>
              <a:t>80</a:t>
            </a:r>
          </a:p>
          <a:p>
            <a:r>
              <a:rPr lang="en-US" b="1" dirty="0"/>
              <a:t>-sn: </a:t>
            </a:r>
            <a:br>
              <a:rPr lang="en-US" b="1" dirty="0"/>
            </a:br>
            <a:r>
              <a:rPr lang="en-US" dirty="0" smtClean="0"/>
              <a:t>This </a:t>
            </a:r>
            <a:r>
              <a:rPr lang="en-US" dirty="0"/>
              <a:t>option stands for "ping scan." It tells Nmap to only check if the host is up, without performing a port scan. It will not scan any ports unless specified with -p.</a:t>
            </a:r>
            <a:endParaRPr lang="en-US" dirty="0" smtClean="0"/>
          </a:p>
        </p:txBody>
      </p:sp>
    </p:spTree>
    <p:extLst>
      <p:ext uri="{BB962C8B-B14F-4D97-AF65-F5344CB8AC3E}">
        <p14:creationId xmlns:p14="http://schemas.microsoft.com/office/powerpoint/2010/main" val="3344039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First Command is simple.</a:t>
            </a:r>
            <a:br>
              <a:rPr lang="en-US" b="1" dirty="0" smtClean="0"/>
            </a:br>
            <a:r>
              <a:rPr lang="en-US" b="1" dirty="0" smtClean="0"/>
              <a:t>Nmap network/prefix</a:t>
            </a:r>
            <a:endParaRPr lang="en-US" b="1" dirty="0"/>
          </a:p>
        </p:txBody>
      </p:sp>
      <p:sp>
        <p:nvSpPr>
          <p:cNvPr id="3" name="Content Placeholder 2"/>
          <p:cNvSpPr>
            <a:spLocks noGrp="1"/>
          </p:cNvSpPr>
          <p:nvPr>
            <p:ph idx="1"/>
          </p:nvPr>
        </p:nvSpPr>
        <p:spPr/>
        <p:txBody>
          <a:bodyPr/>
          <a:lstStyle/>
          <a:p>
            <a:pPr marL="0" indent="0">
              <a:buNone/>
            </a:pPr>
            <a:r>
              <a:rPr lang="en-US" dirty="0" smtClean="0"/>
              <a:t>For example, suppose I am currently connected to a network 192.168.0.0/24, to issue the nmap command to scan it, we can use:</a:t>
            </a:r>
            <a:r>
              <a:rPr lang="en-US" dirty="0"/>
              <a:t> </a:t>
            </a:r>
            <a:endParaRPr lang="en-US" dirty="0" smtClean="0"/>
          </a:p>
          <a:p>
            <a:pPr marL="0" indent="0">
              <a:buNone/>
            </a:pPr>
            <a:r>
              <a:rPr lang="en-US" b="1" dirty="0" smtClean="0"/>
              <a:t>nmap 192.168.0.0/24</a:t>
            </a:r>
          </a:p>
          <a:p>
            <a:pPr marL="0" indent="0">
              <a:buNone/>
            </a:pPr>
            <a:r>
              <a:rPr lang="en-US" dirty="0" smtClean="0"/>
              <a:t>It will make you wait for sometime to gather all the information possible, and usually, it focuses on the most used 1000 ports. </a:t>
            </a:r>
          </a:p>
          <a:p>
            <a:pPr marL="0" indent="0">
              <a:buNone/>
            </a:pPr>
            <a:endParaRPr lang="en-US" dirty="0" smtClean="0"/>
          </a:p>
        </p:txBody>
      </p:sp>
    </p:spTree>
    <p:extLst>
      <p:ext uri="{BB962C8B-B14F-4D97-AF65-F5344CB8AC3E}">
        <p14:creationId xmlns:p14="http://schemas.microsoft.com/office/powerpoint/2010/main" val="33279688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Second Command</a:t>
            </a:r>
            <a:r>
              <a:rPr lang="en-US" b="1" dirty="0" smtClean="0">
                <a:sym typeface="Wingdings" panose="05000000000000000000" pitchFamily="2" charset="2"/>
              </a:rPr>
              <a:t>(Layer 2 Scan)</a:t>
            </a:r>
            <a:r>
              <a:rPr lang="en-US" b="1" dirty="0" smtClean="0"/>
              <a:t/>
            </a:r>
            <a:br>
              <a:rPr lang="en-US" b="1" dirty="0" smtClean="0"/>
            </a:br>
            <a:r>
              <a:rPr lang="en-US" b="1" dirty="0" smtClean="0"/>
              <a:t>nmap –</a:t>
            </a:r>
            <a:r>
              <a:rPr lang="en-US" b="1" dirty="0" err="1" smtClean="0"/>
              <a:t>Pr</a:t>
            </a:r>
            <a:r>
              <a:rPr lang="en-US" b="1" dirty="0" smtClean="0"/>
              <a:t> –sn NETWORK/PREFIX</a:t>
            </a:r>
            <a:endParaRPr lang="en-US" b="1" dirty="0"/>
          </a:p>
        </p:txBody>
      </p:sp>
      <p:sp>
        <p:nvSpPr>
          <p:cNvPr id="3" name="Content Placeholder 2"/>
          <p:cNvSpPr>
            <a:spLocks noGrp="1"/>
          </p:cNvSpPr>
          <p:nvPr>
            <p:ph idx="1"/>
          </p:nvPr>
        </p:nvSpPr>
        <p:spPr/>
        <p:txBody>
          <a:bodyPr/>
          <a:lstStyle/>
          <a:p>
            <a:pPr marL="0" indent="0">
              <a:buNone/>
            </a:pPr>
            <a:r>
              <a:rPr lang="en-US" dirty="0" smtClean="0"/>
              <a:t>Nmap here is scanning the network at layer 2, Data-link Layer, and must keep in mind that letters are case-sensitive and must always write your commands according to their standards.</a:t>
            </a:r>
          </a:p>
          <a:p>
            <a:pPr marL="0" indent="0">
              <a:buNone/>
            </a:pPr>
            <a:r>
              <a:rPr lang="en-US" dirty="0" smtClean="0"/>
              <a:t>In this process, the nmap sends a broadcast to the devices on the network to limit the targets of hosts up and running in the network. Then, we can copy the hosts up to a list and perform another scan on them using the list created…</a:t>
            </a:r>
          </a:p>
          <a:p>
            <a:pPr marL="0" indent="0">
              <a:buNone/>
            </a:pPr>
            <a:r>
              <a:rPr lang="en-US" dirty="0" smtClean="0"/>
              <a:t>An example:</a:t>
            </a:r>
          </a:p>
          <a:p>
            <a:pPr marL="0" indent="0">
              <a:buNone/>
            </a:pPr>
            <a:endParaRPr lang="en-US" b="1" dirty="0" smtClean="0"/>
          </a:p>
        </p:txBody>
      </p:sp>
      <p:pic>
        <p:nvPicPr>
          <p:cNvPr id="4" name="Picture 3"/>
          <p:cNvPicPr/>
          <p:nvPr/>
        </p:nvPicPr>
        <p:blipFill>
          <a:blip r:embed="rId2"/>
          <a:stretch>
            <a:fillRect/>
          </a:stretch>
        </p:blipFill>
        <p:spPr>
          <a:xfrm>
            <a:off x="2818930" y="4443212"/>
            <a:ext cx="6131887" cy="169661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9827507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Create a list of IPs to use:</a:t>
            </a:r>
            <a:endParaRPr lang="en-US" dirty="0"/>
          </a:p>
        </p:txBody>
      </p:sp>
      <p:sp>
        <p:nvSpPr>
          <p:cNvPr id="3" name="Content Placeholder 2"/>
          <p:cNvSpPr>
            <a:spLocks noGrp="1"/>
          </p:cNvSpPr>
          <p:nvPr>
            <p:ph idx="1"/>
          </p:nvPr>
        </p:nvSpPr>
        <p:spPr/>
        <p:txBody>
          <a:bodyPr/>
          <a:lstStyle/>
          <a:p>
            <a:pPr marL="0" indent="0">
              <a:buNone/>
            </a:pPr>
            <a:r>
              <a:rPr lang="en-US" dirty="0" smtClean="0"/>
              <a:t>To create a list of IPs, we can simply run the command nmap 192.168.0.0/24 for example and as a result, we will get back the hosts that are up and running. We can simply open a text file from the CMD window issuing the command:</a:t>
            </a:r>
          </a:p>
          <a:p>
            <a:pPr marL="0" indent="0">
              <a:buNone/>
            </a:pPr>
            <a:r>
              <a:rPr lang="en-US" b="1" dirty="0" err="1" smtClean="0"/>
              <a:t>nano</a:t>
            </a:r>
            <a:r>
              <a:rPr lang="en-US" b="1" dirty="0" smtClean="0"/>
              <a:t> iplist.txt </a:t>
            </a:r>
          </a:p>
          <a:p>
            <a:pPr marL="0" indent="0">
              <a:buNone/>
            </a:pPr>
            <a:r>
              <a:rPr lang="en-US" dirty="0" smtClean="0"/>
              <a:t>And add the IPs inside as it appears in the following diagram:</a:t>
            </a:r>
            <a:endParaRPr lang="en-US" dirty="0"/>
          </a:p>
        </p:txBody>
      </p:sp>
      <p:pic>
        <p:nvPicPr>
          <p:cNvPr id="4" name="Picture 3"/>
          <p:cNvPicPr/>
          <p:nvPr/>
        </p:nvPicPr>
        <p:blipFill>
          <a:blip r:embed="rId2"/>
          <a:stretch>
            <a:fillRect/>
          </a:stretch>
        </p:blipFill>
        <p:spPr>
          <a:xfrm>
            <a:off x="2882117" y="4152630"/>
            <a:ext cx="6236125" cy="198719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302739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Third Command(Layer 3 Scan):</a:t>
            </a:r>
            <a:br>
              <a:rPr lang="en-US" b="1" dirty="0" smtClean="0"/>
            </a:br>
            <a:r>
              <a:rPr lang="en-US" b="1" dirty="0" smtClean="0"/>
              <a:t>nmap –PE –sn URL</a:t>
            </a:r>
            <a:endParaRPr lang="en-US" b="1"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nmap provides a website for this purpose, we can issue this command to test the layer 3. scanme.nmap.org is a website we can use as it appears in the following diagram:</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i="1" u="sng" dirty="0"/>
              <a:t>The command simply sends ICMP request to make sure there is an action on layer 3 and we got the results back. We know now the IP address, which is 45.33.32.156. There is a big chance you might be denied because of the target website is implementing a firewall that prevents such requests. And in this case, we will be using an alternative method, which is what we will be discussing below.</a:t>
            </a:r>
            <a:endParaRPr lang="en-US" dirty="0"/>
          </a:p>
          <a:p>
            <a:pPr marL="0" indent="0">
              <a:buNone/>
            </a:pPr>
            <a:r>
              <a:rPr lang="en-US" dirty="0" smtClean="0"/>
              <a:t>.</a:t>
            </a:r>
          </a:p>
          <a:p>
            <a:pPr marL="0" indent="0">
              <a:buNone/>
            </a:pPr>
            <a:endParaRPr lang="en-US" dirty="0"/>
          </a:p>
        </p:txBody>
      </p:sp>
      <p:pic>
        <p:nvPicPr>
          <p:cNvPr id="5" name="Picture 4"/>
          <p:cNvPicPr/>
          <p:nvPr/>
        </p:nvPicPr>
        <p:blipFill>
          <a:blip r:embed="rId2"/>
          <a:stretch>
            <a:fillRect/>
          </a:stretch>
        </p:blipFill>
        <p:spPr>
          <a:xfrm>
            <a:off x="2763592" y="2677673"/>
            <a:ext cx="5943600" cy="150796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568958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Fourth Command(Layer 4) Transport Layer:</a:t>
            </a:r>
            <a:br>
              <a:rPr lang="en-US" b="1" dirty="0" smtClean="0"/>
            </a:br>
            <a:r>
              <a:rPr lang="en-US" b="1" dirty="0" smtClean="0"/>
              <a:t>sudo nmap –PA80 –sn URL</a:t>
            </a:r>
            <a:endParaRPr lang="en-US" b="1" dirty="0"/>
          </a:p>
        </p:txBody>
      </p:sp>
      <p:sp>
        <p:nvSpPr>
          <p:cNvPr id="3" name="Content Placeholder 2"/>
          <p:cNvSpPr>
            <a:spLocks noGrp="1"/>
          </p:cNvSpPr>
          <p:nvPr>
            <p:ph idx="1"/>
          </p:nvPr>
        </p:nvSpPr>
        <p:spPr/>
        <p:txBody>
          <a:bodyPr/>
          <a:lstStyle/>
          <a:p>
            <a:pPr marL="0" indent="0">
              <a:buNone/>
            </a:pPr>
            <a:r>
              <a:rPr lang="en-US" dirty="0" smtClean="0"/>
              <a:t>To test the transport layer, we can issue the following command as it appears in the diagram below:</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b="1" i="1" u="sng" dirty="0"/>
              <a:t>The</a:t>
            </a:r>
            <a:r>
              <a:rPr lang="en-US" i="1" u="sng" dirty="0"/>
              <a:t> </a:t>
            </a:r>
            <a:r>
              <a:rPr lang="en-US" b="1" i="1" u="sng" dirty="0"/>
              <a:t>process</a:t>
            </a:r>
            <a:r>
              <a:rPr lang="en-US" i="1" u="sng" dirty="0"/>
              <a:t> is sending acknowledgement to the host and it responded with TCP/IP packet indicating that we have received the packet and there is no open communication channel, and that means the host is up.</a:t>
            </a:r>
            <a:endParaRPr lang="en-US" dirty="0"/>
          </a:p>
          <a:p>
            <a:pPr marL="0" indent="0">
              <a:buNone/>
            </a:pPr>
            <a:endParaRPr lang="en-US" dirty="0" smtClean="0"/>
          </a:p>
          <a:p>
            <a:pPr marL="0" indent="0">
              <a:buNone/>
            </a:pPr>
            <a:endParaRPr lang="en-US" dirty="0"/>
          </a:p>
        </p:txBody>
      </p:sp>
      <p:pic>
        <p:nvPicPr>
          <p:cNvPr id="4" name="Picture 3"/>
          <p:cNvPicPr/>
          <p:nvPr/>
        </p:nvPicPr>
        <p:blipFill>
          <a:blip r:embed="rId2"/>
          <a:stretch>
            <a:fillRect/>
          </a:stretch>
        </p:blipFill>
        <p:spPr>
          <a:xfrm>
            <a:off x="2763592" y="2865281"/>
            <a:ext cx="5943600" cy="13335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6251183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NMAP – PORT states:</a:t>
            </a:r>
            <a:r>
              <a:rPr lang="en-US" dirty="0"/>
              <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a:t>We have six types of port states in nmap:</a:t>
            </a:r>
          </a:p>
          <a:p>
            <a:pPr lvl="0"/>
            <a:r>
              <a:rPr lang="en-US" b="1" dirty="0">
                <a:solidFill>
                  <a:schemeClr val="bg2">
                    <a:lumMod val="50000"/>
                  </a:schemeClr>
                </a:solidFill>
              </a:rPr>
              <a:t>Open</a:t>
            </a:r>
            <a:r>
              <a:rPr lang="en-US" dirty="0"/>
              <a:t>: </a:t>
            </a:r>
            <a:r>
              <a:rPr lang="en-US" i="1" dirty="0"/>
              <a:t>an open port is one that is actively accepting TCP, UDP, or SCTP connections. Open ports are what interests us the most because they are the ones that are vulnerable to attacks. Open ports also show the available services on a network.</a:t>
            </a:r>
            <a:endParaRPr lang="en-US" dirty="0"/>
          </a:p>
          <a:p>
            <a:pPr lvl="0"/>
            <a:r>
              <a:rPr lang="en-US" b="1" dirty="0">
                <a:solidFill>
                  <a:srgbClr val="FF0000"/>
                </a:solidFill>
              </a:rPr>
              <a:t>Closed</a:t>
            </a:r>
            <a:r>
              <a:rPr lang="en-US" dirty="0"/>
              <a:t>: </a:t>
            </a:r>
            <a:r>
              <a:rPr lang="en-US" i="1" dirty="0"/>
              <a:t>a port that receives and responds to nmap probe packets but there is no application listening on that port. Useful for identifying that the host exists and for OS detection.</a:t>
            </a:r>
            <a:endParaRPr lang="en-US" dirty="0"/>
          </a:p>
          <a:p>
            <a:pPr lvl="0"/>
            <a:r>
              <a:rPr lang="en-US" b="1" dirty="0">
                <a:solidFill>
                  <a:schemeClr val="accent2">
                    <a:lumMod val="75000"/>
                  </a:schemeClr>
                </a:solidFill>
              </a:rPr>
              <a:t>Filtered</a:t>
            </a:r>
            <a:r>
              <a:rPr lang="en-US" dirty="0"/>
              <a:t>: </a:t>
            </a:r>
            <a:r>
              <a:rPr lang="en-US" i="1" dirty="0"/>
              <a:t>nmap can’t determine whether the port is open because packet filtering prevents its probes from reaching the port. Filtering could come from firewalls or router rules. Often little information is given from filtered ports during scans as the filters can drop the probes without responding or respond with useless error messages such as destination unreachable.</a:t>
            </a:r>
            <a:endParaRPr lang="en-US" dirty="0"/>
          </a:p>
          <a:p>
            <a:pPr lvl="0"/>
            <a:r>
              <a:rPr lang="en-US" b="1" dirty="0">
                <a:solidFill>
                  <a:schemeClr val="accent2">
                    <a:lumMod val="75000"/>
                  </a:schemeClr>
                </a:solidFill>
              </a:rPr>
              <a:t>Unfiltered</a:t>
            </a:r>
            <a:r>
              <a:rPr lang="en-US" i="1" dirty="0"/>
              <a:t>: Port is accessible, but nmap doesn’t know if it’s open or closed. Only used in ACK scan which is used to map firewall rulesets. Other scan types can be used to identify whether the port is open.</a:t>
            </a:r>
            <a:endParaRPr lang="en-US" dirty="0"/>
          </a:p>
          <a:p>
            <a:pPr lvl="0"/>
            <a:r>
              <a:rPr lang="en-US" b="1" dirty="0">
                <a:solidFill>
                  <a:schemeClr val="accent2">
                    <a:lumMod val="75000"/>
                  </a:schemeClr>
                </a:solidFill>
              </a:rPr>
              <a:t>Open/Filtered</a:t>
            </a:r>
            <a:r>
              <a:rPr lang="en-US" i="1" dirty="0"/>
              <a:t>: nmap is unable to determine between open and filtered. This happens when an open port give no response. No response could mean that the probe was dropped by a packet filter, or any response is blocked.</a:t>
            </a:r>
            <a:endParaRPr lang="en-US" dirty="0"/>
          </a:p>
          <a:p>
            <a:pPr lvl="0"/>
            <a:r>
              <a:rPr lang="en-US" b="1" dirty="0">
                <a:solidFill>
                  <a:srgbClr val="FF0000"/>
                </a:solidFill>
              </a:rPr>
              <a:t>Closed/Filtered</a:t>
            </a:r>
            <a:r>
              <a:rPr lang="en-US" i="1" dirty="0"/>
              <a:t>: nmap is unable to determine whether port is closed or filtered.</a:t>
            </a:r>
            <a:endParaRPr lang="en-US" dirty="0"/>
          </a:p>
          <a:p>
            <a:pPr marL="0" indent="0">
              <a:buNone/>
            </a:pPr>
            <a:endParaRPr lang="en-US" dirty="0"/>
          </a:p>
        </p:txBody>
      </p:sp>
    </p:spTree>
    <p:extLst>
      <p:ext uri="{BB962C8B-B14F-4D97-AF65-F5344CB8AC3E}">
        <p14:creationId xmlns:p14="http://schemas.microsoft.com/office/powerpoint/2010/main" val="18741405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Checking Operating System:</a:t>
            </a:r>
            <a:br>
              <a:rPr lang="en-US" b="1" dirty="0" smtClean="0"/>
            </a:br>
            <a:r>
              <a:rPr lang="en-US" b="1" dirty="0" smtClean="0"/>
              <a:t>nmap –O NETWORK/PREFIX</a:t>
            </a:r>
            <a:endParaRPr lang="en-US" b="1" dirty="0"/>
          </a:p>
        </p:txBody>
      </p:sp>
      <p:sp>
        <p:nvSpPr>
          <p:cNvPr id="3" name="Content Placeholder 2"/>
          <p:cNvSpPr>
            <a:spLocks noGrp="1"/>
          </p:cNvSpPr>
          <p:nvPr>
            <p:ph idx="1"/>
          </p:nvPr>
        </p:nvSpPr>
        <p:spPr/>
        <p:txBody>
          <a:bodyPr/>
          <a:lstStyle/>
          <a:p>
            <a:pPr marL="0" indent="0">
              <a:buNone/>
            </a:pPr>
            <a:r>
              <a:rPr lang="en-US" dirty="0" smtClean="0"/>
              <a:t>To check the operating System, we can issue the following command and it should be preceded with sudo command as it appears in the picture below:</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It will scan the network and return the OS of the up and running hosts. It is a straight-forward example.</a:t>
            </a:r>
          </a:p>
          <a:p>
            <a:pPr marL="0" indent="0">
              <a:buNone/>
            </a:pPr>
            <a:endParaRPr lang="en-US" dirty="0"/>
          </a:p>
        </p:txBody>
      </p:sp>
      <p:pic>
        <p:nvPicPr>
          <p:cNvPr id="4" name="Picture 3"/>
          <p:cNvPicPr>
            <a:picLocks noChangeAspect="1"/>
          </p:cNvPicPr>
          <p:nvPr/>
        </p:nvPicPr>
        <p:blipFill>
          <a:blip r:embed="rId2"/>
          <a:stretch>
            <a:fillRect/>
          </a:stretch>
        </p:blipFill>
        <p:spPr>
          <a:xfrm>
            <a:off x="2589212" y="2772714"/>
            <a:ext cx="6181301" cy="19050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59750879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4716</TotalTime>
  <Words>2304</Words>
  <Application>Microsoft Office PowerPoint</Application>
  <PresentationFormat>Widescreen</PresentationFormat>
  <Paragraphs>162</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Century Gothic</vt:lpstr>
      <vt:lpstr>Wingdings</vt:lpstr>
      <vt:lpstr>Wingdings 3</vt:lpstr>
      <vt:lpstr>Wisp</vt:lpstr>
      <vt:lpstr>Basic Commands of using nmap tool on kali Linux</vt:lpstr>
      <vt:lpstr>Definition of nmap tool?</vt:lpstr>
      <vt:lpstr>First Command is simple. Nmap network/prefix</vt:lpstr>
      <vt:lpstr>Second Command(Layer 2 Scan) nmap –Pr –sn NETWORK/PREFIX</vt:lpstr>
      <vt:lpstr>How to Create a list of IPs to use:</vt:lpstr>
      <vt:lpstr>Third Command(Layer 3 Scan): nmap –PE –sn URL</vt:lpstr>
      <vt:lpstr>Fourth Command(Layer 4) Transport Layer: sudo nmap –PA80 –sn URL</vt:lpstr>
      <vt:lpstr>NMAP – PORT states: </vt:lpstr>
      <vt:lpstr>Checking Operating System: nmap –O NETWORK/PREFIX</vt:lpstr>
      <vt:lpstr>Checking Version: nmap –sV NETWORK/PREFIX</vt:lpstr>
      <vt:lpstr>Scanning a specific Port: nmap –p &lt;port number&gt; Network/PREFIX</vt:lpstr>
      <vt:lpstr>Scanning Multiple Ports at the same time:</vt:lpstr>
      <vt:lpstr>Scanning using IP List</vt:lpstr>
      <vt:lpstr>Importance of IP list in nmap scanning</vt:lpstr>
      <vt:lpstr>Scanning UDP Ports: sudo nmap –sU NETWORK/PREFIX</vt:lpstr>
      <vt:lpstr>Controlling the Scanning Speed: sudo nmap –T(0-5) host</vt:lpstr>
      <vt:lpstr>Some tips about option –T in nmap:</vt:lpstr>
      <vt:lpstr>Another Example of using –T5</vt:lpstr>
      <vt:lpstr>Brief Summary of some commands</vt:lpstr>
      <vt:lpstr>Using nmap -sS to scan:</vt:lpstr>
      <vt:lpstr>PowerPoint Presentation</vt:lpstr>
      <vt:lpstr>Another example we did not cover is -pn option: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Commands of using nmap tool on kali Linux</dc:title>
  <dc:creator>Ahmed Almashani</dc:creator>
  <cp:lastModifiedBy>Microsoft account</cp:lastModifiedBy>
  <cp:revision>48</cp:revision>
  <dcterms:created xsi:type="dcterms:W3CDTF">2024-07-26T16:11:43Z</dcterms:created>
  <dcterms:modified xsi:type="dcterms:W3CDTF">2024-08-02T11:27:33Z</dcterms:modified>
</cp:coreProperties>
</file>