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4"/>
  </p:notesMasterIdLst>
  <p:sldIdLst>
    <p:sldId id="339" r:id="rId2"/>
    <p:sldId id="256" r:id="rId3"/>
    <p:sldId id="257" r:id="rId4"/>
    <p:sldId id="258" r:id="rId5"/>
    <p:sldId id="259" r:id="rId6"/>
    <p:sldId id="260" r:id="rId7"/>
    <p:sldId id="261" r:id="rId8"/>
    <p:sldId id="263" r:id="rId9"/>
    <p:sldId id="264" r:id="rId10"/>
    <p:sldId id="262"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5" r:id="rId51"/>
    <p:sldId id="307" r:id="rId52"/>
    <p:sldId id="308" r:id="rId53"/>
    <p:sldId id="309" r:id="rId54"/>
    <p:sldId id="310" r:id="rId55"/>
    <p:sldId id="311" r:id="rId56"/>
    <p:sldId id="312" r:id="rId57"/>
    <p:sldId id="313" r:id="rId58"/>
    <p:sldId id="314" r:id="rId59"/>
    <p:sldId id="315" r:id="rId60"/>
    <p:sldId id="317" r:id="rId61"/>
    <p:sldId id="318" r:id="rId62"/>
    <p:sldId id="319" r:id="rId63"/>
    <p:sldId id="320" r:id="rId64"/>
    <p:sldId id="321" r:id="rId65"/>
    <p:sldId id="322" r:id="rId66"/>
    <p:sldId id="323" r:id="rId67"/>
    <p:sldId id="324" r:id="rId68"/>
    <p:sldId id="325" r:id="rId69"/>
    <p:sldId id="333" r:id="rId70"/>
    <p:sldId id="334" r:id="rId71"/>
    <p:sldId id="335" r:id="rId72"/>
    <p:sldId id="336" r:id="rId73"/>
    <p:sldId id="337" r:id="rId74"/>
    <p:sldId id="338" r:id="rId75"/>
    <p:sldId id="326" r:id="rId76"/>
    <p:sldId id="327" r:id="rId77"/>
    <p:sldId id="328" r:id="rId78"/>
    <p:sldId id="329" r:id="rId79"/>
    <p:sldId id="330" r:id="rId80"/>
    <p:sldId id="331" r:id="rId81"/>
    <p:sldId id="332" r:id="rId82"/>
    <p:sldId id="340" r:id="rId8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extLst>
      <p:ext uri="{19B8F6BF-5375-455C-9EA6-DF929625EA0E}">
        <p15:presenceInfo xmlns:p15="http://schemas.microsoft.com/office/powerpoint/2012/main" userId="fc1ba8c399d6b6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3375" autoAdjust="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7-29T20:31:41.717"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135DE-9A57-4669-A613-09ACBC1D5BAB}" type="datetimeFigureOut">
              <a:rPr lang="en-US" smtClean="0"/>
              <a:t>8/18/2024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83240D-412F-4494-9C8C-8118B7FC97E0}" type="slidenum">
              <a:rPr lang="en-US" smtClean="0"/>
              <a:t>‹#›</a:t>
            </a:fld>
            <a:endParaRPr lang="en-US"/>
          </a:p>
        </p:txBody>
      </p:sp>
    </p:spTree>
    <p:extLst>
      <p:ext uri="{BB962C8B-B14F-4D97-AF65-F5344CB8AC3E}">
        <p14:creationId xmlns:p14="http://schemas.microsoft.com/office/powerpoint/2010/main" val="552071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u="sng" dirty="0" smtClean="0">
                <a:solidFill>
                  <a:srgbClr val="C00000"/>
                </a:solidFill>
              </a:rPr>
              <a:t>Quick</a:t>
            </a:r>
            <a:r>
              <a:rPr lang="en-US" sz="1600" b="1" u="sng" baseline="0" dirty="0" smtClean="0">
                <a:solidFill>
                  <a:srgbClr val="C00000"/>
                </a:solidFill>
              </a:rPr>
              <a:t> Introduction about the Slides:</a:t>
            </a:r>
          </a:p>
          <a:p>
            <a:r>
              <a:rPr lang="en-US" baseline="0" dirty="0" smtClean="0"/>
              <a:t>These slides are intended to those who want to learn the basic functionality of Linux Systems in general, and Kali Linux specifically since all the commands and visual aids are done on Kali Linux. The features are straight forward and self-explanatory. I tried my best to make it as simple as possible, and keep in mind, I am not a professional writer where you expect all the details and explanations to be present. I am simply talking a little bit and diving straight to the point and how it can be done.</a:t>
            </a:r>
          </a:p>
          <a:p>
            <a:r>
              <a:rPr lang="en-US" baseline="0" dirty="0" smtClean="0"/>
              <a:t>I Pray to God to be useful to those in need of learning Linux in general and remember me in your prayers.</a:t>
            </a:r>
          </a:p>
          <a:p>
            <a:endParaRPr lang="en-US" baseline="0" dirty="0" smtClean="0"/>
          </a:p>
          <a:p>
            <a:r>
              <a:rPr lang="en-US" baseline="0" dirty="0" smtClean="0"/>
              <a:t>Best regards.</a:t>
            </a:r>
          </a:p>
          <a:p>
            <a:r>
              <a:rPr lang="en-US" baseline="0" dirty="0" smtClean="0"/>
              <a:t>Ahmed </a:t>
            </a:r>
            <a:r>
              <a:rPr lang="en-US" baseline="0" dirty="0" err="1" smtClean="0"/>
              <a:t>almashani</a:t>
            </a:r>
            <a:endParaRPr lang="en-US" dirty="0"/>
          </a:p>
        </p:txBody>
      </p:sp>
      <p:sp>
        <p:nvSpPr>
          <p:cNvPr id="4" name="Slide Number Placeholder 3"/>
          <p:cNvSpPr>
            <a:spLocks noGrp="1"/>
          </p:cNvSpPr>
          <p:nvPr>
            <p:ph type="sldNum" sz="quarter" idx="10"/>
          </p:nvPr>
        </p:nvSpPr>
        <p:spPr/>
        <p:txBody>
          <a:bodyPr/>
          <a:lstStyle/>
          <a:p>
            <a:fld id="{1383240D-412F-4494-9C8C-8118B7FC97E0}" type="slidenum">
              <a:rPr lang="en-US" smtClean="0"/>
              <a:t>2</a:t>
            </a:fld>
            <a:endParaRPr lang="en-US"/>
          </a:p>
        </p:txBody>
      </p:sp>
    </p:spTree>
    <p:extLst>
      <p:ext uri="{BB962C8B-B14F-4D97-AF65-F5344CB8AC3E}">
        <p14:creationId xmlns:p14="http://schemas.microsoft.com/office/powerpoint/2010/main" val="461014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Usually, the first</a:t>
            </a:r>
            <a:r>
              <a:rPr lang="en-US" baseline="0" dirty="0" smtClean="0"/>
              <a:t> option given here is what you are looking for.</a:t>
            </a:r>
            <a:endParaRPr lang="en-US" dirty="0"/>
          </a:p>
        </p:txBody>
      </p:sp>
      <p:sp>
        <p:nvSpPr>
          <p:cNvPr id="4" name="Slide Number Placeholder 3"/>
          <p:cNvSpPr>
            <a:spLocks noGrp="1"/>
          </p:cNvSpPr>
          <p:nvPr>
            <p:ph type="sldNum" sz="quarter" idx="10"/>
          </p:nvPr>
        </p:nvSpPr>
        <p:spPr/>
        <p:txBody>
          <a:bodyPr/>
          <a:lstStyle/>
          <a:p>
            <a:fld id="{1383240D-412F-4494-9C8C-8118B7FC97E0}" type="slidenum">
              <a:rPr lang="en-US" smtClean="0"/>
              <a:t>47</a:t>
            </a:fld>
            <a:endParaRPr lang="en-US"/>
          </a:p>
        </p:txBody>
      </p:sp>
    </p:spTree>
    <p:extLst>
      <p:ext uri="{BB962C8B-B14F-4D97-AF65-F5344CB8AC3E}">
        <p14:creationId xmlns:p14="http://schemas.microsoft.com/office/powerpoint/2010/main" val="3643307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Find is one of the most complicated Linux</a:t>
            </a:r>
            <a:r>
              <a:rPr lang="en-US" baseline="0" dirty="0" smtClean="0"/>
              <a:t> commands and it should be used with caution. A wrong command with execution can result in a severe and fatal error in the entire Kali Linux system. So please be careful when dealing with this command. If you are searching for something, It is more wise to use locate instead.</a:t>
            </a:r>
            <a:endParaRPr lang="en-US" dirty="0"/>
          </a:p>
        </p:txBody>
      </p:sp>
      <p:sp>
        <p:nvSpPr>
          <p:cNvPr id="4" name="Slide Number Placeholder 3"/>
          <p:cNvSpPr>
            <a:spLocks noGrp="1"/>
          </p:cNvSpPr>
          <p:nvPr>
            <p:ph type="sldNum" sz="quarter" idx="10"/>
          </p:nvPr>
        </p:nvSpPr>
        <p:spPr/>
        <p:txBody>
          <a:bodyPr/>
          <a:lstStyle/>
          <a:p>
            <a:fld id="{1383240D-412F-4494-9C8C-8118B7FC97E0}" type="slidenum">
              <a:rPr lang="en-US" smtClean="0"/>
              <a:t>51</a:t>
            </a:fld>
            <a:endParaRPr lang="en-US"/>
          </a:p>
        </p:txBody>
      </p:sp>
    </p:spTree>
    <p:extLst>
      <p:ext uri="{BB962C8B-B14F-4D97-AF65-F5344CB8AC3E}">
        <p14:creationId xmlns:p14="http://schemas.microsoft.com/office/powerpoint/2010/main" val="3547304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Explanation</a:t>
            </a:r>
            <a:r>
              <a:rPr lang="en-US" baseline="0" dirty="0" smtClean="0"/>
              <a:t> of the message:</a:t>
            </a:r>
            <a:br>
              <a:rPr lang="en-US" baseline="0" dirty="0" smtClean="0"/>
            </a:br>
            <a:r>
              <a:rPr lang="en-US" baseline="0" dirty="0" smtClean="0"/>
              <a:t>no such file or directory comes after deleting the folder.</a:t>
            </a:r>
          </a:p>
          <a:p>
            <a:r>
              <a:rPr lang="en-US" baseline="0" dirty="0" smtClean="0"/>
              <a:t>Even though it seems the code is not working, but it actually works, and that is why find command should always be used with caution and if you can use locate instead, you should go for it with no hesitation.</a:t>
            </a:r>
            <a:endParaRPr lang="en-US" dirty="0"/>
          </a:p>
        </p:txBody>
      </p:sp>
      <p:sp>
        <p:nvSpPr>
          <p:cNvPr id="4" name="Slide Number Placeholder 3"/>
          <p:cNvSpPr>
            <a:spLocks noGrp="1"/>
          </p:cNvSpPr>
          <p:nvPr>
            <p:ph type="sldNum" sz="quarter" idx="10"/>
          </p:nvPr>
        </p:nvSpPr>
        <p:spPr/>
        <p:txBody>
          <a:bodyPr/>
          <a:lstStyle/>
          <a:p>
            <a:fld id="{1383240D-412F-4494-9C8C-8118B7FC97E0}" type="slidenum">
              <a:rPr lang="en-US" smtClean="0"/>
              <a:t>54</a:t>
            </a:fld>
            <a:endParaRPr lang="en-US"/>
          </a:p>
        </p:txBody>
      </p:sp>
    </p:spTree>
    <p:extLst>
      <p:ext uri="{BB962C8B-B14F-4D97-AF65-F5344CB8AC3E}">
        <p14:creationId xmlns:p14="http://schemas.microsoft.com/office/powerpoint/2010/main" val="3868895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cat</a:t>
            </a:r>
            <a:r>
              <a:rPr lang="en-US" baseline="0" dirty="0" smtClean="0"/>
              <a:t> and more commands are almost the same and sometimes, you cannot tell the difference between the two.</a:t>
            </a:r>
          </a:p>
          <a:p>
            <a:r>
              <a:rPr lang="en-US" baseline="0" dirty="0" smtClean="0"/>
              <a:t>But it is good to know you have an alternative option in case if one slips away from your memory ;)</a:t>
            </a:r>
            <a:endParaRPr lang="en-US" dirty="0"/>
          </a:p>
        </p:txBody>
      </p:sp>
      <p:sp>
        <p:nvSpPr>
          <p:cNvPr id="4" name="Slide Number Placeholder 3"/>
          <p:cNvSpPr>
            <a:spLocks noGrp="1"/>
          </p:cNvSpPr>
          <p:nvPr>
            <p:ph type="sldNum" sz="quarter" idx="10"/>
          </p:nvPr>
        </p:nvSpPr>
        <p:spPr/>
        <p:txBody>
          <a:bodyPr/>
          <a:lstStyle/>
          <a:p>
            <a:fld id="{1383240D-412F-4494-9C8C-8118B7FC97E0}" type="slidenum">
              <a:rPr lang="en-US" smtClean="0"/>
              <a:t>56</a:t>
            </a:fld>
            <a:endParaRPr lang="en-US"/>
          </a:p>
        </p:txBody>
      </p:sp>
    </p:spTree>
    <p:extLst>
      <p:ext uri="{BB962C8B-B14F-4D97-AF65-F5344CB8AC3E}">
        <p14:creationId xmlns:p14="http://schemas.microsoft.com/office/powerpoint/2010/main" val="2342571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cp</a:t>
            </a:r>
            <a:r>
              <a:rPr lang="en-US" baseline="0" dirty="0" smtClean="0"/>
              <a:t> is a command that can be used to copy files from one location to another.</a:t>
            </a:r>
          </a:p>
          <a:p>
            <a:r>
              <a:rPr lang="en-US" baseline="0" dirty="0" smtClean="0"/>
              <a:t>For example:</a:t>
            </a:r>
          </a:p>
          <a:p>
            <a:r>
              <a:rPr lang="en-US" baseline="0" dirty="0" smtClean="0"/>
              <a:t>cp file_name.txt &lt;path&gt;</a:t>
            </a:r>
            <a:endParaRPr lang="en-US" dirty="0"/>
          </a:p>
        </p:txBody>
      </p:sp>
      <p:sp>
        <p:nvSpPr>
          <p:cNvPr id="4" name="Slide Number Placeholder 3"/>
          <p:cNvSpPr>
            <a:spLocks noGrp="1"/>
          </p:cNvSpPr>
          <p:nvPr>
            <p:ph type="sldNum" sz="quarter" idx="10"/>
          </p:nvPr>
        </p:nvSpPr>
        <p:spPr/>
        <p:txBody>
          <a:bodyPr/>
          <a:lstStyle/>
          <a:p>
            <a:fld id="{1383240D-412F-4494-9C8C-8118B7FC97E0}" type="slidenum">
              <a:rPr lang="en-US" smtClean="0"/>
              <a:t>57</a:t>
            </a:fld>
            <a:endParaRPr lang="en-US"/>
          </a:p>
        </p:txBody>
      </p:sp>
    </p:spTree>
    <p:extLst>
      <p:ext uri="{BB962C8B-B14F-4D97-AF65-F5344CB8AC3E}">
        <p14:creationId xmlns:p14="http://schemas.microsoft.com/office/powerpoint/2010/main" val="2454624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83240D-412F-4494-9C8C-8118B7FC97E0}" type="slidenum">
              <a:rPr lang="en-US" smtClean="0"/>
              <a:t>58</a:t>
            </a:fld>
            <a:endParaRPr lang="en-US"/>
          </a:p>
        </p:txBody>
      </p:sp>
    </p:spTree>
    <p:extLst>
      <p:ext uri="{BB962C8B-B14F-4D97-AF65-F5344CB8AC3E}">
        <p14:creationId xmlns:p14="http://schemas.microsoft.com/office/powerpoint/2010/main" val="3401522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Permissions In Linux:</a:t>
            </a:r>
          </a:p>
          <a:p>
            <a:r>
              <a:rPr lang="en-US" b="0" dirty="0" smtClean="0"/>
              <a:t>This part talks about permissions</a:t>
            </a:r>
            <a:r>
              <a:rPr lang="en-US" b="0" baseline="0" dirty="0" smtClean="0"/>
              <a:t> and how to set them on files and directories in Kali Linux.</a:t>
            </a:r>
          </a:p>
          <a:p>
            <a:r>
              <a:rPr lang="en-US" b="0" baseline="0" dirty="0" smtClean="0"/>
              <a:t>The commands are the same on all Linux Distributions.</a:t>
            </a:r>
          </a:p>
          <a:p>
            <a:r>
              <a:rPr lang="en-US" b="0" baseline="0" dirty="0" smtClean="0"/>
              <a:t>Learning about permissions is important, I wouldn’t say it is a must thing to have right away</a:t>
            </a:r>
          </a:p>
          <a:p>
            <a:r>
              <a:rPr lang="en-US" b="0" baseline="0" dirty="0" smtClean="0"/>
              <a:t>But be familiar with their syntax and procedures are important in the long run.</a:t>
            </a:r>
          </a:p>
          <a:p>
            <a:r>
              <a:rPr lang="en-US" b="0" baseline="0" dirty="0" smtClean="0"/>
              <a:t>So I would highly recommend to be familiar with this section as well.</a:t>
            </a:r>
          </a:p>
          <a:p>
            <a:endParaRPr lang="en-US" b="0" baseline="0" dirty="0" smtClean="0"/>
          </a:p>
        </p:txBody>
      </p:sp>
      <p:sp>
        <p:nvSpPr>
          <p:cNvPr id="4" name="Slide Number Placeholder 3"/>
          <p:cNvSpPr>
            <a:spLocks noGrp="1"/>
          </p:cNvSpPr>
          <p:nvPr>
            <p:ph type="sldNum" sz="quarter" idx="10"/>
          </p:nvPr>
        </p:nvSpPr>
        <p:spPr/>
        <p:txBody>
          <a:bodyPr/>
          <a:lstStyle/>
          <a:p>
            <a:fld id="{1383240D-412F-4494-9C8C-8118B7FC97E0}" type="slidenum">
              <a:rPr lang="en-US" smtClean="0"/>
              <a:t>60</a:t>
            </a:fld>
            <a:endParaRPr lang="en-US"/>
          </a:p>
        </p:txBody>
      </p:sp>
    </p:spTree>
    <p:extLst>
      <p:ext uri="{BB962C8B-B14F-4D97-AF65-F5344CB8AC3E}">
        <p14:creationId xmlns:p14="http://schemas.microsoft.com/office/powerpoint/2010/main" val="2947626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83240D-412F-4494-9C8C-8118B7FC97E0}" type="slidenum">
              <a:rPr lang="en-US" smtClean="0"/>
              <a:t>66</a:t>
            </a:fld>
            <a:endParaRPr lang="en-US"/>
          </a:p>
        </p:txBody>
      </p:sp>
    </p:spTree>
    <p:extLst>
      <p:ext uri="{BB962C8B-B14F-4D97-AF65-F5344CB8AC3E}">
        <p14:creationId xmlns:p14="http://schemas.microsoft.com/office/powerpoint/2010/main" val="1013387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83240D-412F-4494-9C8C-8118B7FC97E0}" type="slidenum">
              <a:rPr lang="en-US" smtClean="0"/>
              <a:t>67</a:t>
            </a:fld>
            <a:endParaRPr lang="en-US"/>
          </a:p>
        </p:txBody>
      </p:sp>
    </p:spTree>
    <p:extLst>
      <p:ext uri="{BB962C8B-B14F-4D97-AF65-F5344CB8AC3E}">
        <p14:creationId xmlns:p14="http://schemas.microsoft.com/office/powerpoint/2010/main" val="36644027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Compressing and Decompressing in Kali Linux:</a:t>
            </a:r>
          </a:p>
          <a:p>
            <a:r>
              <a:rPr lang="en-US" b="0" dirty="0" smtClean="0"/>
              <a:t>Compressing files is important to know. Even</a:t>
            </a:r>
            <a:r>
              <a:rPr lang="en-US" b="0" baseline="0" dirty="0" smtClean="0"/>
              <a:t> though there are features and apps already out there where you can simply install free software and simply deal with GUI, graphical user interface, apps. But learning how such work can be done on a terminal is important. Remember, you are using Kali Linux mostly because of its terminal and increasing the amount of commands that can be used and get tasks done there is important as well.</a:t>
            </a:r>
          </a:p>
          <a:p>
            <a:r>
              <a:rPr lang="en-US" b="0" baseline="0" dirty="0" smtClean="0"/>
              <a:t>Therefore, learning this portion is not bad.</a:t>
            </a:r>
            <a:endParaRPr lang="en-US" b="0" dirty="0"/>
          </a:p>
        </p:txBody>
      </p:sp>
      <p:sp>
        <p:nvSpPr>
          <p:cNvPr id="4" name="Slide Number Placeholder 3"/>
          <p:cNvSpPr>
            <a:spLocks noGrp="1"/>
          </p:cNvSpPr>
          <p:nvPr>
            <p:ph type="sldNum" sz="quarter" idx="10"/>
          </p:nvPr>
        </p:nvSpPr>
        <p:spPr/>
        <p:txBody>
          <a:bodyPr/>
          <a:lstStyle/>
          <a:p>
            <a:fld id="{1383240D-412F-4494-9C8C-8118B7FC97E0}" type="slidenum">
              <a:rPr lang="en-US" smtClean="0"/>
              <a:t>75</a:t>
            </a:fld>
            <a:endParaRPr lang="en-US"/>
          </a:p>
        </p:txBody>
      </p:sp>
    </p:spTree>
    <p:extLst>
      <p:ext uri="{BB962C8B-B14F-4D97-AF65-F5344CB8AC3E}">
        <p14:creationId xmlns:p14="http://schemas.microsoft.com/office/powerpoint/2010/main" val="962093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Installing VMWare</a:t>
            </a:r>
            <a:r>
              <a:rPr lang="en-US" baseline="0" dirty="0" smtClean="0"/>
              <a:t> is pretty much straight-forward. You will not need that much of configuration. Similar to installing any application on your windows.</a:t>
            </a:r>
            <a:endParaRPr lang="en-US" dirty="0"/>
          </a:p>
        </p:txBody>
      </p:sp>
      <p:sp>
        <p:nvSpPr>
          <p:cNvPr id="4" name="Slide Number Placeholder 3"/>
          <p:cNvSpPr>
            <a:spLocks noGrp="1"/>
          </p:cNvSpPr>
          <p:nvPr>
            <p:ph type="sldNum" sz="quarter" idx="10"/>
          </p:nvPr>
        </p:nvSpPr>
        <p:spPr/>
        <p:txBody>
          <a:bodyPr/>
          <a:lstStyle/>
          <a:p>
            <a:fld id="{1383240D-412F-4494-9C8C-8118B7FC97E0}" type="slidenum">
              <a:rPr lang="en-US" smtClean="0"/>
              <a:t>3</a:t>
            </a:fld>
            <a:endParaRPr lang="en-US"/>
          </a:p>
        </p:txBody>
      </p:sp>
    </p:spTree>
    <p:extLst>
      <p:ext uri="{BB962C8B-B14F-4D97-AF65-F5344CB8AC3E}">
        <p14:creationId xmlns:p14="http://schemas.microsoft.com/office/powerpoint/2010/main" val="15769920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Very Important</a:t>
            </a:r>
            <a:r>
              <a:rPr lang="en-US" b="1" u="sng" baseline="0" dirty="0" smtClean="0"/>
              <a:t> note about Tar Utility:</a:t>
            </a:r>
            <a:endParaRPr lang="en-US" b="1" u="sng" dirty="0" smtClean="0"/>
          </a:p>
          <a:p>
            <a:r>
              <a:rPr lang="en-US" dirty="0" smtClean="0"/>
              <a:t>Tar does not have an</a:t>
            </a:r>
            <a:r>
              <a:rPr lang="en-US" baseline="0" dirty="0" smtClean="0"/>
              <a:t> encryption method to set a password or passphrase on the compressed file. It used to have one before, but the feature has been deprecated and now, we must use other utilities such as gpg or ccrypt to make the encryption</a:t>
            </a:r>
            <a:endParaRPr lang="en-US" dirty="0"/>
          </a:p>
        </p:txBody>
      </p:sp>
      <p:sp>
        <p:nvSpPr>
          <p:cNvPr id="4" name="Slide Number Placeholder 3"/>
          <p:cNvSpPr>
            <a:spLocks noGrp="1"/>
          </p:cNvSpPr>
          <p:nvPr>
            <p:ph type="sldNum" sz="quarter" idx="10"/>
          </p:nvPr>
        </p:nvSpPr>
        <p:spPr/>
        <p:txBody>
          <a:bodyPr/>
          <a:lstStyle/>
          <a:p>
            <a:fld id="{1383240D-412F-4494-9C8C-8118B7FC97E0}" type="slidenum">
              <a:rPr lang="en-US" smtClean="0"/>
              <a:t>79</a:t>
            </a:fld>
            <a:endParaRPr lang="en-US"/>
          </a:p>
        </p:txBody>
      </p:sp>
    </p:spTree>
    <p:extLst>
      <p:ext uri="{BB962C8B-B14F-4D97-AF65-F5344CB8AC3E}">
        <p14:creationId xmlns:p14="http://schemas.microsoft.com/office/powerpoint/2010/main" val="3780879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Difference between -</a:t>
            </a:r>
            <a:r>
              <a:rPr lang="en-US" b="1" dirty="0" err="1" smtClean="0"/>
              <a:t>cvf</a:t>
            </a:r>
            <a:r>
              <a:rPr lang="en-US" b="1" baseline="0" dirty="0" smtClean="0"/>
              <a:t> and -</a:t>
            </a:r>
            <a:r>
              <a:rPr lang="en-US" b="1" baseline="0" dirty="0" err="1" smtClean="0"/>
              <a:t>czvf</a:t>
            </a:r>
            <a:r>
              <a:rPr lang="en-US" b="1" baseline="0" dirty="0" smtClean="0"/>
              <a:t>:</a:t>
            </a:r>
          </a:p>
          <a:p>
            <a:r>
              <a:rPr lang="en-US" b="0" baseline="0" dirty="0" err="1" smtClean="0"/>
              <a:t>cvf</a:t>
            </a:r>
            <a:r>
              <a:rPr lang="en-US" b="0" baseline="0" dirty="0" smtClean="0"/>
              <a:t> stands for –Create –Verbose –Filename</a:t>
            </a:r>
          </a:p>
          <a:p>
            <a:r>
              <a:rPr lang="en-US" b="0" baseline="0" dirty="0" err="1" smtClean="0"/>
              <a:t>czvf</a:t>
            </a:r>
            <a:r>
              <a:rPr lang="en-US" b="0" baseline="0" dirty="0" smtClean="0"/>
              <a:t> stands </a:t>
            </a:r>
            <a:r>
              <a:rPr lang="en-US" b="0" baseline="0" dirty="0" err="1" smtClean="0"/>
              <a:t>fr</a:t>
            </a:r>
            <a:r>
              <a:rPr lang="en-US" b="0" baseline="0" dirty="0" smtClean="0"/>
              <a:t> –Create –</a:t>
            </a:r>
            <a:r>
              <a:rPr lang="en-US" b="0" baseline="0" dirty="0" err="1" smtClean="0"/>
              <a:t>gzip</a:t>
            </a:r>
            <a:r>
              <a:rPr lang="en-US" b="0" baseline="0" dirty="0" smtClean="0"/>
              <a:t> – verbose – filename </a:t>
            </a:r>
          </a:p>
          <a:p>
            <a:endParaRPr lang="en-US" b="0" baseline="0" dirty="0" smtClean="0"/>
          </a:p>
          <a:p>
            <a:r>
              <a:rPr lang="en-US" b="0" baseline="0" dirty="0" smtClean="0"/>
              <a:t>CVF compresses a tar file without changing its size.</a:t>
            </a:r>
          </a:p>
          <a:p>
            <a:r>
              <a:rPr lang="en-US" b="0" baseline="0" dirty="0" smtClean="0"/>
              <a:t>CZVF compresses a tar file with GZIP and changes its size.</a:t>
            </a:r>
          </a:p>
          <a:p>
            <a:endParaRPr lang="en-US" b="0" baseline="0" dirty="0" smtClean="0"/>
          </a:p>
          <a:p>
            <a:endParaRPr lang="en-US" b="0" dirty="0"/>
          </a:p>
        </p:txBody>
      </p:sp>
      <p:sp>
        <p:nvSpPr>
          <p:cNvPr id="4" name="Slide Number Placeholder 3"/>
          <p:cNvSpPr>
            <a:spLocks noGrp="1"/>
          </p:cNvSpPr>
          <p:nvPr>
            <p:ph type="sldNum" sz="quarter" idx="10"/>
          </p:nvPr>
        </p:nvSpPr>
        <p:spPr/>
        <p:txBody>
          <a:bodyPr/>
          <a:lstStyle/>
          <a:p>
            <a:fld id="{1383240D-412F-4494-9C8C-8118B7FC97E0}" type="slidenum">
              <a:rPr lang="en-US" smtClean="0"/>
              <a:t>81</a:t>
            </a:fld>
            <a:endParaRPr lang="en-US"/>
          </a:p>
        </p:txBody>
      </p:sp>
    </p:spTree>
    <p:extLst>
      <p:ext uri="{BB962C8B-B14F-4D97-AF65-F5344CB8AC3E}">
        <p14:creationId xmlns:p14="http://schemas.microsoft.com/office/powerpoint/2010/main" val="2683858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you go to kali.org,</a:t>
            </a:r>
            <a:r>
              <a:rPr lang="en-US" baseline="0" dirty="0" smtClean="0"/>
              <a:t> you can simply click downloads and then, choose virtual machines, and you will be given four choices to choose from. </a:t>
            </a:r>
          </a:p>
          <a:p>
            <a:r>
              <a:rPr lang="en-US" baseline="0" dirty="0" smtClean="0"/>
              <a:t>You must choose the VMWare download, and personally, I will choose download through torrent if you have torrent client, but if not, just download</a:t>
            </a:r>
          </a:p>
          <a:p>
            <a:r>
              <a:rPr lang="en-US" baseline="0" dirty="0" smtClean="0"/>
              <a:t>Directly through browser,  but it might take a longer time and must have a very strong internet connection.</a:t>
            </a:r>
            <a:endParaRPr lang="en-US" dirty="0"/>
          </a:p>
        </p:txBody>
      </p:sp>
      <p:sp>
        <p:nvSpPr>
          <p:cNvPr id="4" name="Slide Number Placeholder 3"/>
          <p:cNvSpPr>
            <a:spLocks noGrp="1"/>
          </p:cNvSpPr>
          <p:nvPr>
            <p:ph type="sldNum" sz="quarter" idx="10"/>
          </p:nvPr>
        </p:nvSpPr>
        <p:spPr/>
        <p:txBody>
          <a:bodyPr/>
          <a:lstStyle/>
          <a:p>
            <a:fld id="{1383240D-412F-4494-9C8C-8118B7FC97E0}" type="slidenum">
              <a:rPr lang="en-US" smtClean="0"/>
              <a:t>4</a:t>
            </a:fld>
            <a:endParaRPr lang="en-US"/>
          </a:p>
        </p:txBody>
      </p:sp>
    </p:spTree>
    <p:extLst>
      <p:ext uri="{BB962C8B-B14F-4D97-AF65-F5344CB8AC3E}">
        <p14:creationId xmlns:p14="http://schemas.microsoft.com/office/powerpoint/2010/main" val="4022936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use either WinRAR or 7z</a:t>
            </a:r>
            <a:r>
              <a:rPr lang="en-US" baseline="0" dirty="0" smtClean="0"/>
              <a:t> to extract the files and it is the best practice to extract to a folder that carries the same name as the filename. </a:t>
            </a:r>
            <a:endParaRPr lang="en-US" dirty="0"/>
          </a:p>
        </p:txBody>
      </p:sp>
      <p:sp>
        <p:nvSpPr>
          <p:cNvPr id="4" name="Slide Number Placeholder 3"/>
          <p:cNvSpPr>
            <a:spLocks noGrp="1"/>
          </p:cNvSpPr>
          <p:nvPr>
            <p:ph type="sldNum" sz="quarter" idx="10"/>
          </p:nvPr>
        </p:nvSpPr>
        <p:spPr/>
        <p:txBody>
          <a:bodyPr/>
          <a:lstStyle/>
          <a:p>
            <a:fld id="{1383240D-412F-4494-9C8C-8118B7FC97E0}" type="slidenum">
              <a:rPr lang="en-US" smtClean="0"/>
              <a:t>5</a:t>
            </a:fld>
            <a:endParaRPr lang="en-US"/>
          </a:p>
        </p:txBody>
      </p:sp>
    </p:spTree>
    <p:extLst>
      <p:ext uri="{BB962C8B-B14F-4D97-AF65-F5344CB8AC3E}">
        <p14:creationId xmlns:p14="http://schemas.microsoft.com/office/powerpoint/2010/main" val="1033368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opening VMWare, you will be given choices at the top lef</a:t>
            </a:r>
            <a:r>
              <a:rPr lang="en-US" baseline="0" dirty="0" smtClean="0"/>
              <a:t>t of the corner, and you can simply click player to see the drop down.</a:t>
            </a:r>
          </a:p>
          <a:p>
            <a:r>
              <a:rPr lang="en-US" baseline="0" dirty="0" smtClean="0"/>
              <a:t>Choose file and then, open… </a:t>
            </a:r>
          </a:p>
          <a:p>
            <a:r>
              <a:rPr lang="en-US" baseline="0" dirty="0" smtClean="0"/>
              <a:t>After opening, head to the location of the extracted folder and open, and you will be given a IOS of Kali Linux.</a:t>
            </a:r>
          </a:p>
          <a:p>
            <a:r>
              <a:rPr lang="en-US" baseline="0" dirty="0" smtClean="0"/>
              <a:t>After that, you should go to edit Virtual machine settings and modify the settings that you see appropriate and</a:t>
            </a:r>
          </a:p>
          <a:p>
            <a:r>
              <a:rPr lang="en-US" baseline="0" dirty="0" smtClean="0"/>
              <a:t>Must consider the PC RAM and processors</a:t>
            </a:r>
            <a:endParaRPr lang="en-US" dirty="0"/>
          </a:p>
        </p:txBody>
      </p:sp>
      <p:sp>
        <p:nvSpPr>
          <p:cNvPr id="4" name="Slide Number Placeholder 3"/>
          <p:cNvSpPr>
            <a:spLocks noGrp="1"/>
          </p:cNvSpPr>
          <p:nvPr>
            <p:ph type="sldNum" sz="quarter" idx="10"/>
          </p:nvPr>
        </p:nvSpPr>
        <p:spPr/>
        <p:txBody>
          <a:bodyPr/>
          <a:lstStyle/>
          <a:p>
            <a:fld id="{1383240D-412F-4494-9C8C-8118B7FC97E0}" type="slidenum">
              <a:rPr lang="en-US" smtClean="0"/>
              <a:t>6</a:t>
            </a:fld>
            <a:endParaRPr lang="en-US"/>
          </a:p>
        </p:txBody>
      </p:sp>
    </p:spTree>
    <p:extLst>
      <p:ext uri="{BB962C8B-B14F-4D97-AF65-F5344CB8AC3E}">
        <p14:creationId xmlns:p14="http://schemas.microsoft.com/office/powerpoint/2010/main" val="2398505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a:t>
            </a:r>
            <a:r>
              <a:rPr lang="en-US" b="1" baseline="0" dirty="0" smtClean="0"/>
              <a:t> is Proxy Chains?</a:t>
            </a:r>
          </a:p>
          <a:p>
            <a:r>
              <a:rPr lang="en-US" b="0" baseline="0" dirty="0" smtClean="0"/>
              <a:t>Proxy Chains is the feature where it is a must thing to learn and configure if you are into hiding yourself on the internet.</a:t>
            </a:r>
          </a:p>
          <a:p>
            <a:r>
              <a:rPr lang="en-US" b="0" baseline="0" dirty="0" smtClean="0"/>
              <a:t>It is an amazing feature and safe utility to protect you while browsing.</a:t>
            </a:r>
          </a:p>
          <a:p>
            <a:r>
              <a:rPr lang="en-US" b="0" baseline="0" dirty="0" smtClean="0"/>
              <a:t>This part of the Tutorial talks briefly about the proxy chains and how they can be set on Kali Linux.</a:t>
            </a:r>
          </a:p>
          <a:p>
            <a:r>
              <a:rPr lang="en-US" b="0" baseline="0" dirty="0" smtClean="0"/>
              <a:t>Keep in mind, proxy chains is only available on kali Linux, and there is a high probability it does not exist on other Linux</a:t>
            </a:r>
          </a:p>
          <a:p>
            <a:r>
              <a:rPr lang="en-US" b="0" baseline="0" dirty="0" smtClean="0"/>
              <a:t>Operating System, but I am not 100% sure about that.</a:t>
            </a:r>
          </a:p>
          <a:p>
            <a:r>
              <a:rPr lang="en-US" b="0" baseline="0" dirty="0" smtClean="0"/>
              <a:t>But to be able to use it for sure, you must have Kali Linux installed either on PC, Virtual Box, or VMWare.</a:t>
            </a:r>
            <a:endParaRPr lang="en-US" b="0" dirty="0"/>
          </a:p>
        </p:txBody>
      </p:sp>
      <p:sp>
        <p:nvSpPr>
          <p:cNvPr id="4" name="Slide Number Placeholder 3"/>
          <p:cNvSpPr>
            <a:spLocks noGrp="1"/>
          </p:cNvSpPr>
          <p:nvPr>
            <p:ph type="sldNum" sz="quarter" idx="10"/>
          </p:nvPr>
        </p:nvSpPr>
        <p:spPr/>
        <p:txBody>
          <a:bodyPr/>
          <a:lstStyle/>
          <a:p>
            <a:fld id="{1383240D-412F-4494-9C8C-8118B7FC97E0}" type="slidenum">
              <a:rPr lang="en-US" smtClean="0"/>
              <a:t>11</a:t>
            </a:fld>
            <a:endParaRPr lang="en-US"/>
          </a:p>
        </p:txBody>
      </p:sp>
    </p:spTree>
    <p:extLst>
      <p:ext uri="{BB962C8B-B14F-4D97-AF65-F5344CB8AC3E}">
        <p14:creationId xmlns:p14="http://schemas.microsoft.com/office/powerpoint/2010/main" val="2562349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Network Commands in Linux Generally:</a:t>
            </a:r>
          </a:p>
          <a:p>
            <a:r>
              <a:rPr lang="en-US" dirty="0" smtClean="0"/>
              <a:t>Learning the basics of networking and how to configure</a:t>
            </a:r>
            <a:r>
              <a:rPr lang="en-US" baseline="0" dirty="0" smtClean="0"/>
              <a:t> and test your connectivity is crucial.</a:t>
            </a:r>
          </a:p>
          <a:p>
            <a:r>
              <a:rPr lang="en-US" baseline="0" dirty="0" smtClean="0"/>
              <a:t>Even though some might think not learning more about networking is not important as long</a:t>
            </a:r>
          </a:p>
          <a:p>
            <a:r>
              <a:rPr lang="en-US" baseline="0" dirty="0" smtClean="0"/>
              <a:t>As you have a connection, but this perception is completely wrong. Being familiar with network</a:t>
            </a:r>
          </a:p>
          <a:p>
            <a:r>
              <a:rPr lang="en-US" baseline="0" dirty="0" smtClean="0"/>
              <a:t>Commands is extremely important and a major factor in mastering any operating system.</a:t>
            </a:r>
          </a:p>
          <a:p>
            <a:r>
              <a:rPr lang="en-US" baseline="0" dirty="0" smtClean="0"/>
              <a:t>This portion of the Tutorial talks about the important of network commands in Kali Linux specifically.</a:t>
            </a:r>
          </a:p>
          <a:p>
            <a:r>
              <a:rPr lang="en-US" baseline="0" dirty="0" smtClean="0"/>
              <a:t>I hope it is self-explanatory and straight-forward</a:t>
            </a:r>
            <a:endParaRPr lang="en-US" dirty="0"/>
          </a:p>
        </p:txBody>
      </p:sp>
      <p:sp>
        <p:nvSpPr>
          <p:cNvPr id="4" name="Slide Number Placeholder 3"/>
          <p:cNvSpPr>
            <a:spLocks noGrp="1"/>
          </p:cNvSpPr>
          <p:nvPr>
            <p:ph type="sldNum" sz="quarter" idx="10"/>
          </p:nvPr>
        </p:nvSpPr>
        <p:spPr/>
        <p:txBody>
          <a:bodyPr/>
          <a:lstStyle/>
          <a:p>
            <a:fld id="{1383240D-412F-4494-9C8C-8118B7FC97E0}" type="slidenum">
              <a:rPr lang="en-US" smtClean="0"/>
              <a:t>19</a:t>
            </a:fld>
            <a:endParaRPr lang="en-US"/>
          </a:p>
        </p:txBody>
      </p:sp>
    </p:spTree>
    <p:extLst>
      <p:ext uri="{BB962C8B-B14F-4D97-AF65-F5344CB8AC3E}">
        <p14:creationId xmlns:p14="http://schemas.microsoft.com/office/powerpoint/2010/main" val="2637471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Initial Commands</a:t>
            </a:r>
            <a:r>
              <a:rPr lang="en-US" b="1" baseline="0" dirty="0" smtClean="0"/>
              <a:t> you must know in kali Linux:</a:t>
            </a:r>
          </a:p>
          <a:p>
            <a:r>
              <a:rPr lang="en-US" b="0" baseline="0" dirty="0" smtClean="0"/>
              <a:t>This part talks about he basic commands in terms of updating, upgrading, installing packages and more.</a:t>
            </a:r>
          </a:p>
          <a:p>
            <a:r>
              <a:rPr lang="en-US" b="0" baseline="0" dirty="0" smtClean="0"/>
              <a:t>This part is a must thing to know for sure, you don’t have a choice because it is the first thing you must</a:t>
            </a:r>
          </a:p>
          <a:p>
            <a:r>
              <a:rPr lang="en-US" b="0" baseline="0" dirty="0" smtClean="0"/>
              <a:t>Do after installing Kali Linux. You need to be familiar with the major commands and know how the syntax</a:t>
            </a:r>
          </a:p>
          <a:p>
            <a:r>
              <a:rPr lang="en-US" b="0" baseline="0" dirty="0" smtClean="0"/>
              <a:t>Work.</a:t>
            </a:r>
          </a:p>
          <a:p>
            <a:r>
              <a:rPr lang="en-US" b="0" baseline="0" dirty="0" smtClean="0"/>
              <a:t>Again, this is a very important part to know and master.</a:t>
            </a:r>
            <a:endParaRPr lang="en-US" b="0" dirty="0"/>
          </a:p>
        </p:txBody>
      </p:sp>
      <p:sp>
        <p:nvSpPr>
          <p:cNvPr id="4" name="Slide Number Placeholder 3"/>
          <p:cNvSpPr>
            <a:spLocks noGrp="1"/>
          </p:cNvSpPr>
          <p:nvPr>
            <p:ph type="sldNum" sz="quarter" idx="10"/>
          </p:nvPr>
        </p:nvSpPr>
        <p:spPr/>
        <p:txBody>
          <a:bodyPr/>
          <a:lstStyle/>
          <a:p>
            <a:fld id="{1383240D-412F-4494-9C8C-8118B7FC97E0}" type="slidenum">
              <a:rPr lang="en-US" smtClean="0"/>
              <a:t>30</a:t>
            </a:fld>
            <a:endParaRPr lang="en-US"/>
          </a:p>
        </p:txBody>
      </p:sp>
    </p:spTree>
    <p:extLst>
      <p:ext uri="{BB962C8B-B14F-4D97-AF65-F5344CB8AC3E}">
        <p14:creationId xmlns:p14="http://schemas.microsoft.com/office/powerpoint/2010/main" val="159212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Some Packages to install after installing Kali Linux:</a:t>
            </a:r>
          </a:p>
          <a:p>
            <a:r>
              <a:rPr lang="en-US" b="0" dirty="0" smtClean="0"/>
              <a:t>This part talks about some packages to consider downloading</a:t>
            </a:r>
            <a:r>
              <a:rPr lang="en-US" b="0" baseline="0" dirty="0" smtClean="0"/>
              <a:t> and installing right after installing the Kali Operating System.</a:t>
            </a:r>
          </a:p>
          <a:p>
            <a:r>
              <a:rPr lang="en-US" b="0" baseline="0" dirty="0" smtClean="0"/>
              <a:t>They are not required, but more like a best practice to have these packages and apps run on kali Linux.</a:t>
            </a:r>
            <a:endParaRPr lang="en-US" b="0" dirty="0"/>
          </a:p>
        </p:txBody>
      </p:sp>
      <p:sp>
        <p:nvSpPr>
          <p:cNvPr id="4" name="Slide Number Placeholder 3"/>
          <p:cNvSpPr>
            <a:spLocks noGrp="1"/>
          </p:cNvSpPr>
          <p:nvPr>
            <p:ph type="sldNum" sz="quarter" idx="10"/>
          </p:nvPr>
        </p:nvSpPr>
        <p:spPr/>
        <p:txBody>
          <a:bodyPr/>
          <a:lstStyle/>
          <a:p>
            <a:fld id="{1383240D-412F-4494-9C8C-8118B7FC97E0}" type="slidenum">
              <a:rPr lang="en-US" smtClean="0"/>
              <a:t>39</a:t>
            </a:fld>
            <a:endParaRPr lang="en-US"/>
          </a:p>
        </p:txBody>
      </p:sp>
    </p:spTree>
    <p:extLst>
      <p:ext uri="{BB962C8B-B14F-4D97-AF65-F5344CB8AC3E}">
        <p14:creationId xmlns:p14="http://schemas.microsoft.com/office/powerpoint/2010/main" val="316653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27CB30-4658-45E9-B5D4-C23EFC45A009}" type="datetime1">
              <a:rPr lang="en-US" smtClean="0"/>
              <a:t>8/18/2024</a:t>
            </a:fld>
            <a:endParaRPr lang="en-US" dirty="0"/>
          </a:p>
        </p:txBody>
      </p:sp>
      <p:sp>
        <p:nvSpPr>
          <p:cNvPr id="5" name="Footer Placeholder 4"/>
          <p:cNvSpPr>
            <a:spLocks noGrp="1"/>
          </p:cNvSpPr>
          <p:nvPr>
            <p:ph type="ftr" sz="quarter" idx="11"/>
          </p:nvPr>
        </p:nvSpPr>
        <p:spPr/>
        <p:txBody>
          <a:bodyPr/>
          <a:lstStyle/>
          <a:p>
            <a:r>
              <a:rPr lang="en-US" smtClean="0"/>
              <a:t>Written by Ahmed Almashani</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5D3A11-78FF-4256-95A7-464D801876A5}" type="datetime1">
              <a:rPr lang="en-US" smtClean="0"/>
              <a:t>8/18/2024</a:t>
            </a:fld>
            <a:endParaRPr lang="en-US" dirty="0"/>
          </a:p>
        </p:txBody>
      </p:sp>
      <p:sp>
        <p:nvSpPr>
          <p:cNvPr id="5" name="Footer Placeholder 4"/>
          <p:cNvSpPr>
            <a:spLocks noGrp="1"/>
          </p:cNvSpPr>
          <p:nvPr>
            <p:ph type="ftr" sz="quarter" idx="11"/>
          </p:nvPr>
        </p:nvSpPr>
        <p:spPr/>
        <p:txBody>
          <a:bodyPr/>
          <a:lstStyle/>
          <a:p>
            <a:r>
              <a:rPr lang="en-US" smtClean="0"/>
              <a:t>Written by Ahmed Almashani</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616EF6-8698-4173-9FC4-527B277A40C9}" type="datetime1">
              <a:rPr lang="en-US" smtClean="0"/>
              <a:t>8/18/2024</a:t>
            </a:fld>
            <a:endParaRPr lang="en-US" dirty="0"/>
          </a:p>
        </p:txBody>
      </p:sp>
      <p:sp>
        <p:nvSpPr>
          <p:cNvPr id="5" name="Footer Placeholder 4"/>
          <p:cNvSpPr>
            <a:spLocks noGrp="1"/>
          </p:cNvSpPr>
          <p:nvPr>
            <p:ph type="ftr" sz="quarter" idx="11"/>
          </p:nvPr>
        </p:nvSpPr>
        <p:spPr/>
        <p:txBody>
          <a:bodyPr/>
          <a:lstStyle/>
          <a:p>
            <a:r>
              <a:rPr lang="en-US" smtClean="0"/>
              <a:t>Written by Ahmed Almashani</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4A6EC9F-B989-4C94-86C3-0B42F21D9FE9}" type="datetime1">
              <a:rPr lang="en-US" smtClean="0"/>
              <a:t>8/18/2024</a:t>
            </a:fld>
            <a:endParaRPr lang="en-US" dirty="0"/>
          </a:p>
        </p:txBody>
      </p:sp>
      <p:sp>
        <p:nvSpPr>
          <p:cNvPr id="6" name="Footer Placeholder 5"/>
          <p:cNvSpPr>
            <a:spLocks noGrp="1"/>
          </p:cNvSpPr>
          <p:nvPr>
            <p:ph type="ftr" sz="quarter" idx="11"/>
          </p:nvPr>
        </p:nvSpPr>
        <p:spPr/>
        <p:txBody>
          <a:bodyPr/>
          <a:lstStyle/>
          <a:p>
            <a:r>
              <a:rPr lang="en-US" smtClean="0"/>
              <a:t>Written by Ahmed Almashani</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A5D71AE-F1B6-4157-B9A5-245EADD2F9F2}" type="datetime1">
              <a:rPr lang="en-US" smtClean="0"/>
              <a:t>8/18/2024</a:t>
            </a:fld>
            <a:endParaRPr lang="en-US" dirty="0"/>
          </a:p>
        </p:txBody>
      </p:sp>
      <p:sp>
        <p:nvSpPr>
          <p:cNvPr id="6" name="Footer Placeholder 5"/>
          <p:cNvSpPr>
            <a:spLocks noGrp="1"/>
          </p:cNvSpPr>
          <p:nvPr>
            <p:ph type="ftr" sz="quarter" idx="11"/>
          </p:nvPr>
        </p:nvSpPr>
        <p:spPr/>
        <p:txBody>
          <a:bodyPr/>
          <a:lstStyle/>
          <a:p>
            <a:r>
              <a:rPr lang="en-US" smtClean="0"/>
              <a:t>Written by Ahmed Almashani</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F1A6AFD-6604-4CE6-8737-4C6FA2AD4AC4}" type="datetime1">
              <a:rPr lang="en-US" smtClean="0"/>
              <a:t>8/18/2024</a:t>
            </a:fld>
            <a:endParaRPr lang="en-US" dirty="0"/>
          </a:p>
        </p:txBody>
      </p:sp>
      <p:sp>
        <p:nvSpPr>
          <p:cNvPr id="6" name="Footer Placeholder 5"/>
          <p:cNvSpPr>
            <a:spLocks noGrp="1"/>
          </p:cNvSpPr>
          <p:nvPr>
            <p:ph type="ftr" sz="quarter" idx="11"/>
          </p:nvPr>
        </p:nvSpPr>
        <p:spPr/>
        <p:txBody>
          <a:bodyPr/>
          <a:lstStyle/>
          <a:p>
            <a:r>
              <a:rPr lang="en-US" smtClean="0"/>
              <a:t>Written by Ahmed Almashani</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8EAB74-3635-4B8D-95F2-5FDC5B3D8E96}" type="datetime1">
              <a:rPr lang="en-US" smtClean="0"/>
              <a:t>8/18/2024</a:t>
            </a:fld>
            <a:endParaRPr lang="en-US" dirty="0"/>
          </a:p>
        </p:txBody>
      </p:sp>
      <p:sp>
        <p:nvSpPr>
          <p:cNvPr id="5" name="Footer Placeholder 4"/>
          <p:cNvSpPr>
            <a:spLocks noGrp="1"/>
          </p:cNvSpPr>
          <p:nvPr>
            <p:ph type="ftr" sz="quarter" idx="11"/>
          </p:nvPr>
        </p:nvSpPr>
        <p:spPr/>
        <p:txBody>
          <a:bodyPr/>
          <a:lstStyle/>
          <a:p>
            <a:r>
              <a:rPr lang="en-US" smtClean="0"/>
              <a:t>Written by Ahmed Almashani</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018FA3-4252-4D62-ABED-EF03F775111C}" type="datetime1">
              <a:rPr lang="en-US" smtClean="0"/>
              <a:t>8/18/2024</a:t>
            </a:fld>
            <a:endParaRPr lang="en-US" dirty="0"/>
          </a:p>
        </p:txBody>
      </p:sp>
      <p:sp>
        <p:nvSpPr>
          <p:cNvPr id="5" name="Footer Placeholder 4"/>
          <p:cNvSpPr>
            <a:spLocks noGrp="1"/>
          </p:cNvSpPr>
          <p:nvPr>
            <p:ph type="ftr" sz="quarter" idx="11"/>
          </p:nvPr>
        </p:nvSpPr>
        <p:spPr/>
        <p:txBody>
          <a:bodyPr/>
          <a:lstStyle/>
          <a:p>
            <a:r>
              <a:rPr lang="en-US" smtClean="0"/>
              <a:t>Written by Ahmed Almashani</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15EC9D-DE86-43EF-B48B-A1ED3E33FC1A}" type="datetime1">
              <a:rPr lang="en-US" smtClean="0"/>
              <a:t>8/18/2024</a:t>
            </a:fld>
            <a:endParaRPr lang="en-US" dirty="0"/>
          </a:p>
        </p:txBody>
      </p:sp>
      <p:sp>
        <p:nvSpPr>
          <p:cNvPr id="5" name="Footer Placeholder 4"/>
          <p:cNvSpPr>
            <a:spLocks noGrp="1"/>
          </p:cNvSpPr>
          <p:nvPr>
            <p:ph type="ftr" sz="quarter" idx="11"/>
          </p:nvPr>
        </p:nvSpPr>
        <p:spPr/>
        <p:txBody>
          <a:bodyPr/>
          <a:lstStyle/>
          <a:p>
            <a:r>
              <a:rPr lang="en-US" smtClean="0"/>
              <a:t>Written by Ahmed Almashani</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5266A8-9178-4DD4-BFA9-A35D0E69D00A}" type="datetime1">
              <a:rPr lang="en-US" smtClean="0"/>
              <a:t>8/18/2024</a:t>
            </a:fld>
            <a:endParaRPr lang="en-US" dirty="0"/>
          </a:p>
        </p:txBody>
      </p:sp>
      <p:sp>
        <p:nvSpPr>
          <p:cNvPr id="5" name="Footer Placeholder 4"/>
          <p:cNvSpPr>
            <a:spLocks noGrp="1"/>
          </p:cNvSpPr>
          <p:nvPr>
            <p:ph type="ftr" sz="quarter" idx="11"/>
          </p:nvPr>
        </p:nvSpPr>
        <p:spPr/>
        <p:txBody>
          <a:bodyPr/>
          <a:lstStyle/>
          <a:p>
            <a:r>
              <a:rPr lang="en-US" smtClean="0"/>
              <a:t>Written by Ahmed Almashani</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757552-0BEF-45DD-9D73-3A740FB0BE37}" type="datetime1">
              <a:rPr lang="en-US" smtClean="0"/>
              <a:t>8/18/2024</a:t>
            </a:fld>
            <a:endParaRPr lang="en-US" dirty="0"/>
          </a:p>
        </p:txBody>
      </p:sp>
      <p:sp>
        <p:nvSpPr>
          <p:cNvPr id="6" name="Footer Placeholder 5"/>
          <p:cNvSpPr>
            <a:spLocks noGrp="1"/>
          </p:cNvSpPr>
          <p:nvPr>
            <p:ph type="ftr" sz="quarter" idx="11"/>
          </p:nvPr>
        </p:nvSpPr>
        <p:spPr/>
        <p:txBody>
          <a:bodyPr/>
          <a:lstStyle/>
          <a:p>
            <a:r>
              <a:rPr lang="en-US" smtClean="0"/>
              <a:t>Written by Ahmed Almashani</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F47F28-FD1D-4F9A-AE50-51E512924629}" type="datetime1">
              <a:rPr lang="en-US" smtClean="0"/>
              <a:t>8/18/2024</a:t>
            </a:fld>
            <a:endParaRPr lang="en-US" dirty="0"/>
          </a:p>
        </p:txBody>
      </p:sp>
      <p:sp>
        <p:nvSpPr>
          <p:cNvPr id="8" name="Footer Placeholder 7"/>
          <p:cNvSpPr>
            <a:spLocks noGrp="1"/>
          </p:cNvSpPr>
          <p:nvPr>
            <p:ph type="ftr" sz="quarter" idx="11"/>
          </p:nvPr>
        </p:nvSpPr>
        <p:spPr/>
        <p:txBody>
          <a:bodyPr/>
          <a:lstStyle/>
          <a:p>
            <a:r>
              <a:rPr lang="en-US" smtClean="0"/>
              <a:t>Written by Ahmed Almashani</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7751D85-0AFF-4F9E-A988-0452916E9577}" type="datetime1">
              <a:rPr lang="en-US" smtClean="0"/>
              <a:t>8/18/2024</a:t>
            </a:fld>
            <a:endParaRPr lang="en-US" dirty="0"/>
          </a:p>
        </p:txBody>
      </p:sp>
      <p:sp>
        <p:nvSpPr>
          <p:cNvPr id="4" name="Footer Placeholder 3"/>
          <p:cNvSpPr>
            <a:spLocks noGrp="1"/>
          </p:cNvSpPr>
          <p:nvPr>
            <p:ph type="ftr" sz="quarter" idx="11"/>
          </p:nvPr>
        </p:nvSpPr>
        <p:spPr/>
        <p:txBody>
          <a:bodyPr/>
          <a:lstStyle/>
          <a:p>
            <a:r>
              <a:rPr lang="en-US" smtClean="0"/>
              <a:t>Written by Ahmed Almashani</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804230-0208-4338-8E44-3BC9A0CE80BE}" type="datetime1">
              <a:rPr lang="en-US" smtClean="0"/>
              <a:t>8/18/2024</a:t>
            </a:fld>
            <a:endParaRPr lang="en-US" dirty="0"/>
          </a:p>
        </p:txBody>
      </p:sp>
      <p:sp>
        <p:nvSpPr>
          <p:cNvPr id="3" name="Footer Placeholder 2"/>
          <p:cNvSpPr>
            <a:spLocks noGrp="1"/>
          </p:cNvSpPr>
          <p:nvPr>
            <p:ph type="ftr" sz="quarter" idx="11"/>
          </p:nvPr>
        </p:nvSpPr>
        <p:spPr/>
        <p:txBody>
          <a:bodyPr/>
          <a:lstStyle/>
          <a:p>
            <a:r>
              <a:rPr lang="en-US" smtClean="0"/>
              <a:t>Written by Ahmed Almashani</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7A321F-0CAE-4867-A2DA-19B060F7DE14}" type="datetime1">
              <a:rPr lang="en-US" smtClean="0"/>
              <a:t>8/18/2024</a:t>
            </a:fld>
            <a:endParaRPr lang="en-US" dirty="0"/>
          </a:p>
        </p:txBody>
      </p:sp>
      <p:sp>
        <p:nvSpPr>
          <p:cNvPr id="6" name="Footer Placeholder 5"/>
          <p:cNvSpPr>
            <a:spLocks noGrp="1"/>
          </p:cNvSpPr>
          <p:nvPr>
            <p:ph type="ftr" sz="quarter" idx="11"/>
          </p:nvPr>
        </p:nvSpPr>
        <p:spPr/>
        <p:txBody>
          <a:bodyPr/>
          <a:lstStyle/>
          <a:p>
            <a:r>
              <a:rPr lang="en-US" smtClean="0"/>
              <a:t>Written by Ahmed Almashani</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B5EA9F-98AF-4199-8CD9-425C7475F806}" type="datetime1">
              <a:rPr lang="en-US" smtClean="0"/>
              <a:t>8/18/2024</a:t>
            </a:fld>
            <a:endParaRPr lang="en-US" dirty="0"/>
          </a:p>
        </p:txBody>
      </p:sp>
      <p:sp>
        <p:nvSpPr>
          <p:cNvPr id="6" name="Footer Placeholder 5"/>
          <p:cNvSpPr>
            <a:spLocks noGrp="1"/>
          </p:cNvSpPr>
          <p:nvPr>
            <p:ph type="ftr" sz="quarter" idx="11"/>
          </p:nvPr>
        </p:nvSpPr>
        <p:spPr/>
        <p:txBody>
          <a:bodyPr/>
          <a:lstStyle/>
          <a:p>
            <a:r>
              <a:rPr lang="en-US" smtClean="0"/>
              <a:t>Written by Ahmed Almashani</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D5B394-9019-4AF8-885B-B5A358A51332}" type="datetime1">
              <a:rPr lang="en-US" smtClean="0"/>
              <a:t>8/18/2024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Written by Ahmed Almashani</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pys.on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duckduckgo.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duckduckgo.com/" TargetMode="Externa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vmware.com/info/workstation-player/evaluatio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kali.org/get-kali/#kali-virtual-machin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www.linuxtrainingacademy.com/linux-commands-cheat-sheet/" TargetMode="External"/><Relationship Id="rId2" Type="http://schemas.openxmlformats.org/officeDocument/2006/relationships/hyperlink" Target="https://www.geeksforgeeks.org/linux-commands-cheat-she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kali.org/docs/general-use/kali-linux-sources-list-repositories/"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10000"/>
              </a:schemeClr>
            </a:gs>
            <a:gs pos="0">
              <a:schemeClr val="accent2">
                <a:lumMod val="60000"/>
                <a:lumOff val="40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Chapter 1 Linux Terminal Commands </a:t>
            </a:r>
            <a:endParaRPr lang="en-US" b="1" dirty="0"/>
          </a:p>
        </p:txBody>
      </p:sp>
      <p:sp>
        <p:nvSpPr>
          <p:cNvPr id="3" name="Subtitle 2"/>
          <p:cNvSpPr>
            <a:spLocks noGrp="1"/>
          </p:cNvSpPr>
          <p:nvPr>
            <p:ph type="subTitle" idx="1"/>
          </p:nvPr>
        </p:nvSpPr>
        <p:spPr/>
        <p:txBody>
          <a:bodyPr/>
          <a:lstStyle/>
          <a:p>
            <a:r>
              <a:rPr lang="en-US" dirty="0" smtClean="0"/>
              <a:t>The first chapter is about general knowledge and commands on Kali Linux terminal that are commonly used on all Linux Systems. </a:t>
            </a:r>
            <a:endParaRPr lang="en-US" dirty="0"/>
          </a:p>
        </p:txBody>
      </p:sp>
      <p:sp>
        <p:nvSpPr>
          <p:cNvPr id="4" name="Date Placeholder 3"/>
          <p:cNvSpPr>
            <a:spLocks noGrp="1"/>
          </p:cNvSpPr>
          <p:nvPr>
            <p:ph type="dt" sz="half" idx="10"/>
          </p:nvPr>
        </p:nvSpPr>
        <p:spPr/>
        <p:txBody>
          <a:bodyPr/>
          <a:lstStyle/>
          <a:p>
            <a:fld id="{7B27CB30-4658-45E9-B5D4-C23EFC45A009}" type="datetime1">
              <a:rPr lang="en-US" smtClean="0"/>
              <a:t>8/25/2024</a:t>
            </a:fld>
            <a:endParaRPr lang="en-US" dirty="0"/>
          </a:p>
        </p:txBody>
      </p:sp>
      <p:sp>
        <p:nvSpPr>
          <p:cNvPr id="5" name="Footer Placeholder 4"/>
          <p:cNvSpPr>
            <a:spLocks noGrp="1"/>
          </p:cNvSpPr>
          <p:nvPr>
            <p:ph type="ftr" sz="quarter" idx="11"/>
          </p:nvPr>
        </p:nvSpPr>
        <p:spPr/>
        <p:txBody>
          <a:bodyPr/>
          <a:lstStyle/>
          <a:p>
            <a:r>
              <a:rPr lang="en-US" smtClean="0"/>
              <a:t>Written by Ahmed Almashani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542912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First Step to do after logging into Kali Linux System:</a:t>
            </a:r>
            <a:endParaRPr lang="en-US" b="1"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r>
              <a:rPr lang="en-US" dirty="0" smtClean="0"/>
              <a:t>The first thing to do is update and upgrade as it appears in the picture to the right:</a:t>
            </a:r>
          </a:p>
          <a:p>
            <a:pPr marL="285750" indent="-285750">
              <a:buFont typeface="Arial" panose="020B0604020202020204" pitchFamily="34" charset="0"/>
              <a:buChar char="•"/>
            </a:pPr>
            <a:r>
              <a:rPr lang="en-US" dirty="0" smtClean="0"/>
              <a:t>Updating is essential</a:t>
            </a:r>
          </a:p>
          <a:p>
            <a:pPr marL="285750" indent="-285750">
              <a:buFont typeface="Arial" panose="020B0604020202020204" pitchFamily="34" charset="0"/>
              <a:buChar char="•"/>
            </a:pPr>
            <a:r>
              <a:rPr lang="en-US" dirty="0" smtClean="0"/>
              <a:t>Upgrading is also good and highly recommended to stay up-to-date.</a:t>
            </a:r>
          </a:p>
          <a:p>
            <a:pPr marL="285750" indent="-285750">
              <a:buFont typeface="Arial" panose="020B0604020202020204" pitchFamily="34" charset="0"/>
              <a:buChar char="•"/>
            </a:pPr>
            <a:r>
              <a:rPr lang="en-US" dirty="0" err="1"/>
              <a:t>d</a:t>
            </a:r>
            <a:r>
              <a:rPr lang="en-US" dirty="0" err="1" smtClean="0"/>
              <a:t>ist</a:t>
            </a:r>
            <a:r>
              <a:rPr lang="en-US" dirty="0" smtClean="0"/>
              <a:t>-upgrade is the version of the kai Linux update.</a:t>
            </a:r>
          </a:p>
          <a:p>
            <a:pPr marL="285750" indent="-285750">
              <a:buFont typeface="Arial" panose="020B0604020202020204" pitchFamily="34" charset="0"/>
              <a:buChar char="•"/>
            </a:pPr>
            <a:r>
              <a:rPr lang="en-US" dirty="0" smtClean="0"/>
              <a:t>After completing, you might be asked to issue the command:</a:t>
            </a:r>
          </a:p>
          <a:p>
            <a:r>
              <a:rPr lang="en-US" dirty="0" smtClean="0"/>
              <a:t>Sudo apt autoremove </a:t>
            </a:r>
          </a:p>
          <a:p>
            <a:r>
              <a:rPr lang="en-US" dirty="0" smtClean="0"/>
              <a:t>To get rid of the unnecessary packages on the system</a:t>
            </a:r>
            <a:endParaRPr lang="en-US" dirty="0"/>
          </a:p>
        </p:txBody>
      </p:sp>
      <p:pic>
        <p:nvPicPr>
          <p:cNvPr id="5" name="Picture 4"/>
          <p:cNvPicPr>
            <a:picLocks noChangeAspect="1"/>
          </p:cNvPicPr>
          <p:nvPr/>
        </p:nvPicPr>
        <p:blipFill>
          <a:blip r:embed="rId2"/>
          <a:stretch>
            <a:fillRect/>
          </a:stretch>
        </p:blipFill>
        <p:spPr>
          <a:xfrm>
            <a:off x="6497482" y="612661"/>
            <a:ext cx="5007130" cy="3817671"/>
          </a:xfrm>
          <a:prstGeom prst="rect">
            <a:avLst/>
          </a:prstGeom>
          <a:ln w="88900" cap="sq" cmpd="thickThin">
            <a:solidFill>
              <a:srgbClr val="000000"/>
            </a:solidFill>
            <a:prstDash val="solid"/>
            <a:miter lim="800000"/>
          </a:ln>
          <a:effectLst>
            <a:innerShdw blurRad="76200">
              <a:srgbClr val="000000"/>
            </a:innerShdw>
          </a:effectLst>
        </p:spPr>
      </p:pic>
      <p:sp>
        <p:nvSpPr>
          <p:cNvPr id="6" name="Slide Number Placeholder 5"/>
          <p:cNvSpPr>
            <a:spLocks noGrp="1"/>
          </p:cNvSpPr>
          <p:nvPr>
            <p:ph type="sldNum" sz="quarter" idx="12"/>
          </p:nvPr>
        </p:nvSpPr>
        <p:spPr/>
        <p:txBody>
          <a:bodyPr/>
          <a:lstStyle/>
          <a:p>
            <a:fld id="{D57F1E4F-1CFF-5643-939E-217C01CDF565}" type="slidenum">
              <a:rPr lang="en-US" smtClean="0"/>
              <a:pPr/>
              <a:t>10</a:t>
            </a:fld>
            <a:endParaRPr lang="en-US" dirty="0"/>
          </a:p>
        </p:txBody>
      </p:sp>
      <p:sp>
        <p:nvSpPr>
          <p:cNvPr id="7" name="Date Placeholder 6"/>
          <p:cNvSpPr>
            <a:spLocks noGrp="1"/>
          </p:cNvSpPr>
          <p:nvPr>
            <p:ph type="dt" sz="half" idx="10"/>
          </p:nvPr>
        </p:nvSpPr>
        <p:spPr/>
        <p:txBody>
          <a:bodyPr/>
          <a:lstStyle/>
          <a:p>
            <a:fld id="{630A711D-6E0E-49F8-8985-4A18AC6C6B15}" type="datetime1">
              <a:rPr lang="en-US" smtClean="0"/>
              <a:t>8/18/2024</a:t>
            </a:fld>
            <a:endParaRPr lang="en-US" dirty="0"/>
          </a:p>
        </p:txBody>
      </p:sp>
      <p:sp>
        <p:nvSpPr>
          <p:cNvPr id="8" name="Footer Placeholder 7"/>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25703563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75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Activating Proxy Chains in Kali Linux (Extremely important)</a:t>
            </a:r>
            <a:endParaRPr lang="en-US" b="1" dirty="0"/>
          </a:p>
        </p:txBody>
      </p:sp>
      <p:sp>
        <p:nvSpPr>
          <p:cNvPr id="3" name="Subtitle 2"/>
          <p:cNvSpPr>
            <a:spLocks noGrp="1"/>
          </p:cNvSpPr>
          <p:nvPr>
            <p:ph type="subTitle" idx="1"/>
          </p:nvPr>
        </p:nvSpPr>
        <p:spPr/>
        <p:txBody>
          <a:bodyPr>
            <a:normAutofit lnSpcReduction="10000"/>
          </a:bodyPr>
          <a:lstStyle/>
          <a:p>
            <a:r>
              <a:rPr lang="en-US" b="1" dirty="0" smtClean="0"/>
              <a:t>ProxyChains</a:t>
            </a:r>
            <a:r>
              <a:rPr lang="en-US" dirty="0" smtClean="0"/>
              <a:t> are a tool that protects your IP when browsing the Internet. The goal here is to keep your Private IP and Mac Address hidden using Chain of Free Proxy servers. In the following Slides, we will learn how to successfully activate the proxy chains on Kali Linux</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
        <p:nvSpPr>
          <p:cNvPr id="5" name="Date Placeholder 4"/>
          <p:cNvSpPr>
            <a:spLocks noGrp="1"/>
          </p:cNvSpPr>
          <p:nvPr>
            <p:ph type="dt" sz="half" idx="10"/>
          </p:nvPr>
        </p:nvSpPr>
        <p:spPr/>
        <p:txBody>
          <a:bodyPr/>
          <a:lstStyle/>
          <a:p>
            <a:fld id="{27ABC56E-AAA6-40A9-A1AC-21B2A124935C}" type="datetime1">
              <a:rPr lang="en-US" smtClean="0"/>
              <a:t>8/18/2024</a:t>
            </a:fld>
            <a:endParaRPr lang="en-US" dirty="0"/>
          </a:p>
        </p:txBody>
      </p:sp>
      <p:sp>
        <p:nvSpPr>
          <p:cNvPr id="6" name="Footer Placeholder 5"/>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4021036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follow:</a:t>
            </a:r>
            <a:endParaRPr lang="en-US" dirty="0"/>
          </a:p>
        </p:txBody>
      </p:sp>
      <p:sp>
        <p:nvSpPr>
          <p:cNvPr id="3" name="Content Placeholder 2"/>
          <p:cNvSpPr>
            <a:spLocks noGrp="1"/>
          </p:cNvSpPr>
          <p:nvPr>
            <p:ph idx="1"/>
          </p:nvPr>
        </p:nvSpPr>
        <p:spPr/>
        <p:txBody>
          <a:bodyPr/>
          <a:lstStyle/>
          <a:p>
            <a:r>
              <a:rPr lang="en-US" dirty="0" smtClean="0"/>
              <a:t>Issue the command: </a:t>
            </a:r>
            <a:r>
              <a:rPr lang="en-US" b="1" dirty="0" smtClean="0"/>
              <a:t>locate proxychains </a:t>
            </a:r>
            <a:r>
              <a:rPr lang="en-US" dirty="0" smtClean="0"/>
              <a:t>on the terminal</a:t>
            </a:r>
          </a:p>
          <a:p>
            <a:endParaRPr lang="en-US" dirty="0"/>
          </a:p>
          <a:p>
            <a:endParaRPr lang="en-US" dirty="0" smtClean="0"/>
          </a:p>
          <a:p>
            <a:endParaRPr lang="en-US" dirty="0"/>
          </a:p>
          <a:p>
            <a:endParaRPr lang="en-US" dirty="0" smtClean="0"/>
          </a:p>
          <a:p>
            <a:endParaRPr lang="en-US" dirty="0"/>
          </a:p>
          <a:p>
            <a:r>
              <a:rPr lang="en-US" dirty="0" smtClean="0"/>
              <a:t>After issuing the command, we will be given a long list of options, we are only concerned with </a:t>
            </a:r>
            <a:r>
              <a:rPr lang="en-US" b="1" dirty="0" smtClean="0"/>
              <a:t>/</a:t>
            </a:r>
            <a:r>
              <a:rPr lang="en-US" b="1" dirty="0" err="1" smtClean="0"/>
              <a:t>etc</a:t>
            </a:r>
            <a:r>
              <a:rPr lang="en-US" b="1" dirty="0" smtClean="0"/>
              <a:t>/procychains4.conf </a:t>
            </a:r>
            <a:r>
              <a:rPr lang="en-US" dirty="0" smtClean="0"/>
              <a:t>as it is highlighted above.</a:t>
            </a:r>
          </a:p>
          <a:p>
            <a:r>
              <a:rPr lang="en-US" dirty="0" smtClean="0"/>
              <a:t>Then, we will open the file using: </a:t>
            </a:r>
            <a:r>
              <a:rPr lang="en-US" b="1" dirty="0" smtClean="0"/>
              <a:t>sudo nano /etc/proxychains4.conf</a:t>
            </a:r>
            <a:r>
              <a:rPr lang="en-US" dirty="0" smtClean="0"/>
              <a:t/>
            </a:r>
            <a:br>
              <a:rPr lang="en-US" dirty="0" smtClean="0"/>
            </a:br>
            <a:endParaRPr lang="en-US" dirty="0"/>
          </a:p>
        </p:txBody>
      </p:sp>
      <p:pic>
        <p:nvPicPr>
          <p:cNvPr id="4" name="Picture 3"/>
          <p:cNvPicPr>
            <a:picLocks noChangeAspect="1"/>
          </p:cNvPicPr>
          <p:nvPr/>
        </p:nvPicPr>
        <p:blipFill>
          <a:blip r:embed="rId2"/>
          <a:stretch>
            <a:fillRect/>
          </a:stretch>
        </p:blipFill>
        <p:spPr>
          <a:xfrm>
            <a:off x="2752531" y="2551680"/>
            <a:ext cx="6700562" cy="1659712"/>
          </a:xfrm>
          <a:prstGeom prst="rect">
            <a:avLst/>
          </a:prstGeom>
          <a:ln w="88900" cap="sq" cmpd="thickThin">
            <a:solidFill>
              <a:srgbClr val="000000"/>
            </a:solidFill>
            <a:prstDash val="solid"/>
            <a:miter lim="800000"/>
          </a:ln>
          <a:effectLst>
            <a:innerShdw blurRad="76200">
              <a:srgbClr val="000000"/>
            </a:innerShdw>
          </a:effectLst>
        </p:spPr>
      </p:pic>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
        <p:nvSpPr>
          <p:cNvPr id="6" name="Date Placeholder 5"/>
          <p:cNvSpPr>
            <a:spLocks noGrp="1"/>
          </p:cNvSpPr>
          <p:nvPr>
            <p:ph type="dt" sz="half" idx="10"/>
          </p:nvPr>
        </p:nvSpPr>
        <p:spPr/>
        <p:txBody>
          <a:bodyPr/>
          <a:lstStyle/>
          <a:p>
            <a:fld id="{952C80D6-5387-4457-B004-8DEF4EE6CFE7}" type="datetime1">
              <a:rPr lang="en-US" smtClean="0"/>
              <a:t>8/18/2024</a:t>
            </a:fld>
            <a:endParaRPr lang="en-US" dirty="0"/>
          </a:p>
        </p:txBody>
      </p:sp>
      <p:sp>
        <p:nvSpPr>
          <p:cNvPr id="7" name="Footer Placeholder 6"/>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29574476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Editing and Modifying proxychains4.conf file:</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Before starting editing and modifying the proxychains4.config, you must be aware of the three cases or perhaps modes:</a:t>
            </a:r>
          </a:p>
          <a:p>
            <a:pPr>
              <a:buAutoNum type="arabicPeriod"/>
            </a:pPr>
            <a:r>
              <a:rPr lang="en-US" b="1" dirty="0" err="1" smtClean="0"/>
              <a:t>dynamic_chain</a:t>
            </a:r>
            <a:r>
              <a:rPr lang="en-US" dirty="0" smtClean="0"/>
              <a:t>: This is the process of select 1, 2, 3 for example. If 2 is down, it goes 1, 3</a:t>
            </a:r>
          </a:p>
          <a:p>
            <a:pPr>
              <a:buAutoNum type="arabicPeriod"/>
            </a:pPr>
            <a:r>
              <a:rPr lang="en-US" b="1" dirty="0" err="1" smtClean="0"/>
              <a:t>Strict_chain</a:t>
            </a:r>
            <a:r>
              <a:rPr lang="en-US" dirty="0" smtClean="0"/>
              <a:t>: this is the process of select 1, 2, 3 for example, if 2 is down, then your request fails because your proxy chain is restrict</a:t>
            </a:r>
          </a:p>
          <a:p>
            <a:pPr>
              <a:buAutoNum type="arabicPeriod"/>
            </a:pPr>
            <a:r>
              <a:rPr lang="en-US" b="1" dirty="0" err="1" smtClean="0"/>
              <a:t>Random_chain</a:t>
            </a:r>
            <a:r>
              <a:rPr lang="en-US" dirty="0" smtClean="0"/>
              <a:t>: this is the process of select 1, 2, 3 or 3, 1, 2 or 3, 2, 1 by random. If 2 is down, it can select 1, 3 or 3, 1 </a:t>
            </a:r>
          </a:p>
          <a:p>
            <a:pPr marL="0" indent="0">
              <a:buNone/>
            </a:pPr>
            <a:r>
              <a:rPr lang="en-US" dirty="0" smtClean="0"/>
              <a:t>By default, it is set to </a:t>
            </a:r>
            <a:r>
              <a:rPr lang="en-US" b="1" dirty="0" err="1" smtClean="0">
                <a:solidFill>
                  <a:srgbClr val="FF0000"/>
                </a:solidFill>
              </a:rPr>
              <a:t>strict_chain</a:t>
            </a:r>
            <a:endParaRPr lang="en-US" b="1" dirty="0" smtClean="0">
              <a:solidFill>
                <a:srgbClr val="FF0000"/>
              </a:solidFill>
            </a:endParaRPr>
          </a:p>
          <a:p>
            <a:pPr marL="0" indent="0">
              <a:buNone/>
            </a:pPr>
            <a:r>
              <a:rPr lang="en-US" dirty="0" smtClean="0"/>
              <a:t>You can only activate one of the options, you cannot have two working at the same time.</a:t>
            </a:r>
          </a:p>
          <a:p>
            <a:pPr marL="0" indent="0">
              <a:buNone/>
            </a:pPr>
            <a:r>
              <a:rPr lang="en-US" dirty="0" smtClean="0"/>
              <a:t>In addition to that, you must enable:</a:t>
            </a:r>
          </a:p>
          <a:p>
            <a:pPr>
              <a:buFontTx/>
              <a:buChar char="-"/>
            </a:pPr>
            <a:r>
              <a:rPr lang="en-US" dirty="0" smtClean="0"/>
              <a:t>proxy-</a:t>
            </a:r>
            <a:r>
              <a:rPr lang="en-US" dirty="0" err="1" smtClean="0"/>
              <a:t>dns</a:t>
            </a: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
        <p:nvSpPr>
          <p:cNvPr id="5" name="Date Placeholder 4"/>
          <p:cNvSpPr>
            <a:spLocks noGrp="1"/>
          </p:cNvSpPr>
          <p:nvPr>
            <p:ph type="dt" sz="half" idx="10"/>
          </p:nvPr>
        </p:nvSpPr>
        <p:spPr/>
        <p:txBody>
          <a:bodyPr/>
          <a:lstStyle/>
          <a:p>
            <a:fld id="{0BB7A224-B117-417E-A286-A96D97D650CF}" type="datetime1">
              <a:rPr lang="en-US" smtClean="0"/>
              <a:t>8/18/2024</a:t>
            </a:fld>
            <a:endParaRPr lang="en-US" dirty="0"/>
          </a:p>
        </p:txBody>
      </p:sp>
      <p:sp>
        <p:nvSpPr>
          <p:cNvPr id="6" name="Footer Placeholder 5"/>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9619887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can we add our proxy servers in proxychains4.conf file:</a:t>
            </a:r>
            <a:endParaRPr lang="en-US" dirty="0"/>
          </a:p>
        </p:txBody>
      </p:sp>
      <p:sp>
        <p:nvSpPr>
          <p:cNvPr id="3" name="Content Placeholder 2"/>
          <p:cNvSpPr>
            <a:spLocks noGrp="1"/>
          </p:cNvSpPr>
          <p:nvPr>
            <p:ph idx="1"/>
          </p:nvPr>
        </p:nvSpPr>
        <p:spPr/>
        <p:txBody>
          <a:bodyPr>
            <a:normAutofit lnSpcReduction="10000"/>
          </a:bodyPr>
          <a:lstStyle/>
          <a:p>
            <a:r>
              <a:rPr lang="en-US" dirty="0" smtClean="0"/>
              <a:t>At the bottom of the file, we can find something similar to the following:</a:t>
            </a:r>
          </a:p>
          <a:p>
            <a:endParaRPr lang="en-US" dirty="0"/>
          </a:p>
          <a:p>
            <a:endParaRPr lang="en-US" dirty="0" smtClean="0"/>
          </a:p>
          <a:p>
            <a:endParaRPr lang="en-US" dirty="0"/>
          </a:p>
          <a:p>
            <a:endParaRPr lang="en-US" dirty="0" smtClean="0"/>
          </a:p>
          <a:p>
            <a:r>
              <a:rPr lang="en-US" dirty="0" smtClean="0"/>
              <a:t>It is where we will be adding the proxy servers we get from the internet.</a:t>
            </a:r>
          </a:p>
          <a:p>
            <a:r>
              <a:rPr lang="en-US" dirty="0" smtClean="0"/>
              <a:t>Extremely powerful proxy servers are for money, but we can still manage to get some proxy servers for free.</a:t>
            </a:r>
          </a:p>
          <a:p>
            <a:r>
              <a:rPr lang="en-US" dirty="0" smtClean="0"/>
              <a:t>In the next slide, we will see where we can get some free proxy Servers to use in our proxychains4.conf file</a:t>
            </a:r>
            <a:br>
              <a:rPr lang="en-US" dirty="0" smtClean="0"/>
            </a:br>
            <a:endParaRPr lang="en-US" dirty="0" smtClean="0"/>
          </a:p>
        </p:txBody>
      </p:sp>
      <p:pic>
        <p:nvPicPr>
          <p:cNvPr id="4" name="Picture 3"/>
          <p:cNvPicPr>
            <a:picLocks noChangeAspect="1"/>
          </p:cNvPicPr>
          <p:nvPr/>
        </p:nvPicPr>
        <p:blipFill>
          <a:blip r:embed="rId2"/>
          <a:stretch>
            <a:fillRect/>
          </a:stretch>
        </p:blipFill>
        <p:spPr>
          <a:xfrm>
            <a:off x="2992980" y="2510753"/>
            <a:ext cx="5468440" cy="1404424"/>
          </a:xfrm>
          <a:prstGeom prst="rect">
            <a:avLst/>
          </a:prstGeom>
          <a:ln w="88900" cap="sq" cmpd="thickThin">
            <a:solidFill>
              <a:srgbClr val="000000"/>
            </a:solidFill>
            <a:prstDash val="solid"/>
            <a:miter lim="800000"/>
          </a:ln>
          <a:effectLst>
            <a:innerShdw blurRad="76200">
              <a:srgbClr val="000000"/>
            </a:innerShdw>
          </a:effectLst>
        </p:spPr>
      </p:pic>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
        <p:nvSpPr>
          <p:cNvPr id="6" name="Date Placeholder 5"/>
          <p:cNvSpPr>
            <a:spLocks noGrp="1"/>
          </p:cNvSpPr>
          <p:nvPr>
            <p:ph type="dt" sz="half" idx="10"/>
          </p:nvPr>
        </p:nvSpPr>
        <p:spPr/>
        <p:txBody>
          <a:bodyPr/>
          <a:lstStyle/>
          <a:p>
            <a:fld id="{FEF99B73-0566-4CE2-93F4-5B344D6FA9B0}" type="datetime1">
              <a:rPr lang="en-US" smtClean="0"/>
              <a:t>8/18/2024</a:t>
            </a:fld>
            <a:endParaRPr lang="en-US" dirty="0"/>
          </a:p>
        </p:txBody>
      </p:sp>
      <p:sp>
        <p:nvSpPr>
          <p:cNvPr id="7" name="Footer Placeholder 6"/>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23300646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Getting Free Proxy Servers for our proxychains4.conf file:</a:t>
            </a:r>
            <a:endParaRPr lang="en-US" b="1" dirty="0"/>
          </a:p>
        </p:txBody>
      </p:sp>
      <p:sp>
        <p:nvSpPr>
          <p:cNvPr id="3" name="Content Placeholder 2"/>
          <p:cNvSpPr>
            <a:spLocks noGrp="1"/>
          </p:cNvSpPr>
          <p:nvPr>
            <p:ph idx="1"/>
          </p:nvPr>
        </p:nvSpPr>
        <p:spPr/>
        <p:txBody>
          <a:bodyPr/>
          <a:lstStyle/>
          <a:p>
            <a:r>
              <a:rPr lang="en-US" dirty="0" smtClean="0"/>
              <a:t>A lot of free proxy servers are available online, but it is not that easy to locate a decent one, but among the free proxy servers that can be used is a website called spy.one and that is a famous Russian website </a:t>
            </a:r>
            <a:r>
              <a:rPr lang="en-US" dirty="0"/>
              <a:t>and the link:</a:t>
            </a:r>
            <a:br>
              <a:rPr lang="en-US" dirty="0"/>
            </a:br>
            <a:r>
              <a:rPr lang="en-US" dirty="0">
                <a:hlinkClick r:id="rId2"/>
              </a:rPr>
              <a:t>https://spys.one</a:t>
            </a:r>
            <a:r>
              <a:rPr lang="en-US" dirty="0" smtClean="0">
                <a:hlinkClick r:id="rId2"/>
              </a:rPr>
              <a:t>/</a:t>
            </a:r>
            <a:endParaRPr lang="en-US" dirty="0" smtClean="0"/>
          </a:p>
          <a:p>
            <a:r>
              <a:rPr lang="en-US" dirty="0" smtClean="0"/>
              <a:t>We can start by using an IP collected from spys.one website:</a:t>
            </a:r>
            <a:br>
              <a:rPr lang="en-US" dirty="0" smtClean="0"/>
            </a:br>
            <a:r>
              <a:rPr lang="en-US" dirty="0" smtClean="0"/>
              <a:t>http 184.155.36.194 8080</a:t>
            </a:r>
          </a:p>
          <a:p>
            <a:r>
              <a:rPr lang="en-US" dirty="0" smtClean="0"/>
              <a:t>Another example is</a:t>
            </a:r>
            <a:br>
              <a:rPr lang="en-US" dirty="0" smtClean="0"/>
            </a:br>
            <a:r>
              <a:rPr lang="en-US" dirty="0" smtClean="0"/>
              <a:t>http 172.158.58.140 </a:t>
            </a:r>
            <a:r>
              <a:rPr lang="en-US" dirty="0"/>
              <a:t>8081</a:t>
            </a:r>
          </a:p>
        </p:txBody>
      </p:sp>
      <p:sp>
        <p:nvSpPr>
          <p:cNvPr id="5" name="Rectangle 1"/>
          <p:cNvSpPr>
            <a:spLocks noChangeArrowheads="1"/>
          </p:cNvSpPr>
          <p:nvPr/>
        </p:nvSpPr>
        <p:spPr bwMode="auto">
          <a:xfrm>
            <a:off x="3588648" y="435471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sp>
        <p:nvSpPr>
          <p:cNvPr id="6" name="Date Placeholder 5"/>
          <p:cNvSpPr>
            <a:spLocks noGrp="1"/>
          </p:cNvSpPr>
          <p:nvPr>
            <p:ph type="dt" sz="half" idx="10"/>
          </p:nvPr>
        </p:nvSpPr>
        <p:spPr/>
        <p:txBody>
          <a:bodyPr/>
          <a:lstStyle/>
          <a:p>
            <a:fld id="{D2C0B832-91AD-401A-B2F8-195788F97729}" type="datetime1">
              <a:rPr lang="en-US" smtClean="0"/>
              <a:t>8/18/2024</a:t>
            </a:fld>
            <a:endParaRPr lang="en-US" dirty="0"/>
          </a:p>
        </p:txBody>
      </p:sp>
      <p:sp>
        <p:nvSpPr>
          <p:cNvPr id="7" name="Footer Placeholder 6"/>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32592916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Installing Tor on Kali Linux</a:t>
            </a:r>
            <a:endParaRPr lang="en-US" b="1" dirty="0"/>
          </a:p>
        </p:txBody>
      </p:sp>
      <p:sp>
        <p:nvSpPr>
          <p:cNvPr id="3" name="Content Placeholder 2"/>
          <p:cNvSpPr>
            <a:spLocks noGrp="1"/>
          </p:cNvSpPr>
          <p:nvPr>
            <p:ph idx="1"/>
          </p:nvPr>
        </p:nvSpPr>
        <p:spPr/>
        <p:txBody>
          <a:bodyPr/>
          <a:lstStyle/>
          <a:p>
            <a:r>
              <a:rPr lang="en-US" dirty="0" smtClean="0"/>
              <a:t>Tor is a tool that must be installed to complete the sequences of activating proxy chains. To install it, please issue the command:</a:t>
            </a:r>
            <a:br>
              <a:rPr lang="en-US" dirty="0" smtClean="0"/>
            </a:br>
            <a:r>
              <a:rPr lang="en-US" b="1" dirty="0" smtClean="0"/>
              <a:t>sudo apt install tor</a:t>
            </a:r>
          </a:p>
          <a:p>
            <a:r>
              <a:rPr lang="en-US" dirty="0" smtClean="0"/>
              <a:t>After installing, we can check by issuing the command:</a:t>
            </a:r>
            <a:br>
              <a:rPr lang="en-US" dirty="0" smtClean="0"/>
            </a:br>
            <a:r>
              <a:rPr lang="en-US" b="1" dirty="0" smtClean="0"/>
              <a:t>service tor start</a:t>
            </a:r>
          </a:p>
          <a:p>
            <a:r>
              <a:rPr lang="en-US" dirty="0" smtClean="0"/>
              <a:t>Checking it’s status:</a:t>
            </a:r>
            <a:br>
              <a:rPr lang="en-US" dirty="0" smtClean="0"/>
            </a:br>
            <a:r>
              <a:rPr lang="en-US" b="1" dirty="0" smtClean="0"/>
              <a:t>service tor status</a:t>
            </a:r>
          </a:p>
          <a:p>
            <a:r>
              <a:rPr lang="en-US" dirty="0" smtClean="0"/>
              <a:t>Restarting the tor service:</a:t>
            </a:r>
            <a:br>
              <a:rPr lang="en-US" dirty="0" smtClean="0"/>
            </a:br>
            <a:r>
              <a:rPr lang="en-US" b="1" dirty="0" smtClean="0"/>
              <a:t>service tor start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
        <p:nvSpPr>
          <p:cNvPr id="5" name="Date Placeholder 4"/>
          <p:cNvSpPr>
            <a:spLocks noGrp="1"/>
          </p:cNvSpPr>
          <p:nvPr>
            <p:ph type="dt" sz="half" idx="10"/>
          </p:nvPr>
        </p:nvSpPr>
        <p:spPr/>
        <p:txBody>
          <a:bodyPr/>
          <a:lstStyle/>
          <a:p>
            <a:fld id="{3B94D9D5-95C9-4E2C-B264-7397D91E2E9F}" type="datetime1">
              <a:rPr lang="en-US" smtClean="0"/>
              <a:t>8/18/2024</a:t>
            </a:fld>
            <a:endParaRPr lang="en-US" dirty="0"/>
          </a:p>
        </p:txBody>
      </p:sp>
      <p:sp>
        <p:nvSpPr>
          <p:cNvPr id="6" name="Footer Placeholder 5"/>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41705443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Starting to work using the proxychains:</a:t>
            </a:r>
            <a:endParaRPr lang="en-US" b="1" dirty="0"/>
          </a:p>
        </p:txBody>
      </p:sp>
      <p:sp>
        <p:nvSpPr>
          <p:cNvPr id="3" name="Content Placeholder 2"/>
          <p:cNvSpPr>
            <a:spLocks noGrp="1"/>
          </p:cNvSpPr>
          <p:nvPr>
            <p:ph idx="1"/>
          </p:nvPr>
        </p:nvSpPr>
        <p:spPr/>
        <p:txBody>
          <a:bodyPr/>
          <a:lstStyle/>
          <a:p>
            <a:r>
              <a:rPr lang="en-US" dirty="0" smtClean="0"/>
              <a:t>To open a browser, we can issue the command:</a:t>
            </a:r>
            <a:br>
              <a:rPr lang="en-US" dirty="0" smtClean="0"/>
            </a:br>
            <a:r>
              <a:rPr lang="en-US" b="1" dirty="0" smtClean="0"/>
              <a:t>proxychains firebox </a:t>
            </a:r>
            <a:r>
              <a:rPr lang="en-US" b="1" dirty="0" smtClean="0">
                <a:hlinkClick r:id="rId2"/>
              </a:rPr>
              <a:t>www.duckduckgo.com</a:t>
            </a:r>
            <a:endParaRPr lang="en-US" b="1" dirty="0" smtClean="0"/>
          </a:p>
          <a:p>
            <a:r>
              <a:rPr lang="en-US" dirty="0" smtClean="0"/>
              <a:t>It is wise to avoid opening google.com because it will detect the proxy and block the request. So, it is better to start opening a website that is not google or anything related to google such as youtube.com</a:t>
            </a:r>
          </a:p>
          <a:p>
            <a:r>
              <a:rPr lang="en-US" dirty="0" smtClean="0"/>
              <a:t>As we open the browser, we will notice an activity taking place on the terminal.</a:t>
            </a:r>
          </a:p>
          <a:p>
            <a:r>
              <a:rPr lang="en-US" b="1" dirty="0" smtClean="0">
                <a:solidFill>
                  <a:srgbClr val="FF0000"/>
                </a:solidFill>
              </a:rPr>
              <a:t>Before we do that, we should change the mode from </a:t>
            </a:r>
            <a:r>
              <a:rPr lang="en-US" b="1" dirty="0" err="1" smtClean="0">
                <a:solidFill>
                  <a:srgbClr val="FF0000"/>
                </a:solidFill>
              </a:rPr>
              <a:t>strict_chain</a:t>
            </a:r>
            <a:r>
              <a:rPr lang="en-US" b="1" dirty="0" smtClean="0">
                <a:solidFill>
                  <a:srgbClr val="FF0000"/>
                </a:solidFill>
              </a:rPr>
              <a:t> to </a:t>
            </a:r>
            <a:r>
              <a:rPr lang="en-US" b="1" dirty="0" err="1" smtClean="0">
                <a:solidFill>
                  <a:srgbClr val="FF0000"/>
                </a:solidFill>
              </a:rPr>
              <a:t>dynamic_chain</a:t>
            </a:r>
            <a:r>
              <a:rPr lang="en-US" b="1" dirty="0" smtClean="0">
                <a:solidFill>
                  <a:srgbClr val="FF0000"/>
                </a:solidFill>
              </a:rPr>
              <a:t> </a:t>
            </a:r>
            <a:r>
              <a:rPr lang="en-US" b="1" dirty="0" smtClean="0">
                <a:solidFill>
                  <a:schemeClr val="tx1"/>
                </a:solidFill>
              </a:rPr>
              <a:t>inside the proxychains4.conf file</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sp>
        <p:nvSpPr>
          <p:cNvPr id="5" name="Date Placeholder 4"/>
          <p:cNvSpPr>
            <a:spLocks noGrp="1"/>
          </p:cNvSpPr>
          <p:nvPr>
            <p:ph type="dt" sz="half" idx="10"/>
          </p:nvPr>
        </p:nvSpPr>
        <p:spPr/>
        <p:txBody>
          <a:bodyPr/>
          <a:lstStyle/>
          <a:p>
            <a:fld id="{AC9C882E-ED74-4CE6-A203-732E6B3D615D}" type="datetime1">
              <a:rPr lang="en-US" smtClean="0"/>
              <a:t>8/18/2024</a:t>
            </a:fld>
            <a:endParaRPr lang="en-US" dirty="0"/>
          </a:p>
        </p:txBody>
      </p:sp>
      <p:sp>
        <p:nvSpPr>
          <p:cNvPr id="6" name="Footer Placeholder 5"/>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27475777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3"/>
          </p:nvPr>
        </p:nvSpPr>
        <p:spPr/>
        <p:txBody>
          <a:bodyPr/>
          <a:lstStyle/>
          <a:p>
            <a:r>
              <a:rPr lang="en-US" b="1" dirty="0" smtClean="0"/>
              <a:t>Proxychains </a:t>
            </a:r>
            <a:r>
              <a:rPr lang="en-US" b="1" dirty="0" err="1" smtClean="0"/>
              <a:t>firefox</a:t>
            </a:r>
            <a:r>
              <a:rPr lang="en-US" b="1" dirty="0" smtClean="0"/>
              <a:t> </a:t>
            </a:r>
            <a:r>
              <a:rPr lang="en-US" b="1" dirty="0" smtClean="0">
                <a:hlinkClick r:id="rId2"/>
              </a:rPr>
              <a:t>www.duckduckgo.com</a:t>
            </a:r>
            <a:r>
              <a:rPr lang="en-US" b="1" dirty="0" smtClean="0"/>
              <a:t> </a:t>
            </a:r>
            <a:endParaRPr lang="en-US" b="1" dirty="0"/>
          </a:p>
        </p:txBody>
      </p:sp>
      <p:sp>
        <p:nvSpPr>
          <p:cNvPr id="4" name="Text Placeholder 3"/>
          <p:cNvSpPr>
            <a:spLocks noGrp="1"/>
          </p:cNvSpPr>
          <p:nvPr>
            <p:ph type="body" idx="1"/>
          </p:nvPr>
        </p:nvSpPr>
        <p:spPr/>
        <p:txBody>
          <a:bodyPr>
            <a:normAutofit fontScale="77500" lnSpcReduction="20000"/>
          </a:bodyPr>
          <a:lstStyle/>
          <a:p>
            <a:r>
              <a:rPr lang="en-US" dirty="0" smtClean="0"/>
              <a:t>The above picture illustrates how the code is functioning, but you should always avoid google.com because it can detect suspicious activity such as proxy servers in use. That is why we are using duckduckgo.com website to see if we can avoid it.</a:t>
            </a:r>
          </a:p>
          <a:p>
            <a:r>
              <a:rPr lang="en-US" dirty="0" smtClean="0"/>
              <a:t>But since the dynamic is shifting between the localhost and the proxy server, it is only working on the localhost. Which means the proxy server is down or interrupted.</a:t>
            </a:r>
          </a:p>
          <a:p>
            <a:r>
              <a:rPr lang="en-US" dirty="0" smtClean="0"/>
              <a:t>But what is important here is understanding the process, because it is not a must thing to work all the time, but it is important to be familiar with the steps of configuring proxychains </a:t>
            </a:r>
            <a:endParaRPr lang="en-US" dirty="0"/>
          </a:p>
        </p:txBody>
      </p:sp>
      <p:pic>
        <p:nvPicPr>
          <p:cNvPr id="5" name="Picture 4"/>
          <p:cNvPicPr>
            <a:picLocks noChangeAspect="1"/>
          </p:cNvPicPr>
          <p:nvPr/>
        </p:nvPicPr>
        <p:blipFill>
          <a:blip r:embed="rId3"/>
          <a:stretch>
            <a:fillRect/>
          </a:stretch>
        </p:blipFill>
        <p:spPr>
          <a:xfrm>
            <a:off x="3129566" y="386366"/>
            <a:ext cx="7682000" cy="3118834"/>
          </a:xfrm>
          <a:prstGeom prst="rect">
            <a:avLst/>
          </a:prstGeom>
          <a:ln w="88900" cap="sq" cmpd="thickThin">
            <a:solidFill>
              <a:srgbClr val="000000"/>
            </a:solidFill>
            <a:prstDash val="solid"/>
            <a:miter lim="800000"/>
          </a:ln>
          <a:effectLst>
            <a:innerShdw blurRad="76200">
              <a:srgbClr val="000000"/>
            </a:innerShdw>
          </a:effectLst>
        </p:spPr>
      </p:pic>
      <p:sp>
        <p:nvSpPr>
          <p:cNvPr id="6" name="Slide Number Placeholder 5"/>
          <p:cNvSpPr>
            <a:spLocks noGrp="1"/>
          </p:cNvSpPr>
          <p:nvPr>
            <p:ph type="sldNum" sz="quarter" idx="12"/>
          </p:nvPr>
        </p:nvSpPr>
        <p:spPr/>
        <p:txBody>
          <a:bodyPr/>
          <a:lstStyle/>
          <a:p>
            <a:fld id="{D57F1E4F-1CFF-5643-939E-217C01CDF565}" type="slidenum">
              <a:rPr lang="en-US" smtClean="0"/>
              <a:pPr/>
              <a:t>18</a:t>
            </a:fld>
            <a:endParaRPr lang="en-US" dirty="0"/>
          </a:p>
        </p:txBody>
      </p:sp>
      <p:sp>
        <p:nvSpPr>
          <p:cNvPr id="7" name="Date Placeholder 6"/>
          <p:cNvSpPr>
            <a:spLocks noGrp="1"/>
          </p:cNvSpPr>
          <p:nvPr>
            <p:ph type="dt" sz="half" idx="10"/>
          </p:nvPr>
        </p:nvSpPr>
        <p:spPr/>
        <p:txBody>
          <a:bodyPr/>
          <a:lstStyle/>
          <a:p>
            <a:fld id="{EC62927D-727C-4BEE-98FD-4DAC614A889D}" type="datetime1">
              <a:rPr lang="en-US" smtClean="0"/>
              <a:t>8/18/2024</a:t>
            </a:fld>
            <a:endParaRPr lang="en-US" dirty="0"/>
          </a:p>
        </p:txBody>
      </p:sp>
      <p:sp>
        <p:nvSpPr>
          <p:cNvPr id="8" name="Footer Placeholder 7"/>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21417483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75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Basic Network Commands in Kali Linux</a:t>
            </a:r>
            <a:endParaRPr lang="en-US" b="1" dirty="0"/>
          </a:p>
        </p:txBody>
      </p:sp>
      <p:sp>
        <p:nvSpPr>
          <p:cNvPr id="3" name="Subtitle 2"/>
          <p:cNvSpPr>
            <a:spLocks noGrp="1"/>
          </p:cNvSpPr>
          <p:nvPr>
            <p:ph type="subTitle" idx="1"/>
          </p:nvPr>
        </p:nvSpPr>
        <p:spPr/>
        <p:txBody>
          <a:bodyPr/>
          <a:lstStyle/>
          <a:p>
            <a:r>
              <a:rPr lang="en-US" dirty="0" smtClean="0"/>
              <a:t>This section is devoted to talk about the basic commands you can use to deal with networking in Kali Linux and we will try to sum them up quickly.</a:t>
            </a:r>
          </a:p>
          <a:p>
            <a:r>
              <a:rPr lang="en-US" dirty="0" smtClean="0"/>
              <a:t>Please view the slides to follow to learn more.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
        <p:nvSpPr>
          <p:cNvPr id="5" name="Date Placeholder 4"/>
          <p:cNvSpPr>
            <a:spLocks noGrp="1"/>
          </p:cNvSpPr>
          <p:nvPr>
            <p:ph type="dt" sz="half" idx="10"/>
          </p:nvPr>
        </p:nvSpPr>
        <p:spPr/>
        <p:txBody>
          <a:bodyPr/>
          <a:lstStyle/>
          <a:p>
            <a:fld id="{B56CF444-F505-47A7-AD4E-DE5ED619F361}" type="datetime1">
              <a:rPr lang="en-US" smtClean="0"/>
              <a:t>8/18/2024</a:t>
            </a:fld>
            <a:endParaRPr lang="en-US" dirty="0"/>
          </a:p>
        </p:txBody>
      </p:sp>
      <p:sp>
        <p:nvSpPr>
          <p:cNvPr id="6" name="Footer Placeholder 5"/>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2445898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75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Kali Linux Tutorial for beginners</a:t>
            </a:r>
            <a:endParaRPr lang="en-US" b="1" dirty="0"/>
          </a:p>
        </p:txBody>
      </p:sp>
      <p:sp>
        <p:nvSpPr>
          <p:cNvPr id="3" name="Subtitle 2"/>
          <p:cNvSpPr>
            <a:spLocks noGrp="1"/>
          </p:cNvSpPr>
          <p:nvPr>
            <p:ph type="subTitle" idx="1"/>
          </p:nvPr>
        </p:nvSpPr>
        <p:spPr/>
        <p:txBody>
          <a:bodyPr/>
          <a:lstStyle/>
          <a:p>
            <a:r>
              <a:rPr lang="en-US" dirty="0" smtClean="0"/>
              <a:t>This slide will contain some tutorials about Kali Linux installation and usage on VMWare machine and it should cover all the basics in terms of configuring its basics.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
        <p:nvSpPr>
          <p:cNvPr id="5" name="Date Placeholder 4"/>
          <p:cNvSpPr>
            <a:spLocks noGrp="1"/>
          </p:cNvSpPr>
          <p:nvPr>
            <p:ph type="dt" sz="half" idx="10"/>
          </p:nvPr>
        </p:nvSpPr>
        <p:spPr/>
        <p:txBody>
          <a:bodyPr/>
          <a:lstStyle/>
          <a:p>
            <a:fld id="{9FBFB101-4424-4695-AA68-4FA73520BAF1}" type="datetime1">
              <a:rPr lang="en-US" smtClean="0"/>
              <a:t>8/18/2024</a:t>
            </a:fld>
            <a:endParaRPr lang="en-US" dirty="0"/>
          </a:p>
        </p:txBody>
      </p:sp>
      <p:sp>
        <p:nvSpPr>
          <p:cNvPr id="6" name="Footer Placeholder 5"/>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25329189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 view the IP address in Kali Linux</a:t>
            </a:r>
            <a:endParaRPr lang="en-US" b="1" dirty="0"/>
          </a:p>
        </p:txBody>
      </p:sp>
      <p:sp>
        <p:nvSpPr>
          <p:cNvPr id="3" name="Content Placeholder 2"/>
          <p:cNvSpPr>
            <a:spLocks noGrp="1"/>
          </p:cNvSpPr>
          <p:nvPr>
            <p:ph idx="1"/>
          </p:nvPr>
        </p:nvSpPr>
        <p:spPr/>
        <p:txBody>
          <a:bodyPr/>
          <a:lstStyle/>
          <a:p>
            <a:r>
              <a:rPr lang="en-US" b="1" dirty="0" smtClean="0"/>
              <a:t>ip add show</a:t>
            </a:r>
            <a:r>
              <a:rPr lang="en-US" dirty="0" smtClean="0"/>
              <a:t>: It shows you the ip address, it can also be written as </a:t>
            </a:r>
            <a:r>
              <a:rPr lang="en-US" b="1" dirty="0" smtClean="0"/>
              <a:t>ip address show</a:t>
            </a:r>
            <a:endParaRPr lang="en-US" dirty="0" smtClean="0"/>
          </a:p>
          <a:p>
            <a:r>
              <a:rPr lang="en-US" b="1" dirty="0"/>
              <a:t>i</a:t>
            </a:r>
            <a:r>
              <a:rPr lang="en-US" b="1" dirty="0" smtClean="0"/>
              <a:t>fconfig</a:t>
            </a:r>
            <a:r>
              <a:rPr lang="en-US" dirty="0" smtClean="0"/>
              <a:t>: this is a net-tools command that displays the ip address</a:t>
            </a:r>
          </a:p>
          <a:p>
            <a:r>
              <a:rPr lang="en-US" b="1" dirty="0"/>
              <a:t>h</a:t>
            </a:r>
            <a:r>
              <a:rPr lang="en-US" b="1" dirty="0" smtClean="0"/>
              <a:t>ostname -I</a:t>
            </a:r>
            <a:r>
              <a:rPr lang="en-US" dirty="0" smtClean="0"/>
              <a:t>: this is another command you can issue to see the ip address</a:t>
            </a:r>
          </a:p>
          <a:p>
            <a:r>
              <a:rPr lang="en-US" b="1" dirty="0"/>
              <a:t>h</a:t>
            </a:r>
            <a:r>
              <a:rPr lang="en-US" b="1" dirty="0" smtClean="0"/>
              <a:t>ostname -i</a:t>
            </a:r>
            <a:r>
              <a:rPr lang="en-US" dirty="0" smtClean="0"/>
              <a:t> : this shows the localhost ip address, 127.0.1.1, also known as the loopback address… </a:t>
            </a:r>
            <a:r>
              <a:rPr lang="en-US" b="1" dirty="0" smtClean="0"/>
              <a:t>eth0</a:t>
            </a:r>
            <a:r>
              <a:rPr lang="en-US" dirty="0" smtClean="0"/>
              <a:t> for Ethernet and </a:t>
            </a:r>
            <a:r>
              <a:rPr lang="en-US" b="1" dirty="0" smtClean="0"/>
              <a:t>lo</a:t>
            </a:r>
            <a:r>
              <a:rPr lang="en-US" dirty="0" smtClean="0"/>
              <a:t> for loopback </a:t>
            </a:r>
          </a:p>
          <a:p>
            <a:r>
              <a:rPr lang="en-US" b="1" dirty="0"/>
              <a:t>i</a:t>
            </a:r>
            <a:r>
              <a:rPr lang="en-US" b="1" dirty="0" smtClean="0"/>
              <a:t>wconfig:</a:t>
            </a:r>
            <a:r>
              <a:rPr lang="en-US" dirty="0" smtClean="0"/>
              <a:t> this is to show the ip address of the Wi-Fi if connected </a:t>
            </a:r>
            <a:endParaRPr lang="en-US" b="1"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p:sp>
        <p:nvSpPr>
          <p:cNvPr id="5" name="Date Placeholder 4"/>
          <p:cNvSpPr>
            <a:spLocks noGrp="1"/>
          </p:cNvSpPr>
          <p:nvPr>
            <p:ph type="dt" sz="half" idx="10"/>
          </p:nvPr>
        </p:nvSpPr>
        <p:spPr/>
        <p:txBody>
          <a:bodyPr/>
          <a:lstStyle/>
          <a:p>
            <a:fld id="{2629E775-42CB-477D-AEDF-52FBC3E55924}" type="datetime1">
              <a:rPr lang="en-US" smtClean="0"/>
              <a:t>8/18/2024</a:t>
            </a:fld>
            <a:endParaRPr lang="en-US" dirty="0"/>
          </a:p>
        </p:txBody>
      </p:sp>
      <p:sp>
        <p:nvSpPr>
          <p:cNvPr id="6" name="Footer Placeholder 5"/>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2198432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More Network Commands that can be used and very important to be familiar with:</a:t>
            </a:r>
            <a:endParaRPr lang="en-US" b="1" dirty="0"/>
          </a:p>
        </p:txBody>
      </p:sp>
      <p:sp>
        <p:nvSpPr>
          <p:cNvPr id="3" name="Content Placeholder 2"/>
          <p:cNvSpPr>
            <a:spLocks noGrp="1"/>
          </p:cNvSpPr>
          <p:nvPr>
            <p:ph idx="1"/>
          </p:nvPr>
        </p:nvSpPr>
        <p:spPr/>
        <p:txBody>
          <a:bodyPr>
            <a:normAutofit lnSpcReduction="10000"/>
          </a:bodyPr>
          <a:lstStyle/>
          <a:p>
            <a:r>
              <a:rPr lang="en-US" b="1" dirty="0" smtClean="0"/>
              <a:t>ip route show</a:t>
            </a:r>
            <a:r>
              <a:rPr lang="en-US" dirty="0" smtClean="0"/>
              <a:t>: this is a command responsible for displaying the routing table</a:t>
            </a:r>
          </a:p>
          <a:p>
            <a:r>
              <a:rPr lang="en-US" b="1" dirty="0" smtClean="0"/>
              <a:t>Traceroute &lt;IP Address&gt;: </a:t>
            </a:r>
            <a:r>
              <a:rPr lang="en-US" dirty="0" smtClean="0"/>
              <a:t>This the command the traces the number of hops between you and the destination target… example: traceroute 140.0.1.1</a:t>
            </a:r>
          </a:p>
          <a:p>
            <a:r>
              <a:rPr lang="en-US" b="1" dirty="0" smtClean="0"/>
              <a:t>ping</a:t>
            </a:r>
            <a:r>
              <a:rPr lang="en-US" dirty="0" smtClean="0"/>
              <a:t>: this command is used to check the connectivity of a host.</a:t>
            </a:r>
          </a:p>
          <a:p>
            <a:r>
              <a:rPr lang="en-US" b="1" dirty="0" smtClean="0"/>
              <a:t>nslookup</a:t>
            </a:r>
            <a:r>
              <a:rPr lang="en-US" dirty="0" smtClean="0"/>
              <a:t>: this command is used to query DNS record. For example, nslookup ww.google.com… we will be getting the IP address of google back.</a:t>
            </a:r>
          </a:p>
          <a:p>
            <a:r>
              <a:rPr lang="en-US" b="1" dirty="0" smtClean="0"/>
              <a:t>route -n</a:t>
            </a:r>
            <a:r>
              <a:rPr lang="en-US" dirty="0" smtClean="0"/>
              <a:t>: this command shows the ip routing table</a:t>
            </a:r>
          </a:p>
          <a:p>
            <a:r>
              <a:rPr lang="en-US" b="1" dirty="0" smtClean="0"/>
              <a:t>tcpdump -i &lt;Interface&gt;: </a:t>
            </a:r>
            <a:r>
              <a:rPr lang="en-US" dirty="0" smtClean="0"/>
              <a:t>This command is responsible for analyzing and capturing data on a specific interface, but it requires root privilege. For example:</a:t>
            </a:r>
            <a:br>
              <a:rPr lang="en-US" dirty="0" smtClean="0"/>
            </a:br>
            <a:r>
              <a:rPr lang="en-US" b="1" dirty="0" smtClean="0"/>
              <a:t>sudo</a:t>
            </a:r>
            <a:r>
              <a:rPr lang="en-US" dirty="0" smtClean="0"/>
              <a:t> </a:t>
            </a:r>
            <a:r>
              <a:rPr lang="en-US" b="1" dirty="0" smtClean="0"/>
              <a:t>tcpdump -i eth0</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21</a:t>
            </a:fld>
            <a:endParaRPr lang="en-US" dirty="0"/>
          </a:p>
        </p:txBody>
      </p:sp>
      <p:sp>
        <p:nvSpPr>
          <p:cNvPr id="5" name="Date Placeholder 4"/>
          <p:cNvSpPr>
            <a:spLocks noGrp="1"/>
          </p:cNvSpPr>
          <p:nvPr>
            <p:ph type="dt" sz="half" idx="10"/>
          </p:nvPr>
        </p:nvSpPr>
        <p:spPr/>
        <p:txBody>
          <a:bodyPr/>
          <a:lstStyle/>
          <a:p>
            <a:fld id="{F45B493F-D062-4ABB-8C2E-09B391BD2BEC}" type="datetime1">
              <a:rPr lang="en-US" smtClean="0"/>
              <a:t>8/18/2024</a:t>
            </a:fld>
            <a:endParaRPr lang="en-US" dirty="0"/>
          </a:p>
        </p:txBody>
      </p:sp>
      <p:sp>
        <p:nvSpPr>
          <p:cNvPr id="6" name="Footer Placeholder 5"/>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39003388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More Network Commands that can be used and very important to be familiar with:</a:t>
            </a:r>
            <a:endParaRPr lang="en-US" dirty="0"/>
          </a:p>
        </p:txBody>
      </p:sp>
      <p:sp>
        <p:nvSpPr>
          <p:cNvPr id="3" name="Content Placeholder 2"/>
          <p:cNvSpPr>
            <a:spLocks noGrp="1"/>
          </p:cNvSpPr>
          <p:nvPr>
            <p:ph idx="1"/>
          </p:nvPr>
        </p:nvSpPr>
        <p:spPr>
          <a:xfrm>
            <a:off x="2589212" y="1905000"/>
            <a:ext cx="8915400" cy="4006222"/>
          </a:xfrm>
        </p:spPr>
        <p:txBody>
          <a:bodyPr>
            <a:normAutofit fontScale="85000" lnSpcReduction="10000"/>
          </a:bodyPr>
          <a:lstStyle/>
          <a:p>
            <a:r>
              <a:rPr lang="en-US" b="1" dirty="0" smtClean="0"/>
              <a:t>whois &lt;domain&gt;: </a:t>
            </a:r>
            <a:r>
              <a:rPr lang="en-US" dirty="0" smtClean="0"/>
              <a:t>this is the command that returns back information about the registration information of the domain. For example:</a:t>
            </a:r>
            <a:br>
              <a:rPr lang="en-US" dirty="0" smtClean="0"/>
            </a:br>
            <a:r>
              <a:rPr lang="en-US" b="1" dirty="0" smtClean="0"/>
              <a:t>whois google</a:t>
            </a:r>
          </a:p>
          <a:p>
            <a:r>
              <a:rPr lang="en-US" b="1" dirty="0" smtClean="0"/>
              <a:t>arp -a: </a:t>
            </a:r>
            <a:r>
              <a:rPr lang="en-US" dirty="0" smtClean="0"/>
              <a:t>display or manipulate the arp table</a:t>
            </a:r>
          </a:p>
          <a:p>
            <a:r>
              <a:rPr lang="en-US" b="1" dirty="0" smtClean="0"/>
              <a:t>sudo systemctl status networking: </a:t>
            </a:r>
            <a:r>
              <a:rPr lang="en-US" dirty="0" smtClean="0"/>
              <a:t>this command shows the status of Kali networking. It is either active or disabled…</a:t>
            </a:r>
          </a:p>
          <a:p>
            <a:r>
              <a:rPr lang="en-US" b="1" dirty="0" smtClean="0"/>
              <a:t>sudo systemctl start networking: </a:t>
            </a:r>
            <a:r>
              <a:rPr lang="en-US" dirty="0" smtClean="0"/>
              <a:t>this command starts the networking on kali Linux.</a:t>
            </a:r>
          </a:p>
          <a:p>
            <a:r>
              <a:rPr lang="en-US" b="1" dirty="0" smtClean="0"/>
              <a:t>sudo systemctl stop networking: </a:t>
            </a:r>
            <a:r>
              <a:rPr lang="en-US" dirty="0" smtClean="0"/>
              <a:t>this command stops the networking on kali Linux</a:t>
            </a:r>
          </a:p>
          <a:p>
            <a:r>
              <a:rPr lang="en-US" b="1" dirty="0" smtClean="0"/>
              <a:t>sudo systemctl restart networking: </a:t>
            </a:r>
            <a:r>
              <a:rPr lang="en-US" dirty="0" smtClean="0"/>
              <a:t>this command restarts the networking on kali Linux</a:t>
            </a:r>
          </a:p>
          <a:p>
            <a:r>
              <a:rPr lang="en-US" b="1" dirty="0" smtClean="0"/>
              <a:t>sudo systemctl enable networking: </a:t>
            </a:r>
            <a:r>
              <a:rPr lang="en-US" dirty="0" smtClean="0"/>
              <a:t>this command is to enable network service on boot.</a:t>
            </a:r>
          </a:p>
          <a:p>
            <a:r>
              <a:rPr lang="en-US" b="1" dirty="0" smtClean="0"/>
              <a:t>sudo systemctl disable networking:</a:t>
            </a:r>
            <a:r>
              <a:rPr lang="en-US" dirty="0" smtClean="0"/>
              <a:t> this command is to disable network service on boot.</a:t>
            </a:r>
            <a:endParaRPr lang="en-US" b="1"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22</a:t>
            </a:fld>
            <a:endParaRPr lang="en-US" dirty="0"/>
          </a:p>
        </p:txBody>
      </p:sp>
      <p:sp>
        <p:nvSpPr>
          <p:cNvPr id="5" name="Date Placeholder 4"/>
          <p:cNvSpPr>
            <a:spLocks noGrp="1"/>
          </p:cNvSpPr>
          <p:nvPr>
            <p:ph type="dt" sz="half" idx="10"/>
          </p:nvPr>
        </p:nvSpPr>
        <p:spPr/>
        <p:txBody>
          <a:bodyPr/>
          <a:lstStyle/>
          <a:p>
            <a:fld id="{CF080736-F1CD-496D-B074-3D0907AD8CFE}" type="datetime1">
              <a:rPr lang="en-US" smtClean="0"/>
              <a:t>8/18/2024</a:t>
            </a:fld>
            <a:endParaRPr lang="en-US" dirty="0"/>
          </a:p>
        </p:txBody>
      </p:sp>
      <p:sp>
        <p:nvSpPr>
          <p:cNvPr id="6" name="Footer Placeholder 5"/>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20541813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More Network Commands that can be used and very important to be familiar with:</a:t>
            </a:r>
            <a:endParaRPr lang="en-US" dirty="0"/>
          </a:p>
        </p:txBody>
      </p:sp>
      <p:sp>
        <p:nvSpPr>
          <p:cNvPr id="3" name="Content Placeholder 2"/>
          <p:cNvSpPr>
            <a:spLocks noGrp="1"/>
          </p:cNvSpPr>
          <p:nvPr>
            <p:ph idx="1"/>
          </p:nvPr>
        </p:nvSpPr>
        <p:spPr>
          <a:xfrm>
            <a:off x="2589212" y="1905000"/>
            <a:ext cx="8915400" cy="4006222"/>
          </a:xfrm>
        </p:spPr>
        <p:txBody>
          <a:bodyPr>
            <a:normAutofit lnSpcReduction="10000"/>
          </a:bodyPr>
          <a:lstStyle/>
          <a:p>
            <a:r>
              <a:rPr lang="en-US" b="1" dirty="0" smtClean="0"/>
              <a:t>sudo systemctl status NetworkManager: </a:t>
            </a:r>
            <a:r>
              <a:rPr lang="en-US" dirty="0" smtClean="0"/>
              <a:t>this command shows the status of Kali NetworkManager. It is either active or disabled…</a:t>
            </a:r>
          </a:p>
          <a:p>
            <a:r>
              <a:rPr lang="en-US" b="1" dirty="0" smtClean="0"/>
              <a:t>sudo systemctl start NetworkManager: </a:t>
            </a:r>
            <a:r>
              <a:rPr lang="en-US" dirty="0" smtClean="0"/>
              <a:t>this command starts the NetworkManager on kali Linux.</a:t>
            </a:r>
          </a:p>
          <a:p>
            <a:r>
              <a:rPr lang="en-US" b="1" dirty="0" smtClean="0"/>
              <a:t>sudo systemctl stop NetworkManager: </a:t>
            </a:r>
            <a:r>
              <a:rPr lang="en-US" dirty="0" smtClean="0"/>
              <a:t>this command stops the NetworkManager on kali Linux</a:t>
            </a:r>
          </a:p>
          <a:p>
            <a:r>
              <a:rPr lang="en-US" b="1" dirty="0" smtClean="0"/>
              <a:t>sudo systemctl restart NetworkManager: </a:t>
            </a:r>
            <a:r>
              <a:rPr lang="en-US" dirty="0" smtClean="0"/>
              <a:t>this command restarts the NetworkManager on kali Linux</a:t>
            </a:r>
          </a:p>
          <a:p>
            <a:r>
              <a:rPr lang="en-US" b="1" dirty="0" smtClean="0"/>
              <a:t>sudo systemctl enable NetworkManager: </a:t>
            </a:r>
            <a:r>
              <a:rPr lang="en-US" dirty="0" smtClean="0"/>
              <a:t>this command is to enable NetworkManager service on boot.</a:t>
            </a:r>
          </a:p>
          <a:p>
            <a:r>
              <a:rPr lang="en-US" b="1" dirty="0" smtClean="0"/>
              <a:t>sudo systemctl disable NetworkManager:</a:t>
            </a:r>
            <a:r>
              <a:rPr lang="en-US" dirty="0" smtClean="0"/>
              <a:t> this command is to disable NetworkManager service on boot.</a:t>
            </a:r>
            <a:endParaRPr lang="en-US" b="1"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23</a:t>
            </a:fld>
            <a:endParaRPr lang="en-US" dirty="0"/>
          </a:p>
        </p:txBody>
      </p:sp>
      <p:sp>
        <p:nvSpPr>
          <p:cNvPr id="5" name="Date Placeholder 4"/>
          <p:cNvSpPr>
            <a:spLocks noGrp="1"/>
          </p:cNvSpPr>
          <p:nvPr>
            <p:ph type="dt" sz="half" idx="10"/>
          </p:nvPr>
        </p:nvSpPr>
        <p:spPr/>
        <p:txBody>
          <a:bodyPr/>
          <a:lstStyle/>
          <a:p>
            <a:fld id="{33D3AE4E-42AB-4345-9173-4E994875BE2E}" type="datetime1">
              <a:rPr lang="en-US" smtClean="0"/>
              <a:t>8/18/2024</a:t>
            </a:fld>
            <a:endParaRPr lang="en-US" dirty="0"/>
          </a:p>
        </p:txBody>
      </p:sp>
      <p:sp>
        <p:nvSpPr>
          <p:cNvPr id="6" name="Footer Placeholder 5"/>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23489925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75000"/>
              </a:schemeClr>
            </a:gs>
            <a:gs pos="0">
              <a:schemeClr val="tx2">
                <a:lumMod val="40000"/>
                <a:lumOff val="6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NetworkManager in Kali Linux Command line:</a:t>
            </a:r>
            <a:endParaRPr lang="en-US" b="1" dirty="0"/>
          </a:p>
        </p:txBody>
      </p:sp>
      <p:sp>
        <p:nvSpPr>
          <p:cNvPr id="3" name="Subtitle 2"/>
          <p:cNvSpPr>
            <a:spLocks noGrp="1"/>
          </p:cNvSpPr>
          <p:nvPr>
            <p:ph type="subTitle" idx="1"/>
          </p:nvPr>
        </p:nvSpPr>
        <p:spPr/>
        <p:txBody>
          <a:bodyPr>
            <a:normAutofit lnSpcReduction="10000"/>
          </a:bodyPr>
          <a:lstStyle/>
          <a:p>
            <a:r>
              <a:rPr lang="en-US" dirty="0" smtClean="0"/>
              <a:t>In the following, we will be discussing some of the basic commands you can explore using the NetworkManager in kali Linux. It is important to be familiar with the syntax and pay attention to the tab because it helps you complete the syntax or perhaps choose from options given to you below</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24</a:t>
            </a:fld>
            <a:endParaRPr lang="en-US" dirty="0"/>
          </a:p>
        </p:txBody>
      </p:sp>
      <p:sp>
        <p:nvSpPr>
          <p:cNvPr id="5" name="Date Placeholder 4"/>
          <p:cNvSpPr>
            <a:spLocks noGrp="1"/>
          </p:cNvSpPr>
          <p:nvPr>
            <p:ph type="dt" sz="half" idx="10"/>
          </p:nvPr>
        </p:nvSpPr>
        <p:spPr/>
        <p:txBody>
          <a:bodyPr/>
          <a:lstStyle/>
          <a:p>
            <a:fld id="{7927F521-24A2-4BDE-9073-40DC7F4ADDC4}" type="datetime1">
              <a:rPr lang="en-US" smtClean="0"/>
              <a:t>8/18/2024</a:t>
            </a:fld>
            <a:endParaRPr lang="en-US" dirty="0"/>
          </a:p>
        </p:txBody>
      </p:sp>
      <p:sp>
        <p:nvSpPr>
          <p:cNvPr id="6" name="Footer Placeholder 5"/>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18663963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a:t>
            </a:r>
            <a:r>
              <a:rPr lang="en-US" b="1" dirty="0" smtClean="0"/>
              <a:t>ntroducing some CLI commands using NetworkManager in Kali Linux:</a:t>
            </a:r>
            <a:endParaRPr lang="en-US" b="1" dirty="0"/>
          </a:p>
        </p:txBody>
      </p:sp>
      <p:sp>
        <p:nvSpPr>
          <p:cNvPr id="3" name="Content Placeholder 2"/>
          <p:cNvSpPr>
            <a:spLocks noGrp="1"/>
          </p:cNvSpPr>
          <p:nvPr>
            <p:ph idx="1"/>
          </p:nvPr>
        </p:nvSpPr>
        <p:spPr>
          <a:xfrm>
            <a:off x="2589212" y="2056326"/>
            <a:ext cx="8915400" cy="3777622"/>
          </a:xfrm>
        </p:spPr>
        <p:txBody>
          <a:bodyPr/>
          <a:lstStyle/>
          <a:p>
            <a:r>
              <a:rPr lang="en-US" b="1" dirty="0" smtClean="0"/>
              <a:t>nmcli general status</a:t>
            </a:r>
            <a:r>
              <a:rPr lang="en-US" dirty="0" smtClean="0"/>
              <a:t>: this command line shows the network status</a:t>
            </a:r>
          </a:p>
          <a:p>
            <a:endParaRPr lang="en-US" dirty="0"/>
          </a:p>
          <a:p>
            <a:endParaRPr lang="en-US" dirty="0" smtClean="0"/>
          </a:p>
          <a:p>
            <a:endParaRPr lang="en-US" dirty="0" smtClean="0"/>
          </a:p>
          <a:p>
            <a:r>
              <a:rPr lang="en-US" b="1" dirty="0" smtClean="0"/>
              <a:t>nmcli connection show</a:t>
            </a:r>
            <a:r>
              <a:rPr lang="en-US" dirty="0" smtClean="0"/>
              <a:t>: this command line shows the available connections</a:t>
            </a:r>
          </a:p>
          <a:p>
            <a:endParaRPr lang="en-US" dirty="0"/>
          </a:p>
          <a:p>
            <a:endParaRPr lang="en-US" dirty="0" smtClean="0"/>
          </a:p>
          <a:p>
            <a:endParaRPr lang="en-US" dirty="0"/>
          </a:p>
          <a:p>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2960060" y="2470339"/>
            <a:ext cx="5782482" cy="809738"/>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p:cNvPicPr>
            <a:picLocks noChangeAspect="1"/>
          </p:cNvPicPr>
          <p:nvPr/>
        </p:nvPicPr>
        <p:blipFill>
          <a:blip r:embed="rId3"/>
          <a:stretch>
            <a:fillRect/>
          </a:stretch>
        </p:blipFill>
        <p:spPr>
          <a:xfrm>
            <a:off x="2960060" y="4441869"/>
            <a:ext cx="5811061" cy="962159"/>
          </a:xfrm>
          <a:prstGeom prst="rect">
            <a:avLst/>
          </a:prstGeom>
          <a:ln w="88900" cap="sq" cmpd="thickThin">
            <a:solidFill>
              <a:srgbClr val="000000"/>
            </a:solidFill>
            <a:prstDash val="solid"/>
            <a:miter lim="800000"/>
          </a:ln>
          <a:effectLst>
            <a:innerShdw blurRad="76200">
              <a:srgbClr val="000000"/>
            </a:innerShdw>
          </a:effectLst>
        </p:spPr>
      </p:pic>
      <p:sp>
        <p:nvSpPr>
          <p:cNvPr id="6" name="Slide Number Placeholder 5"/>
          <p:cNvSpPr>
            <a:spLocks noGrp="1"/>
          </p:cNvSpPr>
          <p:nvPr>
            <p:ph type="sldNum" sz="quarter" idx="12"/>
          </p:nvPr>
        </p:nvSpPr>
        <p:spPr/>
        <p:txBody>
          <a:bodyPr/>
          <a:lstStyle/>
          <a:p>
            <a:fld id="{D57F1E4F-1CFF-5643-939E-217C01CDF565}" type="slidenum">
              <a:rPr lang="en-US" smtClean="0"/>
              <a:pPr/>
              <a:t>25</a:t>
            </a:fld>
            <a:endParaRPr lang="en-US" dirty="0"/>
          </a:p>
        </p:txBody>
      </p:sp>
      <p:sp>
        <p:nvSpPr>
          <p:cNvPr id="7" name="Date Placeholder 6"/>
          <p:cNvSpPr>
            <a:spLocks noGrp="1"/>
          </p:cNvSpPr>
          <p:nvPr>
            <p:ph type="dt" sz="half" idx="10"/>
          </p:nvPr>
        </p:nvSpPr>
        <p:spPr/>
        <p:txBody>
          <a:bodyPr/>
          <a:lstStyle/>
          <a:p>
            <a:fld id="{B35EF872-6446-49E3-9F97-48EF29F68043}" type="datetime1">
              <a:rPr lang="en-US" smtClean="0"/>
              <a:t>8/18/2024</a:t>
            </a:fld>
            <a:endParaRPr lang="en-US" dirty="0"/>
          </a:p>
        </p:txBody>
      </p:sp>
      <p:sp>
        <p:nvSpPr>
          <p:cNvPr id="8" name="Footer Placeholder 7"/>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26556266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Introducing some CLI commands using NetworkManager in Kali Linux:</a:t>
            </a:r>
            <a:endParaRPr lang="en-US" dirty="0"/>
          </a:p>
        </p:txBody>
      </p:sp>
      <p:sp>
        <p:nvSpPr>
          <p:cNvPr id="3" name="Content Placeholder 2"/>
          <p:cNvSpPr>
            <a:spLocks noGrp="1"/>
          </p:cNvSpPr>
          <p:nvPr>
            <p:ph idx="1"/>
          </p:nvPr>
        </p:nvSpPr>
        <p:spPr/>
        <p:txBody>
          <a:bodyPr/>
          <a:lstStyle/>
          <a:p>
            <a:r>
              <a:rPr lang="en-US" b="1" dirty="0" smtClean="0"/>
              <a:t>nmcli connection down “connection-name”: </a:t>
            </a:r>
            <a:r>
              <a:rPr lang="en-US" dirty="0" smtClean="0"/>
              <a:t>this command disconnects from a specific connection. For example:</a:t>
            </a:r>
          </a:p>
          <a:p>
            <a:r>
              <a:rPr lang="en-US" dirty="0" smtClean="0"/>
              <a:t>\</a:t>
            </a:r>
          </a:p>
          <a:p>
            <a:endParaRPr lang="en-US" dirty="0"/>
          </a:p>
          <a:p>
            <a:endParaRPr lang="en-US" dirty="0" smtClean="0"/>
          </a:p>
          <a:p>
            <a:r>
              <a:rPr lang="en-US" b="1" dirty="0" smtClean="0"/>
              <a:t>nmcli connection up “connection-name”: </a:t>
            </a:r>
            <a:r>
              <a:rPr lang="en-US" dirty="0" smtClean="0"/>
              <a:t>this command connects a specific connection name. For example:</a:t>
            </a:r>
            <a:endParaRPr lang="en-US" dirty="0"/>
          </a:p>
        </p:txBody>
      </p:sp>
      <p:pic>
        <p:nvPicPr>
          <p:cNvPr id="4" name="Picture 3"/>
          <p:cNvPicPr>
            <a:picLocks noChangeAspect="1"/>
          </p:cNvPicPr>
          <p:nvPr/>
        </p:nvPicPr>
        <p:blipFill>
          <a:blip r:embed="rId2"/>
          <a:stretch>
            <a:fillRect/>
          </a:stretch>
        </p:blipFill>
        <p:spPr>
          <a:xfrm>
            <a:off x="2781836" y="2895689"/>
            <a:ext cx="8229749" cy="890699"/>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p:cNvPicPr>
            <a:picLocks noChangeAspect="1"/>
          </p:cNvPicPr>
          <p:nvPr/>
        </p:nvPicPr>
        <p:blipFill>
          <a:blip r:embed="rId3"/>
          <a:stretch>
            <a:fillRect/>
          </a:stretch>
        </p:blipFill>
        <p:spPr>
          <a:xfrm>
            <a:off x="2744710" y="4685853"/>
            <a:ext cx="8331269" cy="967971"/>
          </a:xfrm>
          <a:prstGeom prst="rect">
            <a:avLst/>
          </a:prstGeom>
          <a:ln w="88900" cap="sq" cmpd="thickThin">
            <a:solidFill>
              <a:srgbClr val="000000"/>
            </a:solidFill>
            <a:prstDash val="solid"/>
            <a:miter lim="800000"/>
          </a:ln>
          <a:effectLst>
            <a:innerShdw blurRad="76200">
              <a:srgbClr val="000000"/>
            </a:innerShdw>
          </a:effectLst>
        </p:spPr>
      </p:pic>
      <p:sp>
        <p:nvSpPr>
          <p:cNvPr id="6" name="Slide Number Placeholder 5"/>
          <p:cNvSpPr>
            <a:spLocks noGrp="1"/>
          </p:cNvSpPr>
          <p:nvPr>
            <p:ph type="sldNum" sz="quarter" idx="12"/>
          </p:nvPr>
        </p:nvSpPr>
        <p:spPr/>
        <p:txBody>
          <a:bodyPr/>
          <a:lstStyle/>
          <a:p>
            <a:fld id="{D57F1E4F-1CFF-5643-939E-217C01CDF565}" type="slidenum">
              <a:rPr lang="en-US" smtClean="0"/>
              <a:pPr/>
              <a:t>26</a:t>
            </a:fld>
            <a:endParaRPr lang="en-US" dirty="0"/>
          </a:p>
        </p:txBody>
      </p:sp>
      <p:sp>
        <p:nvSpPr>
          <p:cNvPr id="7" name="Date Placeholder 6"/>
          <p:cNvSpPr>
            <a:spLocks noGrp="1"/>
          </p:cNvSpPr>
          <p:nvPr>
            <p:ph type="dt" sz="half" idx="10"/>
          </p:nvPr>
        </p:nvSpPr>
        <p:spPr/>
        <p:txBody>
          <a:bodyPr/>
          <a:lstStyle/>
          <a:p>
            <a:fld id="{302C4FD6-B649-40EC-94AA-ADD26F660973}" type="datetime1">
              <a:rPr lang="en-US" smtClean="0"/>
              <a:t>8/18/2024</a:t>
            </a:fld>
            <a:endParaRPr lang="en-US" dirty="0"/>
          </a:p>
        </p:txBody>
      </p:sp>
      <p:sp>
        <p:nvSpPr>
          <p:cNvPr id="8" name="Footer Placeholder 7"/>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1165252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Introducing some CLI commands using NetworkManager in Kali Linux:</a:t>
            </a:r>
          </a:p>
        </p:txBody>
      </p:sp>
      <p:sp>
        <p:nvSpPr>
          <p:cNvPr id="3" name="Content Placeholder 2"/>
          <p:cNvSpPr>
            <a:spLocks noGrp="1"/>
          </p:cNvSpPr>
          <p:nvPr>
            <p:ph idx="1"/>
          </p:nvPr>
        </p:nvSpPr>
        <p:spPr/>
        <p:txBody>
          <a:bodyPr/>
          <a:lstStyle/>
          <a:p>
            <a:r>
              <a:rPr lang="en-US" b="1" dirty="0" smtClean="0"/>
              <a:t>nmcli network off: </a:t>
            </a:r>
            <a:r>
              <a:rPr lang="en-US" dirty="0" smtClean="0"/>
              <a:t>this command turns off the network</a:t>
            </a:r>
          </a:p>
          <a:p>
            <a:endParaRPr lang="en-US" dirty="0"/>
          </a:p>
          <a:p>
            <a:endParaRPr lang="en-US" dirty="0" smtClean="0"/>
          </a:p>
          <a:p>
            <a:pPr marL="0" indent="0">
              <a:buNone/>
            </a:pPr>
            <a:endParaRPr lang="en-US" dirty="0" smtClean="0"/>
          </a:p>
          <a:p>
            <a:pPr marL="0" indent="0">
              <a:buNone/>
            </a:pPr>
            <a:endParaRPr lang="en-US" dirty="0"/>
          </a:p>
          <a:p>
            <a:r>
              <a:rPr lang="en-US" b="1" dirty="0" smtClean="0"/>
              <a:t>nmcli network on: </a:t>
            </a:r>
            <a:r>
              <a:rPr lang="en-US" dirty="0" smtClean="0"/>
              <a:t>this command turns on the network</a:t>
            </a:r>
            <a:endParaRPr lang="en-US" dirty="0"/>
          </a:p>
        </p:txBody>
      </p:sp>
      <p:pic>
        <p:nvPicPr>
          <p:cNvPr id="4" name="Picture 3"/>
          <p:cNvPicPr>
            <a:picLocks noChangeAspect="1"/>
          </p:cNvPicPr>
          <p:nvPr/>
        </p:nvPicPr>
        <p:blipFill>
          <a:blip r:embed="rId2"/>
          <a:stretch>
            <a:fillRect/>
          </a:stretch>
        </p:blipFill>
        <p:spPr>
          <a:xfrm>
            <a:off x="3060031" y="2646229"/>
            <a:ext cx="5787755" cy="1024250"/>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p:cNvPicPr>
            <a:picLocks noChangeAspect="1"/>
          </p:cNvPicPr>
          <p:nvPr/>
        </p:nvPicPr>
        <p:blipFill>
          <a:blip r:embed="rId3"/>
          <a:stretch>
            <a:fillRect/>
          </a:stretch>
        </p:blipFill>
        <p:spPr>
          <a:xfrm>
            <a:off x="3060031" y="4682501"/>
            <a:ext cx="5787755" cy="1061476"/>
          </a:xfrm>
          <a:prstGeom prst="rect">
            <a:avLst/>
          </a:prstGeom>
          <a:ln w="88900" cap="sq" cmpd="thickThin">
            <a:solidFill>
              <a:srgbClr val="000000"/>
            </a:solidFill>
            <a:prstDash val="solid"/>
            <a:miter lim="800000"/>
          </a:ln>
          <a:effectLst>
            <a:innerShdw blurRad="76200">
              <a:srgbClr val="000000"/>
            </a:innerShdw>
          </a:effectLst>
        </p:spPr>
      </p:pic>
      <p:sp>
        <p:nvSpPr>
          <p:cNvPr id="6" name="Slide Number Placeholder 5"/>
          <p:cNvSpPr>
            <a:spLocks noGrp="1"/>
          </p:cNvSpPr>
          <p:nvPr>
            <p:ph type="sldNum" sz="quarter" idx="12"/>
          </p:nvPr>
        </p:nvSpPr>
        <p:spPr/>
        <p:txBody>
          <a:bodyPr/>
          <a:lstStyle/>
          <a:p>
            <a:fld id="{D57F1E4F-1CFF-5643-939E-217C01CDF565}" type="slidenum">
              <a:rPr lang="en-US" smtClean="0"/>
              <a:pPr/>
              <a:t>27</a:t>
            </a:fld>
            <a:endParaRPr lang="en-US" dirty="0"/>
          </a:p>
        </p:txBody>
      </p:sp>
      <p:sp>
        <p:nvSpPr>
          <p:cNvPr id="7" name="Date Placeholder 6"/>
          <p:cNvSpPr>
            <a:spLocks noGrp="1"/>
          </p:cNvSpPr>
          <p:nvPr>
            <p:ph type="dt" sz="half" idx="10"/>
          </p:nvPr>
        </p:nvSpPr>
        <p:spPr/>
        <p:txBody>
          <a:bodyPr/>
          <a:lstStyle/>
          <a:p>
            <a:fld id="{CA57962A-AD48-4EE4-90AC-06C42981AC4E}" type="datetime1">
              <a:rPr lang="en-US" smtClean="0"/>
              <a:t>8/18/2024</a:t>
            </a:fld>
            <a:endParaRPr lang="en-US" dirty="0"/>
          </a:p>
        </p:txBody>
      </p:sp>
      <p:sp>
        <p:nvSpPr>
          <p:cNvPr id="8" name="Footer Placeholder 7"/>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2868422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Introducing some CLI commands using NetworkManager in Kali Linux:</a:t>
            </a:r>
            <a:endParaRPr lang="en-US" dirty="0"/>
          </a:p>
        </p:txBody>
      </p:sp>
      <p:sp>
        <p:nvSpPr>
          <p:cNvPr id="3" name="Content Placeholder 2"/>
          <p:cNvSpPr>
            <a:spLocks noGrp="1"/>
          </p:cNvSpPr>
          <p:nvPr>
            <p:ph idx="1"/>
          </p:nvPr>
        </p:nvSpPr>
        <p:spPr/>
        <p:txBody>
          <a:bodyPr/>
          <a:lstStyle/>
          <a:p>
            <a:r>
              <a:rPr lang="en-US" b="1" dirty="0" smtClean="0"/>
              <a:t>nmcli device status</a:t>
            </a:r>
            <a:r>
              <a:rPr lang="en-US" dirty="0" smtClean="0"/>
              <a:t>: this is the command responsible for showing the status of the devices connected.</a:t>
            </a:r>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2964274" y="2791962"/>
            <a:ext cx="6514577" cy="1213367"/>
          </a:xfrm>
          <a:prstGeom prst="rect">
            <a:avLst/>
          </a:prstGeom>
          <a:ln w="88900" cap="sq" cmpd="thickThin">
            <a:solidFill>
              <a:srgbClr val="000000"/>
            </a:solidFill>
            <a:prstDash val="solid"/>
            <a:miter lim="800000"/>
          </a:ln>
          <a:effectLst>
            <a:innerShdw blurRad="76200">
              <a:srgbClr val="000000"/>
            </a:innerShdw>
          </a:effectLst>
        </p:spPr>
      </p:pic>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
        <p:nvSpPr>
          <p:cNvPr id="6" name="Date Placeholder 5"/>
          <p:cNvSpPr>
            <a:spLocks noGrp="1"/>
          </p:cNvSpPr>
          <p:nvPr>
            <p:ph type="dt" sz="half" idx="10"/>
          </p:nvPr>
        </p:nvSpPr>
        <p:spPr/>
        <p:txBody>
          <a:bodyPr/>
          <a:lstStyle/>
          <a:p>
            <a:fld id="{1FF17CFD-2C49-4AC9-B7EB-392E3D47FAE3}" type="datetime1">
              <a:rPr lang="en-US" smtClean="0"/>
              <a:t>8/18/2024</a:t>
            </a:fld>
            <a:endParaRPr lang="en-US" dirty="0"/>
          </a:p>
        </p:txBody>
      </p:sp>
      <p:sp>
        <p:nvSpPr>
          <p:cNvPr id="7" name="Footer Placeholder 6"/>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28772363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Introducing some CLI commands using NetworkManager in Kali Linux:</a:t>
            </a:r>
            <a:endParaRPr lang="en-US" dirty="0"/>
          </a:p>
        </p:txBody>
      </p:sp>
      <p:sp>
        <p:nvSpPr>
          <p:cNvPr id="3" name="Content Placeholder 2"/>
          <p:cNvSpPr>
            <a:spLocks noGrp="1"/>
          </p:cNvSpPr>
          <p:nvPr>
            <p:ph idx="1"/>
          </p:nvPr>
        </p:nvSpPr>
        <p:spPr/>
        <p:txBody>
          <a:bodyPr>
            <a:normAutofit/>
          </a:bodyPr>
          <a:lstStyle/>
          <a:p>
            <a:r>
              <a:rPr lang="en-US" b="1" dirty="0" smtClean="0"/>
              <a:t>nmcli device wifi list: </a:t>
            </a:r>
            <a:r>
              <a:rPr lang="en-US" dirty="0" smtClean="0"/>
              <a:t>this is a command to see the available networks.</a:t>
            </a:r>
          </a:p>
          <a:p>
            <a:endParaRPr lang="en-US" dirty="0"/>
          </a:p>
          <a:p>
            <a:endParaRPr lang="en-US" dirty="0" smtClean="0"/>
          </a:p>
          <a:p>
            <a:endParaRPr lang="en-US" dirty="0"/>
          </a:p>
          <a:p>
            <a:r>
              <a:rPr lang="en-US" b="1" dirty="0"/>
              <a:t>nmcli device wifi connect &lt;SSID&gt; password &lt;password</a:t>
            </a:r>
            <a:r>
              <a:rPr lang="en-US" b="1" dirty="0" smtClean="0"/>
              <a:t>&gt;: </a:t>
            </a:r>
            <a:r>
              <a:rPr lang="en-US" dirty="0" smtClean="0"/>
              <a:t>This is the command we issue if we want to establish a connection with a wifi network using the nmcli. Note: device not found means the current adapter I am using to connect to the Wi-Fi is not working, and must be active for this command to display a different message</a:t>
            </a:r>
          </a:p>
        </p:txBody>
      </p:sp>
      <p:pic>
        <p:nvPicPr>
          <p:cNvPr id="4" name="Picture 3"/>
          <p:cNvPicPr>
            <a:picLocks noChangeAspect="1"/>
          </p:cNvPicPr>
          <p:nvPr/>
        </p:nvPicPr>
        <p:blipFill>
          <a:blip r:embed="rId2"/>
          <a:stretch>
            <a:fillRect/>
          </a:stretch>
        </p:blipFill>
        <p:spPr>
          <a:xfrm>
            <a:off x="3228500" y="2568954"/>
            <a:ext cx="4936705" cy="882583"/>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p:cNvPicPr>
            <a:picLocks noChangeAspect="1"/>
          </p:cNvPicPr>
          <p:nvPr/>
        </p:nvPicPr>
        <p:blipFill>
          <a:blip r:embed="rId3"/>
          <a:stretch>
            <a:fillRect/>
          </a:stretch>
        </p:blipFill>
        <p:spPr>
          <a:xfrm>
            <a:off x="3228499" y="5346966"/>
            <a:ext cx="4936705" cy="1128511"/>
          </a:xfrm>
          <a:prstGeom prst="rect">
            <a:avLst/>
          </a:prstGeom>
          <a:ln w="88900" cap="sq" cmpd="thickThin">
            <a:solidFill>
              <a:srgbClr val="000000"/>
            </a:solidFill>
            <a:prstDash val="solid"/>
            <a:miter lim="800000"/>
          </a:ln>
          <a:effectLst>
            <a:innerShdw blurRad="76200">
              <a:srgbClr val="000000"/>
            </a:innerShdw>
          </a:effectLst>
        </p:spPr>
      </p:pic>
      <p:sp>
        <p:nvSpPr>
          <p:cNvPr id="6" name="Slide Number Placeholder 5"/>
          <p:cNvSpPr>
            <a:spLocks noGrp="1"/>
          </p:cNvSpPr>
          <p:nvPr>
            <p:ph type="sldNum" sz="quarter" idx="12"/>
          </p:nvPr>
        </p:nvSpPr>
        <p:spPr/>
        <p:txBody>
          <a:bodyPr/>
          <a:lstStyle/>
          <a:p>
            <a:fld id="{D57F1E4F-1CFF-5643-939E-217C01CDF565}" type="slidenum">
              <a:rPr lang="en-US" smtClean="0"/>
              <a:pPr/>
              <a:t>29</a:t>
            </a:fld>
            <a:endParaRPr lang="en-US" dirty="0"/>
          </a:p>
        </p:txBody>
      </p:sp>
      <p:sp>
        <p:nvSpPr>
          <p:cNvPr id="7" name="Date Placeholder 6"/>
          <p:cNvSpPr>
            <a:spLocks noGrp="1"/>
          </p:cNvSpPr>
          <p:nvPr>
            <p:ph type="dt" sz="half" idx="10"/>
          </p:nvPr>
        </p:nvSpPr>
        <p:spPr/>
        <p:txBody>
          <a:bodyPr/>
          <a:lstStyle/>
          <a:p>
            <a:fld id="{D7616ADB-51C2-41EF-B155-518B387EF3A6}" type="datetime1">
              <a:rPr lang="en-US" smtClean="0"/>
              <a:t>8/18/2024</a:t>
            </a:fld>
            <a:endParaRPr lang="en-US" dirty="0"/>
          </a:p>
        </p:txBody>
      </p:sp>
      <p:sp>
        <p:nvSpPr>
          <p:cNvPr id="8" name="Footer Placeholder 7"/>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36351856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Downloading VMWare Workstation and then a virtual Machine Kali Linux from Kali.org</a:t>
            </a:r>
            <a:endParaRPr lang="en-US" b="1" dirty="0"/>
          </a:p>
        </p:txBody>
      </p:sp>
      <p:sp>
        <p:nvSpPr>
          <p:cNvPr id="3" name="Content Placeholder 2"/>
          <p:cNvSpPr>
            <a:spLocks noGrp="1"/>
          </p:cNvSpPr>
          <p:nvPr>
            <p:ph idx="1"/>
          </p:nvPr>
        </p:nvSpPr>
        <p:spPr/>
        <p:txBody>
          <a:bodyPr/>
          <a:lstStyle/>
          <a:p>
            <a:r>
              <a:rPr lang="en-US" dirty="0" smtClean="0"/>
              <a:t>First, you need to download the VMWare workstation from its official website</a:t>
            </a:r>
            <a:r>
              <a:rPr lang="en-US" dirty="0"/>
              <a:t>: </a:t>
            </a:r>
            <a:r>
              <a:rPr lang="en-US" dirty="0">
                <a:hlinkClick r:id="rId3"/>
              </a:rPr>
              <a:t>https://</a:t>
            </a:r>
            <a:r>
              <a:rPr lang="en-US" dirty="0" smtClean="0">
                <a:hlinkClick r:id="rId3"/>
              </a:rPr>
              <a:t>www.vmware.com/info/workstation-player/evaluation</a:t>
            </a:r>
            <a:endParaRPr lang="en-US" dirty="0" smtClean="0"/>
          </a:p>
          <a:p>
            <a:r>
              <a:rPr lang="en-US" dirty="0" smtClean="0"/>
              <a:t>Choose the operating System you are currently using to download the right one, either Windows or Linux OS</a:t>
            </a:r>
          </a:p>
          <a:p>
            <a:r>
              <a:rPr lang="en-US" dirty="0" smtClean="0"/>
              <a:t>After installing the VMWare workstation player, you can simply move to the next step, which is downloading the Kali Virtual Machine software from kali.org</a:t>
            </a:r>
          </a:p>
          <a:p>
            <a:pPr marL="0" indent="0">
              <a:buNone/>
            </a:pPr>
            <a:endParaRPr lang="en-US"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
        <p:nvSpPr>
          <p:cNvPr id="5" name="Date Placeholder 4"/>
          <p:cNvSpPr>
            <a:spLocks noGrp="1"/>
          </p:cNvSpPr>
          <p:nvPr>
            <p:ph type="dt" sz="half" idx="10"/>
          </p:nvPr>
        </p:nvSpPr>
        <p:spPr/>
        <p:txBody>
          <a:bodyPr/>
          <a:lstStyle/>
          <a:p>
            <a:fld id="{1629562A-D063-4301-B6E9-ABCFCDAC501F}" type="datetime1">
              <a:rPr lang="en-US" smtClean="0"/>
              <a:t>8/18/2024</a:t>
            </a:fld>
            <a:endParaRPr lang="en-US" dirty="0"/>
          </a:p>
        </p:txBody>
      </p:sp>
      <p:sp>
        <p:nvSpPr>
          <p:cNvPr id="6" name="Footer Placeholder 5"/>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11264828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9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Some General Configuration and Commands to use in Kali Linux:</a:t>
            </a:r>
            <a:endParaRPr lang="en-US" b="1" dirty="0"/>
          </a:p>
        </p:txBody>
      </p:sp>
      <p:sp>
        <p:nvSpPr>
          <p:cNvPr id="3" name="Subtitle 2"/>
          <p:cNvSpPr>
            <a:spLocks noGrp="1"/>
          </p:cNvSpPr>
          <p:nvPr>
            <p:ph type="subTitle" idx="1"/>
          </p:nvPr>
        </p:nvSpPr>
        <p:spPr/>
        <p:txBody>
          <a:bodyPr/>
          <a:lstStyle/>
          <a:p>
            <a:r>
              <a:rPr lang="en-US" dirty="0" smtClean="0"/>
              <a:t>In this portion, we will be diving into installing, uninstall, listing packages in Kali Linux. We will also talk briefly about the most important apps you might want to have installed on Kali Linux as well. With no further ado, we will start now ….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30</a:t>
            </a:fld>
            <a:endParaRPr lang="en-US" dirty="0"/>
          </a:p>
        </p:txBody>
      </p:sp>
      <p:sp>
        <p:nvSpPr>
          <p:cNvPr id="5" name="Date Placeholder 4"/>
          <p:cNvSpPr>
            <a:spLocks noGrp="1"/>
          </p:cNvSpPr>
          <p:nvPr>
            <p:ph type="dt" sz="half" idx="10"/>
          </p:nvPr>
        </p:nvSpPr>
        <p:spPr/>
        <p:txBody>
          <a:bodyPr/>
          <a:lstStyle/>
          <a:p>
            <a:fld id="{2CF5FAEE-63C4-44D8-8139-062E9E7A183C}" type="datetime1">
              <a:rPr lang="en-US" smtClean="0"/>
              <a:t>8/18/2024</a:t>
            </a:fld>
            <a:endParaRPr lang="en-US" dirty="0"/>
          </a:p>
        </p:txBody>
      </p:sp>
      <p:sp>
        <p:nvSpPr>
          <p:cNvPr id="6" name="Footer Placeholder 5"/>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18944001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Methods of Installing Packages in Kali Linux Operating System:</a:t>
            </a:r>
            <a:endParaRPr lang="en-US" b="1" dirty="0"/>
          </a:p>
        </p:txBody>
      </p:sp>
      <p:sp>
        <p:nvSpPr>
          <p:cNvPr id="3" name="Content Placeholder 2"/>
          <p:cNvSpPr>
            <a:spLocks noGrp="1"/>
          </p:cNvSpPr>
          <p:nvPr>
            <p:ph idx="1"/>
          </p:nvPr>
        </p:nvSpPr>
        <p:spPr/>
        <p:txBody>
          <a:bodyPr/>
          <a:lstStyle/>
          <a:p>
            <a:r>
              <a:rPr lang="en-US" dirty="0" smtClean="0"/>
              <a:t>In this section, we will be talking about installing packages and uninstalling of packages using </a:t>
            </a:r>
            <a:r>
              <a:rPr lang="en-US" b="1" dirty="0" smtClean="0"/>
              <a:t>sudo apt</a:t>
            </a:r>
          </a:p>
          <a:p>
            <a:r>
              <a:rPr lang="en-US" dirty="0" smtClean="0"/>
              <a:t>We will be talking about sudo </a:t>
            </a:r>
            <a:r>
              <a:rPr lang="en-US" b="1" dirty="0" smtClean="0"/>
              <a:t>dpkg –install &lt;package-name&gt; </a:t>
            </a:r>
            <a:r>
              <a:rPr lang="en-US" dirty="0" smtClean="0"/>
              <a:t>that allows us install debian packages</a:t>
            </a:r>
          </a:p>
          <a:p>
            <a:r>
              <a:rPr lang="en-US" dirty="0" smtClean="0"/>
              <a:t>We will be talking about </a:t>
            </a:r>
            <a:r>
              <a:rPr lang="en-US" b="1" dirty="0" smtClean="0"/>
              <a:t>sudo dpkg –remove &lt;package-name&gt; </a:t>
            </a:r>
            <a:r>
              <a:rPr lang="en-US" dirty="0" smtClean="0"/>
              <a:t>that allows us to uninstall debian packages.</a:t>
            </a:r>
          </a:p>
          <a:p>
            <a:r>
              <a:rPr lang="en-US" dirty="0" smtClean="0"/>
              <a:t>We will be talking about </a:t>
            </a:r>
            <a:r>
              <a:rPr lang="en-US" b="1" dirty="0" smtClean="0"/>
              <a:t>sudo dpkg –pure &lt;package-name&gt; </a:t>
            </a:r>
            <a:r>
              <a:rPr lang="en-US" dirty="0" smtClean="0"/>
              <a:t>that allows the entire removal of the packages and all its related files from the system.</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31</a:t>
            </a:fld>
            <a:endParaRPr lang="en-US" dirty="0"/>
          </a:p>
        </p:txBody>
      </p:sp>
      <p:sp>
        <p:nvSpPr>
          <p:cNvPr id="5" name="Date Placeholder 4"/>
          <p:cNvSpPr>
            <a:spLocks noGrp="1"/>
          </p:cNvSpPr>
          <p:nvPr>
            <p:ph type="dt" sz="half" idx="10"/>
          </p:nvPr>
        </p:nvSpPr>
        <p:spPr/>
        <p:txBody>
          <a:bodyPr/>
          <a:lstStyle/>
          <a:p>
            <a:fld id="{56E705FF-1B1F-44A0-B7F2-4EF391258758}" type="datetime1">
              <a:rPr lang="en-US" smtClean="0"/>
              <a:t>8/18/2024</a:t>
            </a:fld>
            <a:endParaRPr lang="en-US" dirty="0"/>
          </a:p>
        </p:txBody>
      </p:sp>
      <p:sp>
        <p:nvSpPr>
          <p:cNvPr id="6" name="Footer Placeholder 5"/>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10417569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Sudo apt update &amp;&amp; sudo apt upgrade -y</a:t>
            </a:r>
            <a:endParaRPr lang="en-US" sz="3200" b="1" dirty="0"/>
          </a:p>
        </p:txBody>
      </p:sp>
      <p:sp>
        <p:nvSpPr>
          <p:cNvPr id="3" name="Content Placeholder 2"/>
          <p:cNvSpPr>
            <a:spLocks noGrp="1"/>
          </p:cNvSpPr>
          <p:nvPr>
            <p:ph idx="1"/>
          </p:nvPr>
        </p:nvSpPr>
        <p:spPr/>
        <p:txBody>
          <a:bodyPr>
            <a:normAutofit lnSpcReduction="10000"/>
          </a:bodyPr>
          <a:lstStyle/>
          <a:p>
            <a:r>
              <a:rPr lang="en-US" dirty="0" smtClean="0"/>
              <a:t>The above command is basically the first command we should issue right after installing Kali Linux. It simply visits the kali download package through using a path </a:t>
            </a:r>
            <a:r>
              <a:rPr lang="en-US" b="1" dirty="0" smtClean="0"/>
              <a:t>/etc/apt/sources.List </a:t>
            </a:r>
            <a:r>
              <a:rPr lang="en-US" dirty="0" smtClean="0"/>
              <a:t>file where inside there is a path specified wherefrom the kali Linux can update its packages and system</a:t>
            </a:r>
          </a:p>
          <a:p>
            <a:r>
              <a:rPr lang="en-US" dirty="0" smtClean="0"/>
              <a:t>Another command we should consider is </a:t>
            </a:r>
            <a:r>
              <a:rPr lang="en-US" b="1" dirty="0" smtClean="0"/>
              <a:t>sudo apt dist-upgrade.</a:t>
            </a:r>
            <a:r>
              <a:rPr lang="en-US" dirty="0" smtClean="0"/>
              <a:t> This command checking the distribution currently installed and searches for updates regarding the distribution, and if it locates any, it starts upgrading the distribution.</a:t>
            </a:r>
          </a:p>
          <a:p>
            <a:r>
              <a:rPr lang="en-US" b="1" dirty="0" smtClean="0"/>
              <a:t>sudo apt </a:t>
            </a:r>
            <a:r>
              <a:rPr lang="en-US" dirty="0" smtClean="0"/>
              <a:t>is mostly used for updates, upgrades, dist-upgrade, installing packages from </a:t>
            </a:r>
            <a:r>
              <a:rPr lang="en-US" b="1" dirty="0" smtClean="0"/>
              <a:t>sources.List</a:t>
            </a:r>
            <a:r>
              <a:rPr lang="en-US" dirty="0" smtClean="0"/>
              <a:t> file using Kali/Downloads online. There are other apps available to install deb extension packages such as dpkg.</a:t>
            </a:r>
          </a:p>
          <a:p>
            <a:r>
              <a:rPr lang="en-US" b="1" dirty="0" smtClean="0"/>
              <a:t>Sudo dpkg – option </a:t>
            </a:r>
            <a:r>
              <a:rPr lang="en-US" dirty="0" smtClean="0"/>
              <a:t>is mostly used for installing, removing, and purging packages from the operating system.</a:t>
            </a:r>
            <a:endParaRPr lang="en-US" b="1" dirty="0" smtClean="0"/>
          </a:p>
          <a:p>
            <a:pPr marL="0" indent="0">
              <a:buNone/>
            </a:pPr>
            <a:endParaRPr lang="en-US" b="1"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32</a:t>
            </a:fld>
            <a:endParaRPr lang="en-US" dirty="0"/>
          </a:p>
        </p:txBody>
      </p:sp>
      <p:sp>
        <p:nvSpPr>
          <p:cNvPr id="5" name="Date Placeholder 4"/>
          <p:cNvSpPr>
            <a:spLocks noGrp="1"/>
          </p:cNvSpPr>
          <p:nvPr>
            <p:ph type="dt" sz="half" idx="10"/>
          </p:nvPr>
        </p:nvSpPr>
        <p:spPr/>
        <p:txBody>
          <a:bodyPr/>
          <a:lstStyle/>
          <a:p>
            <a:fld id="{C16CEEFB-C090-4CA7-9798-5EFB7E42206A}" type="datetime1">
              <a:rPr lang="en-US" smtClean="0"/>
              <a:t>8/18/2024</a:t>
            </a:fld>
            <a:endParaRPr lang="en-US" dirty="0"/>
          </a:p>
        </p:txBody>
      </p:sp>
      <p:sp>
        <p:nvSpPr>
          <p:cNvPr id="6" name="Footer Placeholder 5"/>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22789164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sudo apt install to install deb packages on Kali Linux:</a:t>
            </a:r>
            <a:endParaRPr lang="en-US" b="1" dirty="0"/>
          </a:p>
        </p:txBody>
      </p:sp>
      <p:sp>
        <p:nvSpPr>
          <p:cNvPr id="3" name="Content Placeholder 2"/>
          <p:cNvSpPr>
            <a:spLocks noGrp="1"/>
          </p:cNvSpPr>
          <p:nvPr>
            <p:ph idx="1"/>
          </p:nvPr>
        </p:nvSpPr>
        <p:spPr/>
        <p:txBody>
          <a:bodyPr/>
          <a:lstStyle/>
          <a:p>
            <a:r>
              <a:rPr lang="en-US" dirty="0" smtClean="0"/>
              <a:t>We can directly install packages using </a:t>
            </a:r>
            <a:r>
              <a:rPr lang="en-US" b="1" dirty="0" smtClean="0"/>
              <a:t>sudo apt install &lt;path/package-</a:t>
            </a:r>
            <a:r>
              <a:rPr lang="en-US" b="1" dirty="0" err="1" smtClean="0"/>
              <a:t>name.deb</a:t>
            </a:r>
            <a:r>
              <a:rPr lang="en-US" b="1" dirty="0" smtClean="0"/>
              <a:t>&gt;</a:t>
            </a:r>
            <a:endParaRPr lang="en-US" b="1" dirty="0"/>
          </a:p>
        </p:txBody>
      </p:sp>
      <p:pic>
        <p:nvPicPr>
          <p:cNvPr id="4" name="Picture 3"/>
          <p:cNvPicPr>
            <a:picLocks noChangeAspect="1"/>
          </p:cNvPicPr>
          <p:nvPr/>
        </p:nvPicPr>
        <p:blipFill>
          <a:blip r:embed="rId2"/>
          <a:stretch>
            <a:fillRect/>
          </a:stretch>
        </p:blipFill>
        <p:spPr>
          <a:xfrm>
            <a:off x="2215166" y="2897747"/>
            <a:ext cx="9289446" cy="3747752"/>
          </a:xfrm>
          <a:prstGeom prst="rect">
            <a:avLst/>
          </a:prstGeom>
          <a:ln w="88900" cap="sq" cmpd="thickThin">
            <a:solidFill>
              <a:srgbClr val="000000"/>
            </a:solidFill>
            <a:prstDash val="solid"/>
            <a:miter lim="800000"/>
          </a:ln>
          <a:effectLst>
            <a:innerShdw blurRad="76200">
              <a:srgbClr val="000000"/>
            </a:innerShdw>
          </a:effectLst>
        </p:spPr>
      </p:pic>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sp>
        <p:nvSpPr>
          <p:cNvPr id="6" name="Date Placeholder 5"/>
          <p:cNvSpPr>
            <a:spLocks noGrp="1"/>
          </p:cNvSpPr>
          <p:nvPr>
            <p:ph type="dt" sz="half" idx="10"/>
          </p:nvPr>
        </p:nvSpPr>
        <p:spPr/>
        <p:txBody>
          <a:bodyPr/>
          <a:lstStyle/>
          <a:p>
            <a:fld id="{EA3A2747-44BD-42F4-A42D-E1972C307DC6}" type="datetime1">
              <a:rPr lang="en-US" smtClean="0"/>
              <a:t>8/18/2024</a:t>
            </a:fld>
            <a:endParaRPr lang="en-US" dirty="0"/>
          </a:p>
        </p:txBody>
      </p:sp>
      <p:sp>
        <p:nvSpPr>
          <p:cNvPr id="7" name="Footer Placeholder 6"/>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20380331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sudo apt remove &lt;installed-package-name&gt; from Kali Linux:</a:t>
            </a:r>
            <a:endParaRPr lang="en-US" b="1" dirty="0"/>
          </a:p>
        </p:txBody>
      </p:sp>
      <p:sp>
        <p:nvSpPr>
          <p:cNvPr id="3" name="Content Placeholder 2"/>
          <p:cNvSpPr>
            <a:spLocks noGrp="1"/>
          </p:cNvSpPr>
          <p:nvPr>
            <p:ph idx="1"/>
          </p:nvPr>
        </p:nvSpPr>
        <p:spPr/>
        <p:txBody>
          <a:bodyPr/>
          <a:lstStyle/>
          <a:p>
            <a:r>
              <a:rPr lang="en-US" dirty="0" smtClean="0"/>
              <a:t>Removing google-chrome-stable</a:t>
            </a:r>
            <a:br>
              <a:rPr lang="en-US" dirty="0" smtClean="0"/>
            </a:br>
            <a:r>
              <a:rPr lang="en-US" b="1" dirty="0" smtClean="0"/>
              <a:t>sudo apt remove google-chrome-stable</a:t>
            </a:r>
            <a:endParaRPr lang="en-US" b="1" dirty="0"/>
          </a:p>
        </p:txBody>
      </p:sp>
      <p:pic>
        <p:nvPicPr>
          <p:cNvPr id="4" name="Picture 3"/>
          <p:cNvPicPr>
            <a:picLocks noChangeAspect="1"/>
          </p:cNvPicPr>
          <p:nvPr/>
        </p:nvPicPr>
        <p:blipFill>
          <a:blip r:embed="rId2"/>
          <a:stretch>
            <a:fillRect/>
          </a:stretch>
        </p:blipFill>
        <p:spPr>
          <a:xfrm>
            <a:off x="2283125" y="2903531"/>
            <a:ext cx="9221487" cy="3600953"/>
          </a:xfrm>
          <a:prstGeom prst="rect">
            <a:avLst/>
          </a:prstGeom>
          <a:ln w="88900" cap="sq" cmpd="thickThin">
            <a:solidFill>
              <a:srgbClr val="000000"/>
            </a:solidFill>
            <a:prstDash val="solid"/>
            <a:miter lim="800000"/>
          </a:ln>
          <a:effectLst>
            <a:innerShdw blurRad="76200">
              <a:srgbClr val="000000"/>
            </a:innerShdw>
          </a:effectLst>
        </p:spPr>
      </p:pic>
      <p:sp>
        <p:nvSpPr>
          <p:cNvPr id="5" name="Slide Number Placeholder 4"/>
          <p:cNvSpPr>
            <a:spLocks noGrp="1"/>
          </p:cNvSpPr>
          <p:nvPr>
            <p:ph type="sldNum" sz="quarter" idx="12"/>
          </p:nvPr>
        </p:nvSpPr>
        <p:spPr/>
        <p:txBody>
          <a:bodyPr/>
          <a:lstStyle/>
          <a:p>
            <a:fld id="{D57F1E4F-1CFF-5643-939E-217C01CDF565}" type="slidenum">
              <a:rPr lang="en-US" smtClean="0"/>
              <a:pPr/>
              <a:t>34</a:t>
            </a:fld>
            <a:endParaRPr lang="en-US" dirty="0"/>
          </a:p>
        </p:txBody>
      </p:sp>
      <p:sp>
        <p:nvSpPr>
          <p:cNvPr id="6" name="Date Placeholder 5"/>
          <p:cNvSpPr>
            <a:spLocks noGrp="1"/>
          </p:cNvSpPr>
          <p:nvPr>
            <p:ph type="dt" sz="half" idx="10"/>
          </p:nvPr>
        </p:nvSpPr>
        <p:spPr/>
        <p:txBody>
          <a:bodyPr/>
          <a:lstStyle/>
          <a:p>
            <a:fld id="{0FAC2660-4FEB-4745-8BCC-4CEDEE6DC107}" type="datetime1">
              <a:rPr lang="en-US" smtClean="0"/>
              <a:t>8/18/2024</a:t>
            </a:fld>
            <a:endParaRPr lang="en-US" dirty="0"/>
          </a:p>
        </p:txBody>
      </p:sp>
      <p:sp>
        <p:nvSpPr>
          <p:cNvPr id="7" name="Footer Placeholder 6"/>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25653924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Some important tips to keep in mind when dealing with sudo apt and sudo dpkg</a:t>
            </a:r>
            <a:endParaRPr lang="en-US" b="1" dirty="0">
              <a:solidFill>
                <a:srgbClr val="FF0000"/>
              </a:solidFill>
            </a:endParaRPr>
          </a:p>
        </p:txBody>
      </p:sp>
      <p:sp>
        <p:nvSpPr>
          <p:cNvPr id="3" name="Content Placeholder 2"/>
          <p:cNvSpPr>
            <a:spLocks noGrp="1"/>
          </p:cNvSpPr>
          <p:nvPr>
            <p:ph idx="1"/>
          </p:nvPr>
        </p:nvSpPr>
        <p:spPr/>
        <p:txBody>
          <a:bodyPr/>
          <a:lstStyle/>
          <a:p>
            <a:r>
              <a:rPr lang="en-US" dirty="0" smtClean="0"/>
              <a:t>If you want to install something from the Kali Linux online sources, you should always use:</a:t>
            </a:r>
            <a:br>
              <a:rPr lang="en-US" dirty="0" smtClean="0"/>
            </a:br>
            <a:r>
              <a:rPr lang="en-US" b="1" dirty="0" smtClean="0"/>
              <a:t>sudo apt install &lt;package-name&gt;</a:t>
            </a:r>
          </a:p>
          <a:p>
            <a:r>
              <a:rPr lang="en-US" dirty="0" smtClean="0"/>
              <a:t>If you want to install a package downloaded from internet with *.deb extension, you should always use dpkg as it appears:</a:t>
            </a:r>
            <a:br>
              <a:rPr lang="en-US" dirty="0" smtClean="0"/>
            </a:br>
            <a:r>
              <a:rPr lang="en-US" b="1" dirty="0" smtClean="0"/>
              <a:t>sudo dpkg –install &lt;directory/package-</a:t>
            </a:r>
            <a:r>
              <a:rPr lang="en-US" b="1" dirty="0" err="1" smtClean="0"/>
              <a:t>name.deb</a:t>
            </a:r>
            <a:r>
              <a:rPr lang="en-US" b="1" dirty="0" smtClean="0"/>
              <a:t>&gt;</a:t>
            </a:r>
            <a:endParaRPr lang="en-US" b="1"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35</a:t>
            </a:fld>
            <a:endParaRPr lang="en-US" dirty="0"/>
          </a:p>
        </p:txBody>
      </p:sp>
      <p:sp>
        <p:nvSpPr>
          <p:cNvPr id="5" name="Date Placeholder 4"/>
          <p:cNvSpPr>
            <a:spLocks noGrp="1"/>
          </p:cNvSpPr>
          <p:nvPr>
            <p:ph type="dt" sz="half" idx="10"/>
          </p:nvPr>
        </p:nvSpPr>
        <p:spPr/>
        <p:txBody>
          <a:bodyPr/>
          <a:lstStyle/>
          <a:p>
            <a:fld id="{75F80679-D798-418D-A31D-07512EF397EE}" type="datetime1">
              <a:rPr lang="en-US" smtClean="0"/>
              <a:t>8/18/2024</a:t>
            </a:fld>
            <a:endParaRPr lang="en-US" dirty="0"/>
          </a:p>
        </p:txBody>
      </p:sp>
      <p:sp>
        <p:nvSpPr>
          <p:cNvPr id="6" name="Footer Placeholder 5"/>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14132015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a:t>
            </a:r>
            <a:r>
              <a:rPr lang="en-US" b="1" dirty="0" smtClean="0">
                <a:solidFill>
                  <a:srgbClr val="FF0000"/>
                </a:solidFill>
              </a:rPr>
              <a:t>sudo dpkg --install </a:t>
            </a:r>
            <a:r>
              <a:rPr lang="en-US" b="1" dirty="0" smtClean="0"/>
              <a:t>to install a debian package downloaded:</a:t>
            </a:r>
            <a:endParaRPr lang="en-US" b="1" dirty="0"/>
          </a:p>
        </p:txBody>
      </p:sp>
      <p:sp>
        <p:nvSpPr>
          <p:cNvPr id="3" name="Content Placeholder 2"/>
          <p:cNvSpPr>
            <a:spLocks noGrp="1"/>
          </p:cNvSpPr>
          <p:nvPr>
            <p:ph idx="1"/>
          </p:nvPr>
        </p:nvSpPr>
        <p:spPr/>
        <p:txBody>
          <a:bodyPr/>
          <a:lstStyle/>
          <a:p>
            <a:r>
              <a:rPr lang="en-US" dirty="0" smtClean="0"/>
              <a:t>To do the same with dpkg, we can issue the command:</a:t>
            </a:r>
            <a:br>
              <a:rPr lang="en-US" dirty="0" smtClean="0"/>
            </a:br>
            <a:r>
              <a:rPr lang="en-US" b="1" dirty="0" smtClean="0"/>
              <a:t>sudo dpkg --install ./Downloads/google-chrome-stable_current_amd64.deb</a:t>
            </a:r>
            <a:endParaRPr lang="en-US" b="1" dirty="0"/>
          </a:p>
        </p:txBody>
      </p:sp>
      <p:pic>
        <p:nvPicPr>
          <p:cNvPr id="4" name="Picture 3"/>
          <p:cNvPicPr>
            <a:picLocks noChangeAspect="1"/>
          </p:cNvPicPr>
          <p:nvPr/>
        </p:nvPicPr>
        <p:blipFill>
          <a:blip r:embed="rId2"/>
          <a:stretch>
            <a:fillRect/>
          </a:stretch>
        </p:blipFill>
        <p:spPr>
          <a:xfrm>
            <a:off x="2589212" y="3087170"/>
            <a:ext cx="8915400" cy="3223478"/>
          </a:xfrm>
          <a:prstGeom prst="rect">
            <a:avLst/>
          </a:prstGeom>
          <a:ln w="88900" cap="sq" cmpd="thickThin">
            <a:solidFill>
              <a:srgbClr val="000000"/>
            </a:solidFill>
            <a:prstDash val="solid"/>
            <a:miter lim="800000"/>
          </a:ln>
          <a:effectLst>
            <a:innerShdw blurRad="76200">
              <a:srgbClr val="000000"/>
            </a:innerShdw>
          </a:effectLst>
        </p:spPr>
      </p:pic>
      <p:sp>
        <p:nvSpPr>
          <p:cNvPr id="5" name="Slide Number Placeholder 4"/>
          <p:cNvSpPr>
            <a:spLocks noGrp="1"/>
          </p:cNvSpPr>
          <p:nvPr>
            <p:ph type="sldNum" sz="quarter" idx="12"/>
          </p:nvPr>
        </p:nvSpPr>
        <p:spPr/>
        <p:txBody>
          <a:bodyPr/>
          <a:lstStyle/>
          <a:p>
            <a:fld id="{D57F1E4F-1CFF-5643-939E-217C01CDF565}" type="slidenum">
              <a:rPr lang="en-US" smtClean="0"/>
              <a:pPr/>
              <a:t>36</a:t>
            </a:fld>
            <a:endParaRPr lang="en-US" dirty="0"/>
          </a:p>
        </p:txBody>
      </p:sp>
      <p:sp>
        <p:nvSpPr>
          <p:cNvPr id="6" name="Date Placeholder 5"/>
          <p:cNvSpPr>
            <a:spLocks noGrp="1"/>
          </p:cNvSpPr>
          <p:nvPr>
            <p:ph type="dt" sz="half" idx="10"/>
          </p:nvPr>
        </p:nvSpPr>
        <p:spPr/>
        <p:txBody>
          <a:bodyPr/>
          <a:lstStyle/>
          <a:p>
            <a:fld id="{7F371086-881F-4A26-A81D-1E53B8B73514}" type="datetime1">
              <a:rPr lang="en-US" smtClean="0"/>
              <a:t>8/18/2024</a:t>
            </a:fld>
            <a:endParaRPr lang="en-US" dirty="0"/>
          </a:p>
        </p:txBody>
      </p:sp>
      <p:sp>
        <p:nvSpPr>
          <p:cNvPr id="7" name="Footer Placeholder 6"/>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38269052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Using </a:t>
            </a:r>
            <a:r>
              <a:rPr lang="en-US" b="1" dirty="0" smtClean="0">
                <a:solidFill>
                  <a:srgbClr val="FF0000"/>
                </a:solidFill>
              </a:rPr>
              <a:t>sudo dpkg --purge</a:t>
            </a:r>
            <a:r>
              <a:rPr lang="en-US" b="1" dirty="0" smtClean="0"/>
              <a:t> to remove google-chrome-stable with all its related files:</a:t>
            </a:r>
            <a:endParaRPr lang="en-US" b="1" dirty="0"/>
          </a:p>
        </p:txBody>
      </p:sp>
      <p:sp>
        <p:nvSpPr>
          <p:cNvPr id="3" name="Content Placeholder 2"/>
          <p:cNvSpPr>
            <a:spLocks noGrp="1"/>
          </p:cNvSpPr>
          <p:nvPr>
            <p:ph idx="1"/>
          </p:nvPr>
        </p:nvSpPr>
        <p:spPr/>
        <p:txBody>
          <a:bodyPr/>
          <a:lstStyle/>
          <a:p>
            <a:r>
              <a:rPr lang="en-US" dirty="0" smtClean="0"/>
              <a:t>--purge is more suitable for use than remove because it removes anything related to the package we are about to remove, the syntax:</a:t>
            </a:r>
            <a:br>
              <a:rPr lang="en-US" dirty="0" smtClean="0"/>
            </a:br>
            <a:r>
              <a:rPr lang="en-US" b="1" dirty="0" smtClean="0"/>
              <a:t>sudo dpkg --purge google-chrome-stable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3187178"/>
            <a:ext cx="9154803" cy="2952644"/>
          </a:xfrm>
          <a:prstGeom prst="rect">
            <a:avLst/>
          </a:prstGeom>
          <a:ln w="88900" cap="sq" cmpd="thickThin">
            <a:solidFill>
              <a:srgbClr val="000000"/>
            </a:solidFill>
            <a:prstDash val="solid"/>
            <a:miter lim="800000"/>
          </a:ln>
          <a:effectLst>
            <a:innerShdw blurRad="76200">
              <a:srgbClr val="000000"/>
            </a:innerShdw>
          </a:effectLst>
        </p:spPr>
      </p:pic>
      <p:sp>
        <p:nvSpPr>
          <p:cNvPr id="5" name="Slide Number Placeholder 4"/>
          <p:cNvSpPr>
            <a:spLocks noGrp="1"/>
          </p:cNvSpPr>
          <p:nvPr>
            <p:ph type="sldNum" sz="quarter" idx="12"/>
          </p:nvPr>
        </p:nvSpPr>
        <p:spPr/>
        <p:txBody>
          <a:bodyPr/>
          <a:lstStyle/>
          <a:p>
            <a:fld id="{D57F1E4F-1CFF-5643-939E-217C01CDF565}" type="slidenum">
              <a:rPr lang="en-US" smtClean="0"/>
              <a:pPr/>
              <a:t>37</a:t>
            </a:fld>
            <a:endParaRPr lang="en-US" dirty="0"/>
          </a:p>
        </p:txBody>
      </p:sp>
      <p:sp>
        <p:nvSpPr>
          <p:cNvPr id="6" name="Date Placeholder 5"/>
          <p:cNvSpPr>
            <a:spLocks noGrp="1"/>
          </p:cNvSpPr>
          <p:nvPr>
            <p:ph type="dt" sz="half" idx="10"/>
          </p:nvPr>
        </p:nvSpPr>
        <p:spPr/>
        <p:txBody>
          <a:bodyPr/>
          <a:lstStyle/>
          <a:p>
            <a:fld id="{D4E09874-81E8-409F-AACC-065A4D6B59B0}" type="datetime1">
              <a:rPr lang="en-US" smtClean="0"/>
              <a:t>8/18/2024</a:t>
            </a:fld>
            <a:endParaRPr lang="en-US" dirty="0"/>
          </a:p>
        </p:txBody>
      </p:sp>
      <p:sp>
        <p:nvSpPr>
          <p:cNvPr id="7" name="Footer Placeholder 6"/>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15089612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list packages installed using </a:t>
            </a:r>
            <a:r>
              <a:rPr lang="en-US" b="1" dirty="0" smtClean="0">
                <a:solidFill>
                  <a:srgbClr val="FF0000"/>
                </a:solidFill>
              </a:rPr>
              <a:t>sudo dpkg --list or sudo dpkg -l </a:t>
            </a:r>
            <a:endParaRPr lang="en-US" b="1" dirty="0">
              <a:solidFill>
                <a:srgbClr val="FF0000"/>
              </a:solidFill>
            </a:endParaRPr>
          </a:p>
        </p:txBody>
      </p:sp>
      <p:sp>
        <p:nvSpPr>
          <p:cNvPr id="3" name="Content Placeholder 2"/>
          <p:cNvSpPr>
            <a:spLocks noGrp="1"/>
          </p:cNvSpPr>
          <p:nvPr>
            <p:ph idx="1"/>
          </p:nvPr>
        </p:nvSpPr>
        <p:spPr/>
        <p:txBody>
          <a:bodyPr/>
          <a:lstStyle/>
          <a:p>
            <a:r>
              <a:rPr lang="en-US" dirty="0" smtClean="0"/>
              <a:t>To view list of all packages installed, we can issue the command:</a:t>
            </a:r>
            <a:br>
              <a:rPr lang="en-US" dirty="0" smtClean="0"/>
            </a:br>
            <a:r>
              <a:rPr lang="en-US" b="1" dirty="0" smtClean="0"/>
              <a:t>sudo dpkg --list </a:t>
            </a:r>
            <a:br>
              <a:rPr lang="en-US" b="1" dirty="0" smtClean="0"/>
            </a:br>
            <a:r>
              <a:rPr lang="en-US" dirty="0" smtClean="0"/>
              <a:t>this command will display everything and the list will be extremely long, if you want to exit it, just press </a:t>
            </a:r>
            <a:r>
              <a:rPr lang="en-US" b="1" dirty="0" smtClean="0"/>
              <a:t>q</a:t>
            </a:r>
          </a:p>
          <a:p>
            <a:r>
              <a:rPr lang="en-US" dirty="0" smtClean="0"/>
              <a:t>To view a specific or search for a specific package, we can issue the command:</a:t>
            </a:r>
            <a:br>
              <a:rPr lang="en-US" dirty="0" smtClean="0"/>
            </a:br>
            <a:r>
              <a:rPr lang="en-US" b="1" dirty="0" smtClean="0"/>
              <a:t>sudo dpkg --list | grep &lt;name of package or related to it&gt;</a:t>
            </a:r>
            <a:endParaRPr lang="en-US" b="1" dirty="0"/>
          </a:p>
        </p:txBody>
      </p:sp>
      <p:pic>
        <p:nvPicPr>
          <p:cNvPr id="4" name="Picture 3"/>
          <p:cNvPicPr>
            <a:picLocks noChangeAspect="1"/>
          </p:cNvPicPr>
          <p:nvPr/>
        </p:nvPicPr>
        <p:blipFill>
          <a:blip r:embed="rId2"/>
          <a:stretch>
            <a:fillRect/>
          </a:stretch>
        </p:blipFill>
        <p:spPr>
          <a:xfrm>
            <a:off x="2717999" y="4505020"/>
            <a:ext cx="9183107" cy="1406202"/>
          </a:xfrm>
          <a:prstGeom prst="rect">
            <a:avLst/>
          </a:prstGeom>
          <a:ln w="88900" cap="sq" cmpd="thickThin">
            <a:solidFill>
              <a:srgbClr val="000000"/>
            </a:solidFill>
            <a:prstDash val="solid"/>
            <a:miter lim="800000"/>
          </a:ln>
          <a:effectLst>
            <a:innerShdw blurRad="76200">
              <a:srgbClr val="000000"/>
            </a:innerShdw>
          </a:effectLst>
        </p:spPr>
      </p:pic>
      <p:sp>
        <p:nvSpPr>
          <p:cNvPr id="5" name="Slide Number Placeholder 4"/>
          <p:cNvSpPr>
            <a:spLocks noGrp="1"/>
          </p:cNvSpPr>
          <p:nvPr>
            <p:ph type="sldNum" sz="quarter" idx="12"/>
          </p:nvPr>
        </p:nvSpPr>
        <p:spPr/>
        <p:txBody>
          <a:bodyPr/>
          <a:lstStyle/>
          <a:p>
            <a:fld id="{D57F1E4F-1CFF-5643-939E-217C01CDF565}" type="slidenum">
              <a:rPr lang="en-US" smtClean="0"/>
              <a:pPr/>
              <a:t>38</a:t>
            </a:fld>
            <a:endParaRPr lang="en-US" dirty="0"/>
          </a:p>
        </p:txBody>
      </p:sp>
      <p:sp>
        <p:nvSpPr>
          <p:cNvPr id="6" name="Date Placeholder 5"/>
          <p:cNvSpPr>
            <a:spLocks noGrp="1"/>
          </p:cNvSpPr>
          <p:nvPr>
            <p:ph type="dt" sz="half" idx="10"/>
          </p:nvPr>
        </p:nvSpPr>
        <p:spPr/>
        <p:txBody>
          <a:bodyPr/>
          <a:lstStyle/>
          <a:p>
            <a:fld id="{5084E08F-3872-4DEC-9DAE-8D213C01F614}" type="datetime1">
              <a:rPr lang="en-US" smtClean="0"/>
              <a:t>8/18/2024</a:t>
            </a:fld>
            <a:endParaRPr lang="en-US" dirty="0"/>
          </a:p>
        </p:txBody>
      </p:sp>
      <p:sp>
        <p:nvSpPr>
          <p:cNvPr id="7" name="Footer Placeholder 6"/>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40693519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75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Some Important packages to have installed on your Kali Linux</a:t>
            </a:r>
            <a:endParaRPr lang="en-US" b="1" dirty="0"/>
          </a:p>
        </p:txBody>
      </p:sp>
      <p:sp>
        <p:nvSpPr>
          <p:cNvPr id="3" name="Subtitle 2"/>
          <p:cNvSpPr>
            <a:spLocks noGrp="1"/>
          </p:cNvSpPr>
          <p:nvPr>
            <p:ph type="subTitle" idx="1"/>
          </p:nvPr>
        </p:nvSpPr>
        <p:spPr/>
        <p:txBody>
          <a:bodyPr/>
          <a:lstStyle/>
          <a:p>
            <a:r>
              <a:rPr lang="en-US" dirty="0" smtClean="0"/>
              <a:t>This portion will be covering some of the most important apps you should have on your kali Linux. Some usually come already installed and if they are not, you should install them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39</a:t>
            </a:fld>
            <a:endParaRPr lang="en-US" dirty="0"/>
          </a:p>
        </p:txBody>
      </p:sp>
      <p:sp>
        <p:nvSpPr>
          <p:cNvPr id="5" name="Date Placeholder 4"/>
          <p:cNvSpPr>
            <a:spLocks noGrp="1"/>
          </p:cNvSpPr>
          <p:nvPr>
            <p:ph type="dt" sz="half" idx="10"/>
          </p:nvPr>
        </p:nvSpPr>
        <p:spPr/>
        <p:txBody>
          <a:bodyPr/>
          <a:lstStyle/>
          <a:p>
            <a:fld id="{FAD834A1-FDFE-4CAC-8503-33B55611D839}" type="datetime1">
              <a:rPr lang="en-US" smtClean="0"/>
              <a:t>8/19/2024</a:t>
            </a:fld>
            <a:endParaRPr lang="en-US" dirty="0"/>
          </a:p>
        </p:txBody>
      </p:sp>
      <p:sp>
        <p:nvSpPr>
          <p:cNvPr id="6" name="Footer Placeholder 5"/>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2841245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Downloading the right virtual machine Kali from www.kali.org</a:t>
            </a:r>
            <a:endParaRPr lang="en-US" b="1" dirty="0"/>
          </a:p>
        </p:txBody>
      </p:sp>
      <p:sp>
        <p:nvSpPr>
          <p:cNvPr id="3" name="Content Placeholder 2"/>
          <p:cNvSpPr>
            <a:spLocks noGrp="1"/>
          </p:cNvSpPr>
          <p:nvPr>
            <p:ph idx="1"/>
          </p:nvPr>
        </p:nvSpPr>
        <p:spPr/>
        <p:txBody>
          <a:bodyPr/>
          <a:lstStyle/>
          <a:p>
            <a:r>
              <a:rPr lang="en-US" dirty="0" smtClean="0"/>
              <a:t>Visit </a:t>
            </a:r>
            <a:r>
              <a:rPr lang="en-US" dirty="0"/>
              <a:t>the website: </a:t>
            </a:r>
            <a:r>
              <a:rPr lang="en-US" dirty="0">
                <a:hlinkClick r:id="rId3"/>
              </a:rPr>
              <a:t>https://www.kali.org/get-kali/#</a:t>
            </a:r>
            <a:r>
              <a:rPr lang="en-US" dirty="0" smtClean="0">
                <a:hlinkClick r:id="rId3"/>
              </a:rPr>
              <a:t>kali-virtual-machines</a:t>
            </a:r>
            <a:endParaRPr lang="en-US" dirty="0" smtClean="0"/>
          </a:p>
          <a:p>
            <a:r>
              <a:rPr lang="en-US" dirty="0" smtClean="0"/>
              <a:t>Open website, click on downloads, choose virtual machines, and choose VMWare option, which should be the first to your left.</a:t>
            </a:r>
          </a:p>
          <a:p>
            <a:r>
              <a:rPr lang="en-US" dirty="0" smtClean="0"/>
              <a:t>Note:</a:t>
            </a:r>
          </a:p>
          <a:p>
            <a:pPr marL="0" indent="0">
              <a:buNone/>
            </a:pPr>
            <a:r>
              <a:rPr lang="en-US" dirty="0"/>
              <a:t>	</a:t>
            </a:r>
            <a:r>
              <a:rPr lang="en-US" dirty="0" smtClean="0"/>
              <a:t>you have two options to download, either directly, or through Torrent.</a:t>
            </a:r>
          </a:p>
          <a:p>
            <a:pPr marL="0" indent="0">
              <a:buNone/>
            </a:pPr>
            <a:r>
              <a:rPr lang="en-US" dirty="0"/>
              <a:t>	</a:t>
            </a:r>
            <a:r>
              <a:rPr lang="en-US" dirty="0" smtClean="0"/>
              <a:t>I personally, prefer the Torrent despite of its risk. It is faster and guarantees </a:t>
            </a:r>
          </a:p>
          <a:p>
            <a:pPr marL="0" indent="0">
              <a:buNone/>
            </a:pPr>
            <a:r>
              <a:rPr lang="en-US" dirty="0"/>
              <a:t>	</a:t>
            </a:r>
            <a:r>
              <a:rPr lang="en-US" dirty="0" smtClean="0"/>
              <a:t>delivery more quick</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
        <p:nvSpPr>
          <p:cNvPr id="5" name="Date Placeholder 4"/>
          <p:cNvSpPr>
            <a:spLocks noGrp="1"/>
          </p:cNvSpPr>
          <p:nvPr>
            <p:ph type="dt" sz="half" idx="10"/>
          </p:nvPr>
        </p:nvSpPr>
        <p:spPr/>
        <p:txBody>
          <a:bodyPr/>
          <a:lstStyle/>
          <a:p>
            <a:fld id="{3D0FF683-0112-4616-8394-9B2875A927F3}" type="datetime1">
              <a:rPr lang="en-US" smtClean="0"/>
              <a:t>8/18/2024</a:t>
            </a:fld>
            <a:endParaRPr lang="en-US" dirty="0"/>
          </a:p>
        </p:txBody>
      </p:sp>
      <p:sp>
        <p:nvSpPr>
          <p:cNvPr id="6" name="Footer Placeholder 5"/>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30144112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Packages to install if they are not already kali Linux:</a:t>
            </a:r>
            <a:endParaRPr lang="en-US" b="1" dirty="0"/>
          </a:p>
        </p:txBody>
      </p:sp>
      <p:sp>
        <p:nvSpPr>
          <p:cNvPr id="3" name="Content Placeholder 2"/>
          <p:cNvSpPr>
            <a:spLocks noGrp="1"/>
          </p:cNvSpPr>
          <p:nvPr>
            <p:ph idx="1"/>
          </p:nvPr>
        </p:nvSpPr>
        <p:spPr/>
        <p:txBody>
          <a:bodyPr>
            <a:normAutofit lnSpcReduction="10000"/>
          </a:bodyPr>
          <a:lstStyle/>
          <a:p>
            <a:r>
              <a:rPr lang="en-US" b="1" dirty="0" smtClean="0"/>
              <a:t>nano</a:t>
            </a:r>
            <a:r>
              <a:rPr lang="en-US" dirty="0" smtClean="0"/>
              <a:t>: nano is a text editor that allows you to open and edit files in the terminal window, and it is quick and fast and most of the time used to modify files on hurry such as /etc/apt/sources.List file where you can simply add a new repository to your list. It is also effective in opening any other formatted file and able to edit it as well.</a:t>
            </a:r>
          </a:p>
          <a:p>
            <a:r>
              <a:rPr lang="en-US" b="1" dirty="0" smtClean="0"/>
              <a:t>vscode</a:t>
            </a:r>
            <a:r>
              <a:rPr lang="en-US" dirty="0" smtClean="0"/>
              <a:t>: Visual Studio code is one of the most widely used text-editors open-source designed by Microsoft and it is essential in coding and writing programs. It is also light-weighted and provides a lot of snippets that can help in accelerating work timeframe and syntax auto-completion.</a:t>
            </a:r>
          </a:p>
          <a:p>
            <a:r>
              <a:rPr lang="en-US" b="1" dirty="0" smtClean="0"/>
              <a:t>tilix</a:t>
            </a:r>
            <a:r>
              <a:rPr lang="en-US" dirty="0" smtClean="0"/>
              <a:t>: tilix is a terminal that has the ability of opening several terminal windows on the same original terminal giving you the ability to move quickly and easily between terminal windows. Even though it might give some issues with new versions of Kali Linux, but I think it is still working.</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40</a:t>
            </a:fld>
            <a:endParaRPr lang="en-US" dirty="0"/>
          </a:p>
        </p:txBody>
      </p:sp>
      <p:sp>
        <p:nvSpPr>
          <p:cNvPr id="5" name="Date Placeholder 4"/>
          <p:cNvSpPr>
            <a:spLocks noGrp="1"/>
          </p:cNvSpPr>
          <p:nvPr>
            <p:ph type="dt" sz="half" idx="10"/>
          </p:nvPr>
        </p:nvSpPr>
        <p:spPr/>
        <p:txBody>
          <a:bodyPr/>
          <a:lstStyle/>
          <a:p>
            <a:fld id="{293E9432-8AE6-468A-9A44-D56CD69E6B03}" type="datetime1">
              <a:rPr lang="en-US" smtClean="0"/>
              <a:t>8/18/2024</a:t>
            </a:fld>
            <a:endParaRPr lang="en-US" dirty="0"/>
          </a:p>
        </p:txBody>
      </p:sp>
      <p:sp>
        <p:nvSpPr>
          <p:cNvPr id="6" name="Footer Placeholder 5"/>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27525050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75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Most Commands a Linux User must be familiar with</a:t>
            </a:r>
            <a:endParaRPr lang="en-US" dirty="0"/>
          </a:p>
        </p:txBody>
      </p:sp>
      <p:sp>
        <p:nvSpPr>
          <p:cNvPr id="3" name="Subtitle 2"/>
          <p:cNvSpPr>
            <a:spLocks noGrp="1"/>
          </p:cNvSpPr>
          <p:nvPr>
            <p:ph type="subTitle" idx="1"/>
          </p:nvPr>
        </p:nvSpPr>
        <p:spPr/>
        <p:txBody>
          <a:bodyPr>
            <a:normAutofit lnSpcReduction="10000"/>
          </a:bodyPr>
          <a:lstStyle/>
          <a:p>
            <a:r>
              <a:rPr lang="en-US" dirty="0" smtClean="0"/>
              <a:t>In the following portion of the presentation, we will be enlisting most of the must-know commands to deal with Kali Linux or perhaps in Linux distribution out there, there might be some differences in usage, but the majority are the same.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41</a:t>
            </a:fld>
            <a:endParaRPr lang="en-US" dirty="0"/>
          </a:p>
        </p:txBody>
      </p:sp>
      <p:sp>
        <p:nvSpPr>
          <p:cNvPr id="5" name="Date Placeholder 4"/>
          <p:cNvSpPr>
            <a:spLocks noGrp="1"/>
          </p:cNvSpPr>
          <p:nvPr>
            <p:ph type="dt" sz="half" idx="10"/>
          </p:nvPr>
        </p:nvSpPr>
        <p:spPr/>
        <p:txBody>
          <a:bodyPr/>
          <a:lstStyle/>
          <a:p>
            <a:fld id="{91F5F7BE-8DDB-4A07-8189-D0D324A665D6}" type="datetime1">
              <a:rPr lang="en-US" smtClean="0"/>
              <a:t>8/18/2024</a:t>
            </a:fld>
            <a:endParaRPr lang="en-US" dirty="0"/>
          </a:p>
        </p:txBody>
      </p:sp>
      <p:sp>
        <p:nvSpPr>
          <p:cNvPr id="6" name="Footer Placeholder 5"/>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29782002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List of Must-Know commands in Linux Systems:</a:t>
            </a:r>
            <a:endParaRPr lang="en-US" b="1" dirty="0"/>
          </a:p>
        </p:txBody>
      </p:sp>
      <p:sp>
        <p:nvSpPr>
          <p:cNvPr id="3" name="Content Placeholder 2"/>
          <p:cNvSpPr>
            <a:spLocks noGrp="1"/>
          </p:cNvSpPr>
          <p:nvPr>
            <p:ph idx="1"/>
          </p:nvPr>
        </p:nvSpPr>
        <p:spPr/>
        <p:txBody>
          <a:bodyPr>
            <a:normAutofit lnSpcReduction="10000"/>
          </a:bodyPr>
          <a:lstStyle/>
          <a:p>
            <a:r>
              <a:rPr lang="en-US" b="1" dirty="0" smtClean="0"/>
              <a:t>pwd</a:t>
            </a:r>
            <a:r>
              <a:rPr lang="en-US" dirty="0" smtClean="0"/>
              <a:t>: this is the command that shows you the current location</a:t>
            </a:r>
          </a:p>
          <a:p>
            <a:endParaRPr lang="en-US" dirty="0"/>
          </a:p>
          <a:p>
            <a:endParaRPr lang="en-US" dirty="0" smtClean="0"/>
          </a:p>
          <a:p>
            <a:endParaRPr lang="en-US" dirty="0"/>
          </a:p>
          <a:p>
            <a:r>
              <a:rPr lang="en-US" b="1" dirty="0" smtClean="0"/>
              <a:t>whoami</a:t>
            </a:r>
            <a:r>
              <a:rPr lang="en-US" dirty="0" smtClean="0"/>
              <a:t>: this is the command that shows you the current user logged in</a:t>
            </a:r>
          </a:p>
          <a:p>
            <a:endParaRPr lang="en-US" dirty="0"/>
          </a:p>
          <a:p>
            <a:endParaRPr lang="en-US" dirty="0" smtClean="0"/>
          </a:p>
          <a:p>
            <a:endParaRPr lang="en-US" dirty="0"/>
          </a:p>
          <a:p>
            <a:r>
              <a:rPr lang="en-US" b="1" dirty="0" smtClean="0"/>
              <a:t>ls</a:t>
            </a:r>
            <a:r>
              <a:rPr lang="en-US" dirty="0" smtClean="0"/>
              <a:t>: this is the command responsible for displaying the content of your current directory.</a:t>
            </a:r>
            <a:endParaRPr lang="en-US" dirty="0"/>
          </a:p>
        </p:txBody>
      </p:sp>
      <p:pic>
        <p:nvPicPr>
          <p:cNvPr id="4" name="Picture 3"/>
          <p:cNvPicPr>
            <a:picLocks noChangeAspect="1"/>
          </p:cNvPicPr>
          <p:nvPr/>
        </p:nvPicPr>
        <p:blipFill>
          <a:blip r:embed="rId2"/>
          <a:stretch>
            <a:fillRect/>
          </a:stretch>
        </p:blipFill>
        <p:spPr>
          <a:xfrm>
            <a:off x="2898304" y="2635289"/>
            <a:ext cx="4275227" cy="777611"/>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p:cNvPicPr>
            <a:picLocks noChangeAspect="1"/>
          </p:cNvPicPr>
          <p:nvPr/>
        </p:nvPicPr>
        <p:blipFill>
          <a:blip r:embed="rId3"/>
          <a:stretch>
            <a:fillRect/>
          </a:stretch>
        </p:blipFill>
        <p:spPr>
          <a:xfrm>
            <a:off x="2898303" y="4200748"/>
            <a:ext cx="4275227" cy="809134"/>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p:cNvPicPr>
            <a:picLocks noChangeAspect="1"/>
          </p:cNvPicPr>
          <p:nvPr/>
        </p:nvPicPr>
        <p:blipFill>
          <a:blip r:embed="rId4"/>
          <a:stretch>
            <a:fillRect/>
          </a:stretch>
        </p:blipFill>
        <p:spPr>
          <a:xfrm>
            <a:off x="2898303" y="5911222"/>
            <a:ext cx="5877745" cy="787848"/>
          </a:xfrm>
          <a:prstGeom prst="rect">
            <a:avLst/>
          </a:prstGeom>
          <a:ln w="88900" cap="sq" cmpd="thickThin">
            <a:solidFill>
              <a:srgbClr val="000000"/>
            </a:solidFill>
            <a:prstDash val="solid"/>
            <a:miter lim="800000"/>
          </a:ln>
          <a:effectLst>
            <a:innerShdw blurRad="76200">
              <a:srgbClr val="000000"/>
            </a:innerShdw>
          </a:effectLst>
        </p:spPr>
      </p:pic>
      <p:sp>
        <p:nvSpPr>
          <p:cNvPr id="7" name="Slide Number Placeholder 6"/>
          <p:cNvSpPr>
            <a:spLocks noGrp="1"/>
          </p:cNvSpPr>
          <p:nvPr>
            <p:ph type="sldNum" sz="quarter" idx="12"/>
          </p:nvPr>
        </p:nvSpPr>
        <p:spPr/>
        <p:txBody>
          <a:bodyPr/>
          <a:lstStyle/>
          <a:p>
            <a:fld id="{D57F1E4F-1CFF-5643-939E-217C01CDF565}" type="slidenum">
              <a:rPr lang="en-US" smtClean="0"/>
              <a:pPr/>
              <a:t>42</a:t>
            </a:fld>
            <a:endParaRPr lang="en-US" dirty="0"/>
          </a:p>
        </p:txBody>
      </p:sp>
      <p:sp>
        <p:nvSpPr>
          <p:cNvPr id="8" name="Date Placeholder 7"/>
          <p:cNvSpPr>
            <a:spLocks noGrp="1"/>
          </p:cNvSpPr>
          <p:nvPr>
            <p:ph type="dt" sz="half" idx="10"/>
          </p:nvPr>
        </p:nvSpPr>
        <p:spPr/>
        <p:txBody>
          <a:bodyPr/>
          <a:lstStyle/>
          <a:p>
            <a:fld id="{111A4C43-613E-4838-AC31-1734795F8FA9}" type="datetime1">
              <a:rPr lang="en-US" smtClean="0"/>
              <a:t>8/18/2024</a:t>
            </a:fld>
            <a:endParaRPr lang="en-US" dirty="0"/>
          </a:p>
        </p:txBody>
      </p:sp>
      <p:sp>
        <p:nvSpPr>
          <p:cNvPr id="9" name="Footer Placeholder 8"/>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35948047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List of Must-Know commands in Linux Systems:</a:t>
            </a:r>
          </a:p>
        </p:txBody>
      </p:sp>
      <p:sp>
        <p:nvSpPr>
          <p:cNvPr id="3" name="Content Placeholder 2"/>
          <p:cNvSpPr>
            <a:spLocks noGrp="1"/>
          </p:cNvSpPr>
          <p:nvPr>
            <p:ph idx="1"/>
          </p:nvPr>
        </p:nvSpPr>
        <p:spPr/>
        <p:txBody>
          <a:bodyPr>
            <a:normAutofit/>
          </a:bodyPr>
          <a:lstStyle/>
          <a:p>
            <a:r>
              <a:rPr lang="en-US" b="1" dirty="0" smtClean="0"/>
              <a:t>ls -la</a:t>
            </a:r>
            <a:r>
              <a:rPr lang="en-US" dirty="0" smtClean="0"/>
              <a:t>: this is the command responsible for displaying the content of the current directory plus the hidden files and folders.</a:t>
            </a:r>
          </a:p>
          <a:p>
            <a:endParaRPr lang="en-US" dirty="0"/>
          </a:p>
          <a:p>
            <a:endParaRPr lang="en-US" dirty="0" smtClean="0"/>
          </a:p>
          <a:p>
            <a:endParaRPr lang="en-US" dirty="0"/>
          </a:p>
          <a:p>
            <a:pPr marL="0" indent="0">
              <a:buNone/>
            </a:pPr>
            <a:endParaRPr lang="en-US" dirty="0" smtClean="0"/>
          </a:p>
          <a:p>
            <a:r>
              <a:rPr lang="en-US" b="1" dirty="0" smtClean="0"/>
              <a:t>cd</a:t>
            </a:r>
            <a:r>
              <a:rPr lang="en-US" dirty="0" smtClean="0"/>
              <a:t>: this is the command responsible for browsing the paths. For example, to go to Downloads folder, we can issue:</a:t>
            </a:r>
            <a:br>
              <a:rPr lang="en-US" dirty="0" smtClean="0"/>
            </a:br>
            <a:r>
              <a:rPr lang="en-US" b="1" dirty="0" smtClean="0"/>
              <a:t>cd Downloads</a:t>
            </a:r>
            <a:endParaRPr lang="en-US" b="1" dirty="0"/>
          </a:p>
        </p:txBody>
      </p:sp>
      <p:pic>
        <p:nvPicPr>
          <p:cNvPr id="4" name="Picture 3"/>
          <p:cNvPicPr>
            <a:picLocks noChangeAspect="1"/>
          </p:cNvPicPr>
          <p:nvPr/>
        </p:nvPicPr>
        <p:blipFill>
          <a:blip r:embed="rId2"/>
          <a:stretch>
            <a:fillRect/>
          </a:stretch>
        </p:blipFill>
        <p:spPr>
          <a:xfrm>
            <a:off x="2958631" y="2876492"/>
            <a:ext cx="5115639" cy="1489446"/>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p:cNvPicPr>
            <a:picLocks noChangeAspect="1"/>
          </p:cNvPicPr>
          <p:nvPr/>
        </p:nvPicPr>
        <p:blipFill>
          <a:blip r:embed="rId3"/>
          <a:stretch>
            <a:fillRect/>
          </a:stretch>
        </p:blipFill>
        <p:spPr>
          <a:xfrm>
            <a:off x="2958630" y="5406326"/>
            <a:ext cx="5115639" cy="1009791"/>
          </a:xfrm>
          <a:prstGeom prst="rect">
            <a:avLst/>
          </a:prstGeom>
          <a:ln w="88900" cap="sq" cmpd="thickThin">
            <a:solidFill>
              <a:srgbClr val="000000"/>
            </a:solidFill>
            <a:prstDash val="solid"/>
            <a:miter lim="800000"/>
          </a:ln>
          <a:effectLst>
            <a:innerShdw blurRad="76200">
              <a:srgbClr val="000000"/>
            </a:innerShdw>
          </a:effectLst>
        </p:spPr>
      </p:pic>
      <p:sp>
        <p:nvSpPr>
          <p:cNvPr id="6" name="Slide Number Placeholder 5"/>
          <p:cNvSpPr>
            <a:spLocks noGrp="1"/>
          </p:cNvSpPr>
          <p:nvPr>
            <p:ph type="sldNum" sz="quarter" idx="12"/>
          </p:nvPr>
        </p:nvSpPr>
        <p:spPr/>
        <p:txBody>
          <a:bodyPr/>
          <a:lstStyle/>
          <a:p>
            <a:fld id="{D57F1E4F-1CFF-5643-939E-217C01CDF565}" type="slidenum">
              <a:rPr lang="en-US" smtClean="0"/>
              <a:pPr/>
              <a:t>43</a:t>
            </a:fld>
            <a:endParaRPr lang="en-US" dirty="0"/>
          </a:p>
        </p:txBody>
      </p:sp>
      <p:sp>
        <p:nvSpPr>
          <p:cNvPr id="7" name="Date Placeholder 6"/>
          <p:cNvSpPr>
            <a:spLocks noGrp="1"/>
          </p:cNvSpPr>
          <p:nvPr>
            <p:ph type="dt" sz="half" idx="10"/>
          </p:nvPr>
        </p:nvSpPr>
        <p:spPr/>
        <p:txBody>
          <a:bodyPr/>
          <a:lstStyle/>
          <a:p>
            <a:fld id="{4927B572-B464-4145-B857-3A8965F61CAC}" type="datetime1">
              <a:rPr lang="en-US" smtClean="0"/>
              <a:t>8/18/2024</a:t>
            </a:fld>
            <a:endParaRPr lang="en-US" dirty="0"/>
          </a:p>
        </p:txBody>
      </p:sp>
      <p:sp>
        <p:nvSpPr>
          <p:cNvPr id="8" name="Footer Placeholder 7"/>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11751800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List of Must-Know commands in Linux Systems:</a:t>
            </a:r>
            <a:endParaRPr lang="en-US" dirty="0"/>
          </a:p>
        </p:txBody>
      </p:sp>
      <p:sp>
        <p:nvSpPr>
          <p:cNvPr id="3" name="Content Placeholder 2"/>
          <p:cNvSpPr>
            <a:spLocks noGrp="1"/>
          </p:cNvSpPr>
          <p:nvPr>
            <p:ph idx="1"/>
          </p:nvPr>
        </p:nvSpPr>
        <p:spPr/>
        <p:txBody>
          <a:bodyPr/>
          <a:lstStyle/>
          <a:p>
            <a:r>
              <a:rPr lang="en-US" b="1" dirty="0" smtClean="0"/>
              <a:t>cd ..</a:t>
            </a:r>
            <a:r>
              <a:rPr lang="en-US" dirty="0" smtClean="0"/>
              <a:t>: this is the command if we want to move backward. Using the previous example, if we want to go back to Kali, we can issue:</a:t>
            </a:r>
            <a:br>
              <a:rPr lang="en-US" dirty="0" smtClean="0"/>
            </a:br>
            <a:r>
              <a:rPr lang="en-US" b="1" dirty="0" smtClean="0"/>
              <a:t>cd ..</a:t>
            </a:r>
          </a:p>
          <a:p>
            <a:endParaRPr lang="en-US" b="1" dirty="0"/>
          </a:p>
          <a:p>
            <a:endParaRPr lang="en-US" b="1" dirty="0" smtClean="0"/>
          </a:p>
          <a:p>
            <a:endParaRPr lang="en-US" b="1" dirty="0"/>
          </a:p>
          <a:p>
            <a:r>
              <a:rPr lang="en-US" b="1" dirty="0" smtClean="0">
                <a:solidFill>
                  <a:srgbClr val="FF0000"/>
                </a:solidFill>
              </a:rPr>
              <a:t>Note</a:t>
            </a:r>
            <a:r>
              <a:rPr lang="en-US" b="1" dirty="0" smtClean="0"/>
              <a:t>: to move two folders up, we can simply add / and then, .. As it appears in the following code:</a:t>
            </a:r>
            <a:r>
              <a:rPr lang="en-US" b="1" dirty="0"/>
              <a:t/>
            </a:r>
            <a:br>
              <a:rPr lang="en-US" b="1" dirty="0"/>
            </a:br>
            <a:r>
              <a:rPr lang="en-US" b="1" dirty="0" smtClean="0">
                <a:solidFill>
                  <a:srgbClr val="FF0000"/>
                </a:solidFill>
              </a:rPr>
              <a:t>cd ../..</a:t>
            </a:r>
          </a:p>
          <a:p>
            <a:r>
              <a:rPr lang="en-US" b="1" dirty="0" smtClean="0">
                <a:solidFill>
                  <a:schemeClr val="tx1"/>
                </a:solidFill>
              </a:rPr>
              <a:t>touch: </a:t>
            </a:r>
            <a:r>
              <a:rPr lang="en-US" dirty="0" smtClean="0">
                <a:solidFill>
                  <a:schemeClr val="tx1"/>
                </a:solidFill>
              </a:rPr>
              <a:t>this is the command we can issue if we want to create a file of any extension without content, empty file:</a:t>
            </a:r>
            <a:endParaRPr lang="en-US" b="1" dirty="0" smtClean="0">
              <a:solidFill>
                <a:schemeClr val="tx1"/>
              </a:solidFill>
            </a:endParaRPr>
          </a:p>
        </p:txBody>
      </p:sp>
      <p:pic>
        <p:nvPicPr>
          <p:cNvPr id="4" name="Picture 3"/>
          <p:cNvPicPr>
            <a:picLocks noChangeAspect="1"/>
          </p:cNvPicPr>
          <p:nvPr/>
        </p:nvPicPr>
        <p:blipFill>
          <a:blip r:embed="rId2"/>
          <a:stretch>
            <a:fillRect/>
          </a:stretch>
        </p:blipFill>
        <p:spPr>
          <a:xfrm>
            <a:off x="2859669" y="3097171"/>
            <a:ext cx="3811588" cy="1036946"/>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p:cNvPicPr>
            <a:picLocks noChangeAspect="1"/>
          </p:cNvPicPr>
          <p:nvPr/>
        </p:nvPicPr>
        <p:blipFill>
          <a:blip r:embed="rId3"/>
          <a:stretch>
            <a:fillRect/>
          </a:stretch>
        </p:blipFill>
        <p:spPr>
          <a:xfrm>
            <a:off x="2859669" y="5911222"/>
            <a:ext cx="7259063" cy="946778"/>
          </a:xfrm>
          <a:prstGeom prst="rect">
            <a:avLst/>
          </a:prstGeom>
          <a:ln w="88900" cap="sq" cmpd="thickThin">
            <a:solidFill>
              <a:srgbClr val="000000"/>
            </a:solidFill>
            <a:prstDash val="solid"/>
            <a:miter lim="800000"/>
          </a:ln>
          <a:effectLst>
            <a:innerShdw blurRad="76200">
              <a:srgbClr val="000000"/>
            </a:innerShdw>
          </a:effectLst>
        </p:spPr>
      </p:pic>
      <p:sp>
        <p:nvSpPr>
          <p:cNvPr id="6" name="Slide Number Placeholder 5"/>
          <p:cNvSpPr>
            <a:spLocks noGrp="1"/>
          </p:cNvSpPr>
          <p:nvPr>
            <p:ph type="sldNum" sz="quarter" idx="12"/>
          </p:nvPr>
        </p:nvSpPr>
        <p:spPr/>
        <p:txBody>
          <a:bodyPr/>
          <a:lstStyle/>
          <a:p>
            <a:fld id="{D57F1E4F-1CFF-5643-939E-217C01CDF565}" type="slidenum">
              <a:rPr lang="en-US" smtClean="0"/>
              <a:pPr/>
              <a:t>44</a:t>
            </a:fld>
            <a:endParaRPr lang="en-US" dirty="0"/>
          </a:p>
        </p:txBody>
      </p:sp>
      <p:sp>
        <p:nvSpPr>
          <p:cNvPr id="7" name="Date Placeholder 6"/>
          <p:cNvSpPr>
            <a:spLocks noGrp="1"/>
          </p:cNvSpPr>
          <p:nvPr>
            <p:ph type="dt" sz="half" idx="10"/>
          </p:nvPr>
        </p:nvSpPr>
        <p:spPr/>
        <p:txBody>
          <a:bodyPr/>
          <a:lstStyle/>
          <a:p>
            <a:fld id="{3E8A887E-3F6C-40F9-AE21-8A98AD397848}" type="datetime1">
              <a:rPr lang="en-US" smtClean="0"/>
              <a:t>8/18/2024</a:t>
            </a:fld>
            <a:endParaRPr lang="en-US" dirty="0"/>
          </a:p>
        </p:txBody>
      </p:sp>
      <p:sp>
        <p:nvSpPr>
          <p:cNvPr id="8" name="Footer Placeholder 7"/>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30609018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List of Must-Know commands in Linux Systems:</a:t>
            </a:r>
            <a:endParaRPr lang="en-US" dirty="0"/>
          </a:p>
        </p:txBody>
      </p:sp>
      <p:sp>
        <p:nvSpPr>
          <p:cNvPr id="3" name="Content Placeholder 2"/>
          <p:cNvSpPr>
            <a:spLocks noGrp="1"/>
          </p:cNvSpPr>
          <p:nvPr>
            <p:ph idx="1"/>
          </p:nvPr>
        </p:nvSpPr>
        <p:spPr/>
        <p:txBody>
          <a:bodyPr/>
          <a:lstStyle/>
          <a:p>
            <a:r>
              <a:rPr lang="en-US" b="1" dirty="0" smtClean="0"/>
              <a:t>mkdir</a:t>
            </a:r>
            <a:r>
              <a:rPr lang="en-US" dirty="0" smtClean="0"/>
              <a:t>: this command can be used if you want to create folders:</a:t>
            </a:r>
            <a:br>
              <a:rPr lang="en-US" dirty="0" smtClean="0"/>
            </a:br>
            <a:r>
              <a:rPr lang="en-US" b="1" dirty="0" smtClean="0"/>
              <a:t>mkdir kali_folder</a:t>
            </a:r>
          </a:p>
          <a:p>
            <a:endParaRPr lang="en-US" b="1" dirty="0"/>
          </a:p>
          <a:p>
            <a:endParaRPr lang="en-US" b="1" dirty="0" smtClean="0"/>
          </a:p>
          <a:p>
            <a:endParaRPr lang="en-US" b="1" dirty="0"/>
          </a:p>
          <a:p>
            <a:endParaRPr lang="en-US" b="1" dirty="0" smtClean="0"/>
          </a:p>
          <a:p>
            <a:r>
              <a:rPr lang="en-US" b="1" dirty="0" smtClean="0"/>
              <a:t>rm: </a:t>
            </a:r>
            <a:r>
              <a:rPr lang="en-US" dirty="0" smtClean="0"/>
              <a:t>this is the command line that can delete files.</a:t>
            </a:r>
            <a:br>
              <a:rPr lang="en-US" dirty="0" smtClean="0"/>
            </a:br>
            <a:r>
              <a:rPr lang="en-US" b="1" dirty="0" smtClean="0"/>
              <a:t>rm kali-tutorial.txt</a:t>
            </a:r>
            <a:endParaRPr lang="en-US" b="1" dirty="0"/>
          </a:p>
        </p:txBody>
      </p:sp>
      <p:pic>
        <p:nvPicPr>
          <p:cNvPr id="5" name="Picture 4"/>
          <p:cNvPicPr>
            <a:picLocks noChangeAspect="1"/>
          </p:cNvPicPr>
          <p:nvPr/>
        </p:nvPicPr>
        <p:blipFill>
          <a:blip r:embed="rId2"/>
          <a:stretch>
            <a:fillRect/>
          </a:stretch>
        </p:blipFill>
        <p:spPr>
          <a:xfrm>
            <a:off x="2830100" y="2829721"/>
            <a:ext cx="8154538" cy="1095528"/>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p:cNvPicPr>
            <a:picLocks noChangeAspect="1"/>
          </p:cNvPicPr>
          <p:nvPr/>
        </p:nvPicPr>
        <p:blipFill>
          <a:blip r:embed="rId3"/>
          <a:stretch>
            <a:fillRect/>
          </a:stretch>
        </p:blipFill>
        <p:spPr>
          <a:xfrm>
            <a:off x="2830100" y="5108383"/>
            <a:ext cx="8154538" cy="1498960"/>
          </a:xfrm>
          <a:prstGeom prst="rect">
            <a:avLst/>
          </a:prstGeom>
          <a:ln w="88900" cap="sq" cmpd="thickThin">
            <a:solidFill>
              <a:srgbClr val="000000"/>
            </a:solidFill>
            <a:prstDash val="solid"/>
            <a:miter lim="800000"/>
          </a:ln>
          <a:effectLst>
            <a:innerShdw blurRad="76200">
              <a:srgbClr val="000000"/>
            </a:innerShdw>
          </a:effectLst>
        </p:spPr>
      </p:pic>
      <p:sp>
        <p:nvSpPr>
          <p:cNvPr id="4" name="Slide Number Placeholder 3"/>
          <p:cNvSpPr>
            <a:spLocks noGrp="1"/>
          </p:cNvSpPr>
          <p:nvPr>
            <p:ph type="sldNum" sz="quarter" idx="12"/>
          </p:nvPr>
        </p:nvSpPr>
        <p:spPr/>
        <p:txBody>
          <a:bodyPr/>
          <a:lstStyle/>
          <a:p>
            <a:fld id="{D57F1E4F-1CFF-5643-939E-217C01CDF565}" type="slidenum">
              <a:rPr lang="en-US" smtClean="0"/>
              <a:pPr/>
              <a:t>45</a:t>
            </a:fld>
            <a:endParaRPr lang="en-US" dirty="0"/>
          </a:p>
        </p:txBody>
      </p:sp>
      <p:sp>
        <p:nvSpPr>
          <p:cNvPr id="7" name="Date Placeholder 6"/>
          <p:cNvSpPr>
            <a:spLocks noGrp="1"/>
          </p:cNvSpPr>
          <p:nvPr>
            <p:ph type="dt" sz="half" idx="10"/>
          </p:nvPr>
        </p:nvSpPr>
        <p:spPr/>
        <p:txBody>
          <a:bodyPr/>
          <a:lstStyle/>
          <a:p>
            <a:fld id="{24F68C19-BEF5-40D2-9980-E9CD6DBF901F}" type="datetime1">
              <a:rPr lang="en-US" smtClean="0"/>
              <a:t>8/18/2024</a:t>
            </a:fld>
            <a:endParaRPr lang="en-US" dirty="0"/>
          </a:p>
        </p:txBody>
      </p:sp>
      <p:sp>
        <p:nvSpPr>
          <p:cNvPr id="8" name="Footer Placeholder 7"/>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4835020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List of Must-Know commands in Linux Systems:</a:t>
            </a:r>
            <a:endParaRPr lang="en-US" dirty="0"/>
          </a:p>
        </p:txBody>
      </p:sp>
      <p:sp>
        <p:nvSpPr>
          <p:cNvPr id="3" name="Content Placeholder 2"/>
          <p:cNvSpPr>
            <a:spLocks noGrp="1"/>
          </p:cNvSpPr>
          <p:nvPr>
            <p:ph idx="1"/>
          </p:nvPr>
        </p:nvSpPr>
        <p:spPr/>
        <p:txBody>
          <a:bodyPr>
            <a:normAutofit lnSpcReduction="10000"/>
          </a:bodyPr>
          <a:lstStyle/>
          <a:p>
            <a:r>
              <a:rPr lang="en-US" b="1" dirty="0" smtClean="0"/>
              <a:t>rm -r</a:t>
            </a:r>
            <a:r>
              <a:rPr lang="en-US" dirty="0" smtClean="0"/>
              <a:t>: this is the command line responsible for deleting folders and their subfolders and files. It should be always used with caution:</a:t>
            </a:r>
            <a:br>
              <a:rPr lang="en-US" dirty="0" smtClean="0"/>
            </a:br>
            <a:r>
              <a:rPr lang="en-US" b="1" dirty="0" smtClean="0"/>
              <a:t>rm -r kali_folder</a:t>
            </a:r>
          </a:p>
          <a:p>
            <a:endParaRPr lang="en-US" b="1" dirty="0"/>
          </a:p>
          <a:p>
            <a:endParaRPr lang="en-US" b="1" dirty="0" smtClean="0"/>
          </a:p>
          <a:p>
            <a:endParaRPr lang="en-US" b="1" dirty="0"/>
          </a:p>
          <a:p>
            <a:endParaRPr lang="en-US" b="1" dirty="0" smtClean="0"/>
          </a:p>
          <a:p>
            <a:endParaRPr lang="en-US" b="1" dirty="0"/>
          </a:p>
          <a:p>
            <a:r>
              <a:rPr lang="en-US" b="1" dirty="0" smtClean="0"/>
              <a:t>Note:</a:t>
            </a:r>
            <a:r>
              <a:rPr lang="en-US" dirty="0" smtClean="0"/>
              <a:t> if we try to delete a folder using rm alone, it will return error saying folder not empty. Therefore, remember rm is for files and rm -r for folders regardless if they are empty or contain subfolders and files.</a:t>
            </a:r>
            <a:endParaRPr lang="en-US" b="1" dirty="0"/>
          </a:p>
        </p:txBody>
      </p:sp>
      <p:pic>
        <p:nvPicPr>
          <p:cNvPr id="4" name="Picture 3"/>
          <p:cNvPicPr>
            <a:picLocks noChangeAspect="1"/>
          </p:cNvPicPr>
          <p:nvPr/>
        </p:nvPicPr>
        <p:blipFill>
          <a:blip r:embed="rId2"/>
          <a:stretch>
            <a:fillRect/>
          </a:stretch>
        </p:blipFill>
        <p:spPr>
          <a:xfrm>
            <a:off x="3083408" y="3089606"/>
            <a:ext cx="6849431" cy="1657581"/>
          </a:xfrm>
          <a:prstGeom prst="rect">
            <a:avLst/>
          </a:prstGeom>
          <a:ln w="88900" cap="sq" cmpd="thickThin">
            <a:solidFill>
              <a:srgbClr val="000000"/>
            </a:solidFill>
            <a:prstDash val="solid"/>
            <a:miter lim="800000"/>
          </a:ln>
          <a:effectLst>
            <a:innerShdw blurRad="76200">
              <a:srgbClr val="000000"/>
            </a:innerShdw>
          </a:effectLst>
        </p:spPr>
      </p:pic>
      <p:sp>
        <p:nvSpPr>
          <p:cNvPr id="5" name="Slide Number Placeholder 4"/>
          <p:cNvSpPr>
            <a:spLocks noGrp="1"/>
          </p:cNvSpPr>
          <p:nvPr>
            <p:ph type="sldNum" sz="quarter" idx="12"/>
          </p:nvPr>
        </p:nvSpPr>
        <p:spPr/>
        <p:txBody>
          <a:bodyPr/>
          <a:lstStyle/>
          <a:p>
            <a:fld id="{D57F1E4F-1CFF-5643-939E-217C01CDF565}" type="slidenum">
              <a:rPr lang="en-US" smtClean="0"/>
              <a:pPr/>
              <a:t>46</a:t>
            </a:fld>
            <a:endParaRPr lang="en-US" dirty="0"/>
          </a:p>
        </p:txBody>
      </p:sp>
      <p:sp>
        <p:nvSpPr>
          <p:cNvPr id="6" name="Date Placeholder 5"/>
          <p:cNvSpPr>
            <a:spLocks noGrp="1"/>
          </p:cNvSpPr>
          <p:nvPr>
            <p:ph type="dt" sz="half" idx="10"/>
          </p:nvPr>
        </p:nvSpPr>
        <p:spPr/>
        <p:txBody>
          <a:bodyPr/>
          <a:lstStyle/>
          <a:p>
            <a:fld id="{BC61D35F-DE9A-4C5D-A360-08F6700BC092}" type="datetime1">
              <a:rPr lang="en-US" smtClean="0"/>
              <a:t>8/18/2024</a:t>
            </a:fld>
            <a:endParaRPr lang="en-US" dirty="0"/>
          </a:p>
        </p:txBody>
      </p:sp>
      <p:sp>
        <p:nvSpPr>
          <p:cNvPr id="7" name="Footer Placeholder 6"/>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36889053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List of Must-Know commands in Linux Systems:</a:t>
            </a:r>
            <a:endParaRPr lang="en-US" dirty="0"/>
          </a:p>
        </p:txBody>
      </p:sp>
      <p:sp>
        <p:nvSpPr>
          <p:cNvPr id="3" name="Content Placeholder 2"/>
          <p:cNvSpPr>
            <a:spLocks noGrp="1"/>
          </p:cNvSpPr>
          <p:nvPr>
            <p:ph idx="1"/>
          </p:nvPr>
        </p:nvSpPr>
        <p:spPr/>
        <p:txBody>
          <a:bodyPr/>
          <a:lstStyle/>
          <a:p>
            <a:r>
              <a:rPr lang="en-US" b="1" dirty="0" smtClean="0"/>
              <a:t>locate</a:t>
            </a:r>
            <a:r>
              <a:rPr lang="en-US" dirty="0" smtClean="0"/>
              <a:t>: this command can search for whatever you specify and give you back the paths and locations of it. For example, suppose we want to look for sources.List file, how can we find its path:</a:t>
            </a:r>
            <a:br>
              <a:rPr lang="en-US" dirty="0" smtClean="0"/>
            </a:br>
            <a:r>
              <a:rPr lang="en-US" b="1" dirty="0" smtClean="0"/>
              <a:t>locate sources.List</a:t>
            </a:r>
            <a:endParaRPr lang="en-US" b="1" dirty="0"/>
          </a:p>
        </p:txBody>
      </p:sp>
      <p:pic>
        <p:nvPicPr>
          <p:cNvPr id="4" name="Picture 3"/>
          <p:cNvPicPr>
            <a:picLocks noChangeAspect="1"/>
          </p:cNvPicPr>
          <p:nvPr/>
        </p:nvPicPr>
        <p:blipFill>
          <a:blip r:embed="rId3"/>
          <a:stretch>
            <a:fillRect/>
          </a:stretch>
        </p:blipFill>
        <p:spPr>
          <a:xfrm>
            <a:off x="3246273" y="3498744"/>
            <a:ext cx="6644701" cy="2795624"/>
          </a:xfrm>
          <a:prstGeom prst="rect">
            <a:avLst/>
          </a:prstGeom>
          <a:ln w="88900" cap="sq" cmpd="thickThin">
            <a:solidFill>
              <a:srgbClr val="000000"/>
            </a:solidFill>
            <a:prstDash val="solid"/>
            <a:miter lim="800000"/>
          </a:ln>
          <a:effectLst>
            <a:innerShdw blurRad="76200">
              <a:srgbClr val="000000"/>
            </a:innerShdw>
          </a:effectLst>
        </p:spPr>
      </p:pic>
      <p:sp>
        <p:nvSpPr>
          <p:cNvPr id="5" name="Slide Number Placeholder 4"/>
          <p:cNvSpPr>
            <a:spLocks noGrp="1"/>
          </p:cNvSpPr>
          <p:nvPr>
            <p:ph type="sldNum" sz="quarter" idx="12"/>
          </p:nvPr>
        </p:nvSpPr>
        <p:spPr/>
        <p:txBody>
          <a:bodyPr/>
          <a:lstStyle/>
          <a:p>
            <a:fld id="{D57F1E4F-1CFF-5643-939E-217C01CDF565}" type="slidenum">
              <a:rPr lang="en-US" smtClean="0"/>
              <a:pPr/>
              <a:t>47</a:t>
            </a:fld>
            <a:endParaRPr lang="en-US" dirty="0"/>
          </a:p>
        </p:txBody>
      </p:sp>
      <p:sp>
        <p:nvSpPr>
          <p:cNvPr id="6" name="Date Placeholder 5"/>
          <p:cNvSpPr>
            <a:spLocks noGrp="1"/>
          </p:cNvSpPr>
          <p:nvPr>
            <p:ph type="dt" sz="half" idx="10"/>
          </p:nvPr>
        </p:nvSpPr>
        <p:spPr/>
        <p:txBody>
          <a:bodyPr/>
          <a:lstStyle/>
          <a:p>
            <a:fld id="{669A11DE-88FA-438D-9553-9DC752031B70}" type="datetime1">
              <a:rPr lang="en-US" smtClean="0"/>
              <a:t>8/18/2024</a:t>
            </a:fld>
            <a:endParaRPr lang="en-US" dirty="0"/>
          </a:p>
        </p:txBody>
      </p:sp>
      <p:sp>
        <p:nvSpPr>
          <p:cNvPr id="7" name="Footer Placeholder 6"/>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41241173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List of Must-Know commands in Linux Systems:</a:t>
            </a:r>
            <a:endParaRPr lang="en-US" dirty="0"/>
          </a:p>
        </p:txBody>
      </p:sp>
      <p:sp>
        <p:nvSpPr>
          <p:cNvPr id="3" name="Content Placeholder 2"/>
          <p:cNvSpPr>
            <a:spLocks noGrp="1"/>
          </p:cNvSpPr>
          <p:nvPr>
            <p:ph idx="1"/>
          </p:nvPr>
        </p:nvSpPr>
        <p:spPr/>
        <p:txBody>
          <a:bodyPr/>
          <a:lstStyle/>
          <a:p>
            <a:r>
              <a:rPr lang="en-US" dirty="0" smtClean="0"/>
              <a:t>locate command options to use:</a:t>
            </a:r>
            <a:endParaRPr lang="en-US" dirty="0"/>
          </a:p>
        </p:txBody>
      </p:sp>
      <p:pic>
        <p:nvPicPr>
          <p:cNvPr id="4" name="Picture 3"/>
          <p:cNvPicPr>
            <a:picLocks noChangeAspect="1"/>
          </p:cNvPicPr>
          <p:nvPr/>
        </p:nvPicPr>
        <p:blipFill>
          <a:blip r:embed="rId2"/>
          <a:stretch>
            <a:fillRect/>
          </a:stretch>
        </p:blipFill>
        <p:spPr>
          <a:xfrm>
            <a:off x="2589211" y="2653259"/>
            <a:ext cx="8443549" cy="3927423"/>
          </a:xfrm>
          <a:prstGeom prst="rect">
            <a:avLst/>
          </a:prstGeom>
          <a:ln w="88900" cap="sq" cmpd="thickThin">
            <a:solidFill>
              <a:srgbClr val="000000"/>
            </a:solidFill>
            <a:prstDash val="solid"/>
            <a:miter lim="800000"/>
          </a:ln>
          <a:effectLst>
            <a:innerShdw blurRad="76200">
              <a:srgbClr val="000000"/>
            </a:innerShdw>
          </a:effectLst>
        </p:spPr>
      </p:pic>
      <p:sp>
        <p:nvSpPr>
          <p:cNvPr id="5" name="Slide Number Placeholder 4"/>
          <p:cNvSpPr>
            <a:spLocks noGrp="1"/>
          </p:cNvSpPr>
          <p:nvPr>
            <p:ph type="sldNum" sz="quarter" idx="12"/>
          </p:nvPr>
        </p:nvSpPr>
        <p:spPr/>
        <p:txBody>
          <a:bodyPr/>
          <a:lstStyle/>
          <a:p>
            <a:fld id="{D57F1E4F-1CFF-5643-939E-217C01CDF565}" type="slidenum">
              <a:rPr lang="en-US" smtClean="0"/>
              <a:pPr/>
              <a:t>48</a:t>
            </a:fld>
            <a:endParaRPr lang="en-US" dirty="0"/>
          </a:p>
        </p:txBody>
      </p:sp>
      <p:sp>
        <p:nvSpPr>
          <p:cNvPr id="6" name="Date Placeholder 5"/>
          <p:cNvSpPr>
            <a:spLocks noGrp="1"/>
          </p:cNvSpPr>
          <p:nvPr>
            <p:ph type="dt" sz="half" idx="10"/>
          </p:nvPr>
        </p:nvSpPr>
        <p:spPr/>
        <p:txBody>
          <a:bodyPr/>
          <a:lstStyle/>
          <a:p>
            <a:fld id="{EC2DB01E-DF7F-40A1-BF17-2A6C18E7A3DA}" type="datetime1">
              <a:rPr lang="en-US" smtClean="0"/>
              <a:t>8/18/2024</a:t>
            </a:fld>
            <a:endParaRPr lang="en-US" dirty="0"/>
          </a:p>
        </p:txBody>
      </p:sp>
      <p:sp>
        <p:nvSpPr>
          <p:cNvPr id="7" name="Footer Placeholder 6"/>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4630673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List of Must-Know commands in Linux Systems:</a:t>
            </a:r>
            <a:endParaRPr lang="en-US" dirty="0"/>
          </a:p>
        </p:txBody>
      </p:sp>
      <p:sp>
        <p:nvSpPr>
          <p:cNvPr id="3" name="Content Placeholder 2"/>
          <p:cNvSpPr>
            <a:spLocks noGrp="1"/>
          </p:cNvSpPr>
          <p:nvPr>
            <p:ph idx="1"/>
          </p:nvPr>
        </p:nvSpPr>
        <p:spPr/>
        <p:txBody>
          <a:bodyPr/>
          <a:lstStyle/>
          <a:p>
            <a:r>
              <a:rPr lang="en-US" b="1" dirty="0" smtClean="0"/>
              <a:t>find</a:t>
            </a:r>
            <a:r>
              <a:rPr lang="en-US" dirty="0" smtClean="0"/>
              <a:t>: the command find is for finding files, directories anywhere in the file system of the system. It can be a little bit dangerous if used to execute some commands at the same time, because writing the wrong command can cause the system to crash if you are not carful. But we will be exploring some of its amazing features. Even though it functions the same way like locate, but it is designed for searching through the system files rather than system database.</a:t>
            </a:r>
          </a:p>
          <a:p>
            <a:r>
              <a:rPr lang="en-US" b="1" dirty="0" smtClean="0">
                <a:solidFill>
                  <a:srgbClr val="FF0000"/>
                </a:solidFill>
              </a:rPr>
              <a:t>Note</a:t>
            </a:r>
            <a:r>
              <a:rPr lang="en-US" dirty="0" smtClean="0"/>
              <a:t>:</a:t>
            </a:r>
            <a:br>
              <a:rPr lang="en-US" dirty="0" smtClean="0"/>
            </a:br>
            <a:r>
              <a:rPr lang="en-US" b="1" dirty="0" smtClean="0">
                <a:solidFill>
                  <a:schemeClr val="accent2">
                    <a:lumMod val="50000"/>
                  </a:schemeClr>
                </a:solidFill>
              </a:rPr>
              <a:t>always make sure the syntax is written correctly before execution. In the next slide, we will be exploring different features of find and for the purpose of staying limited, we will be creating and running terminal from Desktop and limit our find search to it</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49</a:t>
            </a:fld>
            <a:endParaRPr lang="en-US" dirty="0"/>
          </a:p>
        </p:txBody>
      </p:sp>
      <p:sp>
        <p:nvSpPr>
          <p:cNvPr id="5" name="Date Placeholder 4"/>
          <p:cNvSpPr>
            <a:spLocks noGrp="1"/>
          </p:cNvSpPr>
          <p:nvPr>
            <p:ph type="dt" sz="half" idx="10"/>
          </p:nvPr>
        </p:nvSpPr>
        <p:spPr/>
        <p:txBody>
          <a:bodyPr/>
          <a:lstStyle/>
          <a:p>
            <a:fld id="{8A84F6B5-D04A-4C05-84D0-B32B4AB4B067}" type="datetime1">
              <a:rPr lang="en-US" smtClean="0"/>
              <a:t>8/18/2024</a:t>
            </a:fld>
            <a:endParaRPr lang="en-US" dirty="0"/>
          </a:p>
        </p:txBody>
      </p:sp>
      <p:sp>
        <p:nvSpPr>
          <p:cNvPr id="6" name="Footer Placeholder 5"/>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11133195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11507"/>
          </a:xfrm>
        </p:spPr>
        <p:txBody>
          <a:bodyPr/>
          <a:lstStyle/>
          <a:p>
            <a:r>
              <a:rPr lang="en-US" b="1" dirty="0" smtClean="0"/>
              <a:t>Extracting the Kali Linux File:</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After completing the download, you should extract the files inside the gz file as it appears in the following picture: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Now, we can open the VMWare Player and start working as we will see in the next slides.</a:t>
            </a:r>
          </a:p>
          <a:p>
            <a:pPr marL="0" indent="0">
              <a:buNone/>
            </a:pPr>
            <a:endParaRPr lang="en-US" dirty="0" smtClean="0"/>
          </a:p>
          <a:p>
            <a:endParaRPr lang="en-US" dirty="0"/>
          </a:p>
        </p:txBody>
      </p:sp>
      <p:pic>
        <p:nvPicPr>
          <p:cNvPr id="4" name="Picture 3"/>
          <p:cNvPicPr>
            <a:picLocks noChangeAspect="1"/>
          </p:cNvPicPr>
          <p:nvPr/>
        </p:nvPicPr>
        <p:blipFill>
          <a:blip r:embed="rId3"/>
          <a:stretch>
            <a:fillRect/>
          </a:stretch>
        </p:blipFill>
        <p:spPr>
          <a:xfrm>
            <a:off x="2821033" y="2742878"/>
            <a:ext cx="6830378" cy="2353003"/>
          </a:xfrm>
          <a:prstGeom prst="rect">
            <a:avLst/>
          </a:prstGeom>
          <a:ln w="88900" cap="sq" cmpd="thickThin">
            <a:solidFill>
              <a:srgbClr val="000000"/>
            </a:solidFill>
            <a:prstDash val="solid"/>
            <a:miter lim="800000"/>
          </a:ln>
          <a:effectLst>
            <a:innerShdw blurRad="76200">
              <a:srgbClr val="000000"/>
            </a:innerShdw>
          </a:effectLst>
        </p:spPr>
      </p:pic>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
        <p:nvSpPr>
          <p:cNvPr id="6" name="Date Placeholder 5"/>
          <p:cNvSpPr>
            <a:spLocks noGrp="1"/>
          </p:cNvSpPr>
          <p:nvPr>
            <p:ph type="dt" sz="half" idx="10"/>
          </p:nvPr>
        </p:nvSpPr>
        <p:spPr/>
        <p:txBody>
          <a:bodyPr/>
          <a:lstStyle/>
          <a:p>
            <a:fld id="{CDDCCC8B-471E-4B06-8AC9-C8DD35CB8FDD}" type="datetime1">
              <a:rPr lang="en-US" smtClean="0"/>
              <a:t>8/18/2024</a:t>
            </a:fld>
            <a:endParaRPr lang="en-US" dirty="0"/>
          </a:p>
        </p:txBody>
      </p:sp>
      <p:sp>
        <p:nvSpPr>
          <p:cNvPr id="7" name="Footer Placeholder 6"/>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25865722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Find command different syntax</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r>
              <a:rPr lang="en-US" dirty="0"/>
              <a:t>Below is a list of different usage of find… Since we are using the find on the desktop, we can limit the results to the content of desktop. </a:t>
            </a:r>
            <a:br>
              <a:rPr lang="en-US" dirty="0"/>
            </a:br>
            <a:r>
              <a:rPr lang="en-US" b="1" dirty="0"/>
              <a:t>Find .</a:t>
            </a:r>
            <a:r>
              <a:rPr lang="en-US" dirty="0"/>
              <a:t> =&gt; gives back all the folders and files on desktop</a:t>
            </a:r>
          </a:p>
          <a:p>
            <a:r>
              <a:rPr lang="en-US" b="1" dirty="0"/>
              <a:t>Find . –type d </a:t>
            </a:r>
            <a:r>
              <a:rPr lang="en-US" dirty="0"/>
              <a:t>=&gt; gives back only the directories and folders on desktop</a:t>
            </a:r>
          </a:p>
          <a:p>
            <a:r>
              <a:rPr lang="en-US" b="1" dirty="0"/>
              <a:t>Find . –type f </a:t>
            </a:r>
            <a:r>
              <a:rPr lang="en-US" dirty="0"/>
              <a:t>=&gt; gives back only the files on the desktop</a:t>
            </a:r>
          </a:p>
          <a:p>
            <a:endParaRPr lang="en-US" dirty="0"/>
          </a:p>
        </p:txBody>
      </p:sp>
      <p:pic>
        <p:nvPicPr>
          <p:cNvPr id="5" name="Picture 4"/>
          <p:cNvPicPr>
            <a:picLocks noChangeAspect="1"/>
          </p:cNvPicPr>
          <p:nvPr/>
        </p:nvPicPr>
        <p:blipFill>
          <a:blip r:embed="rId2"/>
          <a:stretch>
            <a:fillRect/>
          </a:stretch>
        </p:blipFill>
        <p:spPr>
          <a:xfrm>
            <a:off x="6550701" y="814323"/>
            <a:ext cx="4482059" cy="4252353"/>
          </a:xfrm>
          <a:prstGeom prst="rect">
            <a:avLst/>
          </a:prstGeom>
          <a:ln w="88900" cap="sq" cmpd="thickThin">
            <a:solidFill>
              <a:srgbClr val="000000"/>
            </a:solidFill>
            <a:prstDash val="solid"/>
            <a:miter lim="800000"/>
          </a:ln>
          <a:effectLst>
            <a:innerShdw blurRad="76200">
              <a:srgbClr val="000000"/>
            </a:innerShdw>
          </a:effectLst>
        </p:spPr>
      </p:pic>
      <p:sp>
        <p:nvSpPr>
          <p:cNvPr id="6" name="Slide Number Placeholder 5"/>
          <p:cNvSpPr>
            <a:spLocks noGrp="1"/>
          </p:cNvSpPr>
          <p:nvPr>
            <p:ph type="sldNum" sz="quarter" idx="12"/>
          </p:nvPr>
        </p:nvSpPr>
        <p:spPr/>
        <p:txBody>
          <a:bodyPr/>
          <a:lstStyle/>
          <a:p>
            <a:fld id="{D57F1E4F-1CFF-5643-939E-217C01CDF565}" type="slidenum">
              <a:rPr lang="en-US" smtClean="0"/>
              <a:pPr/>
              <a:t>50</a:t>
            </a:fld>
            <a:endParaRPr lang="en-US" dirty="0"/>
          </a:p>
        </p:txBody>
      </p:sp>
      <p:sp>
        <p:nvSpPr>
          <p:cNvPr id="7" name="Date Placeholder 6"/>
          <p:cNvSpPr>
            <a:spLocks noGrp="1"/>
          </p:cNvSpPr>
          <p:nvPr>
            <p:ph type="dt" sz="half" idx="10"/>
          </p:nvPr>
        </p:nvSpPr>
        <p:spPr/>
        <p:txBody>
          <a:bodyPr/>
          <a:lstStyle/>
          <a:p>
            <a:fld id="{9374B8EE-55D1-47C1-BAC2-04422354546A}" type="datetime1">
              <a:rPr lang="en-US" smtClean="0"/>
              <a:t>8/18/2024</a:t>
            </a:fld>
            <a:endParaRPr lang="en-US" dirty="0"/>
          </a:p>
        </p:txBody>
      </p:sp>
      <p:sp>
        <p:nvSpPr>
          <p:cNvPr id="8" name="Footer Placeholder 7"/>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220799022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Find command different syntax</a:t>
            </a:r>
            <a:endParaRPr lang="en-US" dirty="0"/>
          </a:p>
        </p:txBody>
      </p:sp>
      <p:sp>
        <p:nvSpPr>
          <p:cNvPr id="3" name="Content Placeholder 2"/>
          <p:cNvSpPr>
            <a:spLocks noGrp="1"/>
          </p:cNvSpPr>
          <p:nvPr>
            <p:ph idx="1"/>
          </p:nvPr>
        </p:nvSpPr>
        <p:spPr/>
        <p:txBody>
          <a:bodyPr/>
          <a:lstStyle/>
          <a:p>
            <a:r>
              <a:rPr lang="en-US" b="1" dirty="0"/>
              <a:t>Find . -type f -name “*temp*”  </a:t>
            </a:r>
            <a:r>
              <a:rPr lang="en-US" dirty="0">
                <a:sym typeface="Wingdings" panose="05000000000000000000" pitchFamily="2" charset="2"/>
              </a:rPr>
              <a:t> this command will search for anything that contains the letters and that is why we surrounded it with *</a:t>
            </a:r>
          </a:p>
          <a:p>
            <a:r>
              <a:rPr lang="en-US" dirty="0">
                <a:sym typeface="Wingdings" panose="05000000000000000000" pitchFamily="2" charset="2"/>
              </a:rPr>
              <a:t>Same command can be issued with:</a:t>
            </a:r>
          </a:p>
          <a:p>
            <a:r>
              <a:rPr lang="en-US" b="1" dirty="0">
                <a:sym typeface="Wingdings" panose="05000000000000000000" pitchFamily="2" charset="2"/>
              </a:rPr>
              <a:t>Find . -type f -iname “*temp*” </a:t>
            </a:r>
            <a:r>
              <a:rPr lang="en-US" dirty="0">
                <a:sym typeface="Wingdings" panose="05000000000000000000" pitchFamily="2" charset="2"/>
              </a:rPr>
              <a:t> the difference here is that iname is not case-sensitive, which means whether letters are up or lower, if it matches, it returns a result back</a:t>
            </a:r>
            <a:endParaRPr lang="en-US" b="1" dirty="0"/>
          </a:p>
          <a:p>
            <a:pPr marL="0" indent="0">
              <a:buNone/>
            </a:pPr>
            <a:endParaRPr lang="en-US" dirty="0"/>
          </a:p>
        </p:txBody>
      </p:sp>
      <p:pic>
        <p:nvPicPr>
          <p:cNvPr id="4" name="Picture 3"/>
          <p:cNvPicPr>
            <a:picLocks noChangeAspect="1"/>
          </p:cNvPicPr>
          <p:nvPr/>
        </p:nvPicPr>
        <p:blipFill>
          <a:blip r:embed="rId3"/>
          <a:stretch>
            <a:fillRect/>
          </a:stretch>
        </p:blipFill>
        <p:spPr>
          <a:xfrm>
            <a:off x="2914495" y="4329851"/>
            <a:ext cx="8328127" cy="1809971"/>
          </a:xfrm>
          <a:prstGeom prst="rect">
            <a:avLst/>
          </a:prstGeom>
          <a:ln w="88900" cap="sq" cmpd="thickThin">
            <a:solidFill>
              <a:srgbClr val="000000"/>
            </a:solidFill>
            <a:prstDash val="solid"/>
            <a:miter lim="800000"/>
          </a:ln>
          <a:effectLst>
            <a:innerShdw blurRad="76200">
              <a:srgbClr val="000000"/>
            </a:innerShdw>
          </a:effectLst>
        </p:spPr>
      </p:pic>
      <p:sp>
        <p:nvSpPr>
          <p:cNvPr id="5" name="Slide Number Placeholder 4"/>
          <p:cNvSpPr>
            <a:spLocks noGrp="1"/>
          </p:cNvSpPr>
          <p:nvPr>
            <p:ph type="sldNum" sz="quarter" idx="12"/>
          </p:nvPr>
        </p:nvSpPr>
        <p:spPr/>
        <p:txBody>
          <a:bodyPr/>
          <a:lstStyle/>
          <a:p>
            <a:fld id="{D57F1E4F-1CFF-5643-939E-217C01CDF565}" type="slidenum">
              <a:rPr lang="en-US" smtClean="0"/>
              <a:pPr/>
              <a:t>51</a:t>
            </a:fld>
            <a:endParaRPr lang="en-US" dirty="0"/>
          </a:p>
        </p:txBody>
      </p:sp>
      <p:sp>
        <p:nvSpPr>
          <p:cNvPr id="6" name="Date Placeholder 5"/>
          <p:cNvSpPr>
            <a:spLocks noGrp="1"/>
          </p:cNvSpPr>
          <p:nvPr>
            <p:ph type="dt" sz="half" idx="10"/>
          </p:nvPr>
        </p:nvSpPr>
        <p:spPr/>
        <p:txBody>
          <a:bodyPr/>
          <a:lstStyle/>
          <a:p>
            <a:fld id="{70ACCDB6-DC20-4DC5-9778-D0ECE94E7C2C}" type="datetime1">
              <a:rPr lang="en-US" smtClean="0"/>
              <a:t>8/18/2024</a:t>
            </a:fld>
            <a:endParaRPr lang="en-US" dirty="0"/>
          </a:p>
        </p:txBody>
      </p:sp>
      <p:sp>
        <p:nvSpPr>
          <p:cNvPr id="7" name="Footer Placeholder 6"/>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36181211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Find command different syntax</a:t>
            </a:r>
            <a:endParaRPr lang="en-US" dirty="0"/>
          </a:p>
        </p:txBody>
      </p:sp>
      <p:sp>
        <p:nvSpPr>
          <p:cNvPr id="3" name="Content Placeholder 2"/>
          <p:cNvSpPr>
            <a:spLocks noGrp="1"/>
          </p:cNvSpPr>
          <p:nvPr>
            <p:ph idx="1"/>
          </p:nvPr>
        </p:nvSpPr>
        <p:spPr>
          <a:xfrm>
            <a:off x="2589212" y="1514007"/>
            <a:ext cx="8915400" cy="4397215"/>
          </a:xfrm>
        </p:spPr>
        <p:txBody>
          <a:bodyPr>
            <a:normAutofit/>
          </a:bodyPr>
          <a:lstStyle/>
          <a:p>
            <a:r>
              <a:rPr lang="en-US" dirty="0" smtClean="0"/>
              <a:t>Same command lines can be used to search for folders. Suppose we want to display all the folders that contain the word test:</a:t>
            </a:r>
            <a:br>
              <a:rPr lang="en-US" dirty="0" smtClean="0"/>
            </a:br>
            <a:r>
              <a:rPr lang="en-US" b="1" dirty="0" smtClean="0"/>
              <a:t>find . -type d -iname “*test*”</a:t>
            </a:r>
          </a:p>
          <a:p>
            <a:endParaRPr lang="en-US" b="1" dirty="0"/>
          </a:p>
          <a:p>
            <a:endParaRPr lang="en-US" b="1" dirty="0" smtClean="0"/>
          </a:p>
          <a:p>
            <a:endParaRPr lang="en-US" b="1" dirty="0"/>
          </a:p>
          <a:p>
            <a:endParaRPr lang="en-US" b="1" dirty="0" smtClean="0"/>
          </a:p>
          <a:p>
            <a:endParaRPr lang="en-US" b="1" dirty="0"/>
          </a:p>
          <a:p>
            <a:endParaRPr lang="en-US" b="1" dirty="0" smtClean="0"/>
          </a:p>
          <a:p>
            <a:r>
              <a:rPr lang="en-US" dirty="0" smtClean="0"/>
              <a:t>Another option we can use here is -empty and it can be used on both files and folders, it simply returns back the empty files and folders as we will see in the next slide.</a:t>
            </a:r>
            <a:endParaRPr lang="en-US" dirty="0"/>
          </a:p>
        </p:txBody>
      </p:sp>
      <p:pic>
        <p:nvPicPr>
          <p:cNvPr id="4" name="Picture 3"/>
          <p:cNvPicPr>
            <a:picLocks noChangeAspect="1"/>
          </p:cNvPicPr>
          <p:nvPr/>
        </p:nvPicPr>
        <p:blipFill>
          <a:blip r:embed="rId2"/>
          <a:stretch>
            <a:fillRect/>
          </a:stretch>
        </p:blipFill>
        <p:spPr>
          <a:xfrm>
            <a:off x="3004450" y="2576922"/>
            <a:ext cx="8084923" cy="1830186"/>
          </a:xfrm>
          <a:prstGeom prst="rect">
            <a:avLst/>
          </a:prstGeom>
          <a:ln w="88900" cap="sq" cmpd="thickThin">
            <a:solidFill>
              <a:srgbClr val="000000"/>
            </a:solidFill>
            <a:prstDash val="solid"/>
            <a:miter lim="800000"/>
          </a:ln>
          <a:effectLst>
            <a:innerShdw blurRad="76200">
              <a:srgbClr val="000000"/>
            </a:innerShdw>
          </a:effectLst>
        </p:spPr>
      </p:pic>
      <p:sp>
        <p:nvSpPr>
          <p:cNvPr id="5" name="Slide Number Placeholder 4"/>
          <p:cNvSpPr>
            <a:spLocks noGrp="1"/>
          </p:cNvSpPr>
          <p:nvPr>
            <p:ph type="sldNum" sz="quarter" idx="12"/>
          </p:nvPr>
        </p:nvSpPr>
        <p:spPr/>
        <p:txBody>
          <a:bodyPr/>
          <a:lstStyle/>
          <a:p>
            <a:fld id="{D57F1E4F-1CFF-5643-939E-217C01CDF565}" type="slidenum">
              <a:rPr lang="en-US" smtClean="0"/>
              <a:pPr/>
              <a:t>52</a:t>
            </a:fld>
            <a:endParaRPr lang="en-US" dirty="0"/>
          </a:p>
        </p:txBody>
      </p:sp>
      <p:sp>
        <p:nvSpPr>
          <p:cNvPr id="6" name="Date Placeholder 5"/>
          <p:cNvSpPr>
            <a:spLocks noGrp="1"/>
          </p:cNvSpPr>
          <p:nvPr>
            <p:ph type="dt" sz="half" idx="10"/>
          </p:nvPr>
        </p:nvSpPr>
        <p:spPr/>
        <p:txBody>
          <a:bodyPr/>
          <a:lstStyle/>
          <a:p>
            <a:fld id="{82DBE7D9-C516-46D4-BAF0-4528D18FEF95}" type="datetime1">
              <a:rPr lang="en-US" smtClean="0"/>
              <a:t>8/18/2024</a:t>
            </a:fld>
            <a:endParaRPr lang="en-US" dirty="0"/>
          </a:p>
        </p:txBody>
      </p:sp>
      <p:sp>
        <p:nvSpPr>
          <p:cNvPr id="7" name="Footer Placeholder 6"/>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19142721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Find command different syntax</a:t>
            </a:r>
            <a:endParaRPr lang="en-US" dirty="0"/>
          </a:p>
        </p:txBody>
      </p:sp>
      <p:sp>
        <p:nvSpPr>
          <p:cNvPr id="3" name="Content Placeholder 2"/>
          <p:cNvSpPr>
            <a:spLocks noGrp="1"/>
          </p:cNvSpPr>
          <p:nvPr>
            <p:ph idx="1"/>
          </p:nvPr>
        </p:nvSpPr>
        <p:spPr>
          <a:xfrm>
            <a:off x="2589212" y="1663907"/>
            <a:ext cx="8915400" cy="4676931"/>
          </a:xfrm>
        </p:spPr>
        <p:txBody>
          <a:bodyPr>
            <a:normAutofit/>
          </a:bodyPr>
          <a:lstStyle/>
          <a:p>
            <a:r>
              <a:rPr lang="en-US" dirty="0" smtClean="0"/>
              <a:t>To find empty files and folders on the desktop, we can simply issue the following command line:</a:t>
            </a:r>
            <a:br>
              <a:rPr lang="en-US" dirty="0" smtClean="0"/>
            </a:br>
            <a:r>
              <a:rPr lang="en-US" b="1" dirty="0" smtClean="0"/>
              <a:t>find . -empty</a:t>
            </a:r>
          </a:p>
          <a:p>
            <a:endParaRPr lang="en-US" b="1" dirty="0"/>
          </a:p>
          <a:p>
            <a:endParaRPr lang="en-US" b="1" dirty="0" smtClean="0"/>
          </a:p>
          <a:p>
            <a:endParaRPr lang="en-US" b="1" dirty="0"/>
          </a:p>
          <a:p>
            <a:endParaRPr lang="en-US" b="1" dirty="0" smtClean="0"/>
          </a:p>
          <a:p>
            <a:endParaRPr lang="en-US" b="1" dirty="0"/>
          </a:p>
          <a:p>
            <a:endParaRPr lang="en-US" b="1" dirty="0" smtClean="0"/>
          </a:p>
          <a:p>
            <a:r>
              <a:rPr lang="en-US" dirty="0" smtClean="0"/>
              <a:t>We can also use other options along with empty, find can accept different options at the same time.</a:t>
            </a:r>
            <a:endParaRPr lang="en-US" dirty="0"/>
          </a:p>
        </p:txBody>
      </p:sp>
      <p:pic>
        <p:nvPicPr>
          <p:cNvPr id="4" name="Picture 3"/>
          <p:cNvPicPr>
            <a:picLocks noChangeAspect="1"/>
          </p:cNvPicPr>
          <p:nvPr/>
        </p:nvPicPr>
        <p:blipFill>
          <a:blip r:embed="rId2"/>
          <a:stretch>
            <a:fillRect/>
          </a:stretch>
        </p:blipFill>
        <p:spPr>
          <a:xfrm>
            <a:off x="2900348" y="2777540"/>
            <a:ext cx="8040222" cy="2010056"/>
          </a:xfrm>
          <a:prstGeom prst="rect">
            <a:avLst/>
          </a:prstGeom>
          <a:ln w="88900" cap="sq" cmpd="thickThin">
            <a:solidFill>
              <a:srgbClr val="000000"/>
            </a:solidFill>
            <a:prstDash val="solid"/>
            <a:miter lim="800000"/>
          </a:ln>
          <a:effectLst>
            <a:innerShdw blurRad="76200">
              <a:srgbClr val="000000"/>
            </a:innerShdw>
          </a:effectLst>
        </p:spPr>
      </p:pic>
      <p:sp>
        <p:nvSpPr>
          <p:cNvPr id="5" name="Slide Number Placeholder 4"/>
          <p:cNvSpPr>
            <a:spLocks noGrp="1"/>
          </p:cNvSpPr>
          <p:nvPr>
            <p:ph type="sldNum" sz="quarter" idx="12"/>
          </p:nvPr>
        </p:nvSpPr>
        <p:spPr/>
        <p:txBody>
          <a:bodyPr/>
          <a:lstStyle/>
          <a:p>
            <a:fld id="{D57F1E4F-1CFF-5643-939E-217C01CDF565}" type="slidenum">
              <a:rPr lang="en-US" smtClean="0"/>
              <a:pPr/>
              <a:t>53</a:t>
            </a:fld>
            <a:endParaRPr lang="en-US" dirty="0"/>
          </a:p>
        </p:txBody>
      </p:sp>
      <p:sp>
        <p:nvSpPr>
          <p:cNvPr id="6" name="Date Placeholder 5"/>
          <p:cNvSpPr>
            <a:spLocks noGrp="1"/>
          </p:cNvSpPr>
          <p:nvPr>
            <p:ph type="dt" sz="half" idx="10"/>
          </p:nvPr>
        </p:nvSpPr>
        <p:spPr/>
        <p:txBody>
          <a:bodyPr/>
          <a:lstStyle/>
          <a:p>
            <a:fld id="{8B119451-91FF-4776-9229-5EB5E43C6E89}" type="datetime1">
              <a:rPr lang="en-US" smtClean="0"/>
              <a:t>8/18/2024</a:t>
            </a:fld>
            <a:endParaRPr lang="en-US" dirty="0"/>
          </a:p>
        </p:txBody>
      </p:sp>
      <p:sp>
        <p:nvSpPr>
          <p:cNvPr id="7" name="Footer Placeholder 6"/>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21731972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Find command different syntax</a:t>
            </a:r>
            <a:endParaRPr lang="en-US" dirty="0"/>
          </a:p>
        </p:txBody>
      </p:sp>
      <p:sp>
        <p:nvSpPr>
          <p:cNvPr id="3" name="Content Placeholder 2"/>
          <p:cNvSpPr>
            <a:spLocks noGrp="1"/>
          </p:cNvSpPr>
          <p:nvPr>
            <p:ph idx="1"/>
          </p:nvPr>
        </p:nvSpPr>
        <p:spPr/>
        <p:txBody>
          <a:bodyPr/>
          <a:lstStyle/>
          <a:p>
            <a:r>
              <a:rPr lang="en-US" dirty="0" smtClean="0"/>
              <a:t>To execute a command line for the results we get back from find, we can add another option called -exec as it appears below. We will try to delete all folders that has test:</a:t>
            </a:r>
            <a:br>
              <a:rPr lang="en-US" dirty="0" smtClean="0"/>
            </a:br>
            <a:r>
              <a:rPr lang="en-US" b="1" dirty="0" smtClean="0"/>
              <a:t>find . -type d -iname “*test*” -exec rm {} \;</a:t>
            </a:r>
            <a:endParaRPr lang="en-US" b="1" dirty="0"/>
          </a:p>
        </p:txBody>
      </p:sp>
      <p:pic>
        <p:nvPicPr>
          <p:cNvPr id="4" name="Picture 3"/>
          <p:cNvPicPr>
            <a:picLocks noChangeAspect="1"/>
          </p:cNvPicPr>
          <p:nvPr/>
        </p:nvPicPr>
        <p:blipFill>
          <a:blip r:embed="rId3"/>
          <a:stretch>
            <a:fillRect/>
          </a:stretch>
        </p:blipFill>
        <p:spPr>
          <a:xfrm>
            <a:off x="3101101" y="3478189"/>
            <a:ext cx="7668695" cy="2210108"/>
          </a:xfrm>
          <a:prstGeom prst="rect">
            <a:avLst/>
          </a:prstGeom>
          <a:ln w="88900" cap="sq" cmpd="thickThin">
            <a:solidFill>
              <a:srgbClr val="000000"/>
            </a:solidFill>
            <a:prstDash val="solid"/>
            <a:miter lim="800000"/>
          </a:ln>
          <a:effectLst>
            <a:innerShdw blurRad="76200">
              <a:srgbClr val="000000"/>
            </a:innerShdw>
          </a:effectLst>
        </p:spPr>
      </p:pic>
      <p:sp>
        <p:nvSpPr>
          <p:cNvPr id="5" name="Slide Number Placeholder 4"/>
          <p:cNvSpPr>
            <a:spLocks noGrp="1"/>
          </p:cNvSpPr>
          <p:nvPr>
            <p:ph type="sldNum" sz="quarter" idx="12"/>
          </p:nvPr>
        </p:nvSpPr>
        <p:spPr/>
        <p:txBody>
          <a:bodyPr/>
          <a:lstStyle/>
          <a:p>
            <a:fld id="{D57F1E4F-1CFF-5643-939E-217C01CDF565}" type="slidenum">
              <a:rPr lang="en-US" smtClean="0"/>
              <a:pPr/>
              <a:t>54</a:t>
            </a:fld>
            <a:endParaRPr lang="en-US" dirty="0"/>
          </a:p>
        </p:txBody>
      </p:sp>
      <p:sp>
        <p:nvSpPr>
          <p:cNvPr id="6" name="Date Placeholder 5"/>
          <p:cNvSpPr>
            <a:spLocks noGrp="1"/>
          </p:cNvSpPr>
          <p:nvPr>
            <p:ph type="dt" sz="half" idx="10"/>
          </p:nvPr>
        </p:nvSpPr>
        <p:spPr/>
        <p:txBody>
          <a:bodyPr/>
          <a:lstStyle/>
          <a:p>
            <a:fld id="{6FA03FAE-7575-4FA8-8753-12AB46BBAC68}" type="datetime1">
              <a:rPr lang="en-US" smtClean="0"/>
              <a:t>8/18/2024</a:t>
            </a:fld>
            <a:endParaRPr lang="en-US" dirty="0"/>
          </a:p>
        </p:txBody>
      </p:sp>
      <p:sp>
        <p:nvSpPr>
          <p:cNvPr id="7" name="Footer Placeholder 6"/>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9380785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List of Must-Know commands in Linux Systems:</a:t>
            </a:r>
            <a:endParaRPr lang="en-US" dirty="0"/>
          </a:p>
        </p:txBody>
      </p:sp>
      <p:sp>
        <p:nvSpPr>
          <p:cNvPr id="3" name="Content Placeholder 2"/>
          <p:cNvSpPr>
            <a:spLocks noGrp="1"/>
          </p:cNvSpPr>
          <p:nvPr>
            <p:ph idx="1"/>
          </p:nvPr>
        </p:nvSpPr>
        <p:spPr>
          <a:xfrm>
            <a:off x="2589212" y="2103619"/>
            <a:ext cx="8915400" cy="3777622"/>
          </a:xfrm>
        </p:spPr>
        <p:txBody>
          <a:bodyPr/>
          <a:lstStyle/>
          <a:p>
            <a:r>
              <a:rPr lang="en-US" dirty="0" smtClean="0"/>
              <a:t>cat: cat is a command that allows you to read the content of a file on the terminal… for example, suppose we have temp_1.docx and want to read its content, we can simply issue:</a:t>
            </a:r>
            <a:br>
              <a:rPr lang="en-US" dirty="0" smtClean="0"/>
            </a:br>
            <a:r>
              <a:rPr lang="en-US" b="1" dirty="0" smtClean="0"/>
              <a:t>cat temp_1.docx</a:t>
            </a:r>
            <a:endParaRPr lang="en-US" b="1" dirty="0"/>
          </a:p>
        </p:txBody>
      </p:sp>
      <p:pic>
        <p:nvPicPr>
          <p:cNvPr id="4" name="Picture 3"/>
          <p:cNvPicPr>
            <a:picLocks noChangeAspect="1"/>
          </p:cNvPicPr>
          <p:nvPr/>
        </p:nvPicPr>
        <p:blipFill>
          <a:blip r:embed="rId2"/>
          <a:stretch>
            <a:fillRect/>
          </a:stretch>
        </p:blipFill>
        <p:spPr>
          <a:xfrm>
            <a:off x="3117955" y="3590961"/>
            <a:ext cx="7974766" cy="2290280"/>
          </a:xfrm>
          <a:prstGeom prst="rect">
            <a:avLst/>
          </a:prstGeom>
          <a:ln w="88900" cap="sq" cmpd="thickThin">
            <a:solidFill>
              <a:srgbClr val="000000"/>
            </a:solidFill>
            <a:prstDash val="solid"/>
            <a:miter lim="800000"/>
          </a:ln>
          <a:effectLst>
            <a:innerShdw blurRad="76200">
              <a:srgbClr val="000000"/>
            </a:innerShdw>
          </a:effectLst>
        </p:spPr>
      </p:pic>
      <p:sp>
        <p:nvSpPr>
          <p:cNvPr id="5" name="Slide Number Placeholder 4"/>
          <p:cNvSpPr>
            <a:spLocks noGrp="1"/>
          </p:cNvSpPr>
          <p:nvPr>
            <p:ph type="sldNum" sz="quarter" idx="12"/>
          </p:nvPr>
        </p:nvSpPr>
        <p:spPr/>
        <p:txBody>
          <a:bodyPr/>
          <a:lstStyle/>
          <a:p>
            <a:fld id="{D57F1E4F-1CFF-5643-939E-217C01CDF565}" type="slidenum">
              <a:rPr lang="en-US" smtClean="0"/>
              <a:pPr/>
              <a:t>55</a:t>
            </a:fld>
            <a:endParaRPr lang="en-US" dirty="0"/>
          </a:p>
        </p:txBody>
      </p:sp>
      <p:sp>
        <p:nvSpPr>
          <p:cNvPr id="6" name="Date Placeholder 5"/>
          <p:cNvSpPr>
            <a:spLocks noGrp="1"/>
          </p:cNvSpPr>
          <p:nvPr>
            <p:ph type="dt" sz="half" idx="10"/>
          </p:nvPr>
        </p:nvSpPr>
        <p:spPr/>
        <p:txBody>
          <a:bodyPr/>
          <a:lstStyle/>
          <a:p>
            <a:fld id="{F694E0F7-F583-4E08-A340-FDC94E4A4DE2}" type="datetime1">
              <a:rPr lang="en-US" smtClean="0"/>
              <a:t>8/18/2024</a:t>
            </a:fld>
            <a:endParaRPr lang="en-US" dirty="0"/>
          </a:p>
        </p:txBody>
      </p:sp>
      <p:sp>
        <p:nvSpPr>
          <p:cNvPr id="7" name="Footer Placeholder 6"/>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31560585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List of Must-Know commands in Linux Systems:</a:t>
            </a:r>
            <a:endParaRPr lang="en-US" dirty="0"/>
          </a:p>
        </p:txBody>
      </p:sp>
      <p:sp>
        <p:nvSpPr>
          <p:cNvPr id="3" name="Content Placeholder 2"/>
          <p:cNvSpPr>
            <a:spLocks noGrp="1"/>
          </p:cNvSpPr>
          <p:nvPr>
            <p:ph idx="1"/>
          </p:nvPr>
        </p:nvSpPr>
        <p:spPr/>
        <p:txBody>
          <a:bodyPr/>
          <a:lstStyle/>
          <a:p>
            <a:r>
              <a:rPr lang="en-US" b="1" dirty="0" smtClean="0"/>
              <a:t>more</a:t>
            </a:r>
            <a:r>
              <a:rPr lang="en-US" dirty="0" smtClean="0"/>
              <a:t>: more is another command similar to cat in terms of displaying content on the terminal, but it is more comprehensive. Meaning, it might display all the content on the terminal if possible.</a:t>
            </a:r>
            <a:br>
              <a:rPr lang="en-US" dirty="0" smtClean="0"/>
            </a:br>
            <a:r>
              <a:rPr lang="en-US" b="1" dirty="0" smtClean="0"/>
              <a:t>more temp_1.docx</a:t>
            </a:r>
          </a:p>
        </p:txBody>
      </p:sp>
      <p:pic>
        <p:nvPicPr>
          <p:cNvPr id="4" name="Picture 3"/>
          <p:cNvPicPr>
            <a:picLocks noChangeAspect="1"/>
          </p:cNvPicPr>
          <p:nvPr/>
        </p:nvPicPr>
        <p:blipFill>
          <a:blip r:embed="rId3"/>
          <a:stretch>
            <a:fillRect/>
          </a:stretch>
        </p:blipFill>
        <p:spPr>
          <a:xfrm>
            <a:off x="3110196" y="3505784"/>
            <a:ext cx="7547810" cy="2205469"/>
          </a:xfrm>
          <a:prstGeom prst="rect">
            <a:avLst/>
          </a:prstGeom>
          <a:ln w="88900" cap="sq" cmpd="thickThin">
            <a:solidFill>
              <a:srgbClr val="000000"/>
            </a:solidFill>
            <a:prstDash val="solid"/>
            <a:miter lim="800000"/>
          </a:ln>
          <a:effectLst>
            <a:innerShdw blurRad="76200">
              <a:srgbClr val="000000"/>
            </a:innerShdw>
          </a:effectLst>
        </p:spPr>
      </p:pic>
      <p:sp>
        <p:nvSpPr>
          <p:cNvPr id="5" name="Slide Number Placeholder 4"/>
          <p:cNvSpPr>
            <a:spLocks noGrp="1"/>
          </p:cNvSpPr>
          <p:nvPr>
            <p:ph type="sldNum" sz="quarter" idx="12"/>
          </p:nvPr>
        </p:nvSpPr>
        <p:spPr/>
        <p:txBody>
          <a:bodyPr/>
          <a:lstStyle/>
          <a:p>
            <a:fld id="{D57F1E4F-1CFF-5643-939E-217C01CDF565}" type="slidenum">
              <a:rPr lang="en-US" smtClean="0"/>
              <a:pPr/>
              <a:t>56</a:t>
            </a:fld>
            <a:endParaRPr lang="en-US" dirty="0"/>
          </a:p>
        </p:txBody>
      </p:sp>
      <p:sp>
        <p:nvSpPr>
          <p:cNvPr id="6" name="Date Placeholder 5"/>
          <p:cNvSpPr>
            <a:spLocks noGrp="1"/>
          </p:cNvSpPr>
          <p:nvPr>
            <p:ph type="dt" sz="half" idx="10"/>
          </p:nvPr>
        </p:nvSpPr>
        <p:spPr/>
        <p:txBody>
          <a:bodyPr/>
          <a:lstStyle/>
          <a:p>
            <a:fld id="{8A5E5931-FDC3-4386-A5BD-6D9FF8B42C9F}" type="datetime1">
              <a:rPr lang="en-US" smtClean="0"/>
              <a:t>8/18/2024</a:t>
            </a:fld>
            <a:endParaRPr lang="en-US" dirty="0"/>
          </a:p>
        </p:txBody>
      </p:sp>
      <p:sp>
        <p:nvSpPr>
          <p:cNvPr id="7" name="Footer Placeholder 6"/>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13718072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List of Must-Know commands in Linux Systems:</a:t>
            </a:r>
            <a:endParaRPr lang="en-US" dirty="0"/>
          </a:p>
        </p:txBody>
      </p:sp>
      <p:sp>
        <p:nvSpPr>
          <p:cNvPr id="3" name="Content Placeholder 2"/>
          <p:cNvSpPr>
            <a:spLocks noGrp="1"/>
          </p:cNvSpPr>
          <p:nvPr>
            <p:ph idx="1"/>
          </p:nvPr>
        </p:nvSpPr>
        <p:spPr>
          <a:xfrm>
            <a:off x="2589212" y="1953807"/>
            <a:ext cx="8915400" cy="3777622"/>
          </a:xfrm>
        </p:spPr>
        <p:txBody>
          <a:bodyPr/>
          <a:lstStyle/>
          <a:p>
            <a:r>
              <a:rPr lang="en-US" b="1" dirty="0" smtClean="0"/>
              <a:t>cp</a:t>
            </a:r>
            <a:r>
              <a:rPr lang="en-US" dirty="0" smtClean="0"/>
              <a:t>: this command is used to copy a file to a different location</a:t>
            </a:r>
            <a:br>
              <a:rPr lang="en-US" dirty="0" smtClean="0"/>
            </a:br>
            <a:r>
              <a:rPr lang="en-US" b="1" dirty="0" smtClean="0"/>
              <a:t>cp temp_1.docx ../Downloads/copied_temp_1.docx</a:t>
            </a:r>
          </a:p>
          <a:p>
            <a:endParaRPr lang="en-US" b="1" dirty="0"/>
          </a:p>
          <a:p>
            <a:endParaRPr lang="en-US" b="1" dirty="0" smtClean="0"/>
          </a:p>
          <a:p>
            <a:endParaRPr lang="en-US" b="1" dirty="0"/>
          </a:p>
          <a:p>
            <a:endParaRPr lang="en-US" b="1" dirty="0" smtClean="0"/>
          </a:p>
          <a:p>
            <a:endParaRPr lang="en-US" b="1" dirty="0"/>
          </a:p>
          <a:p>
            <a:endParaRPr lang="en-US" b="1" dirty="0" smtClean="0"/>
          </a:p>
          <a:p>
            <a:r>
              <a:rPr lang="en-US" b="1" dirty="0" smtClean="0"/>
              <a:t>cp -r: </a:t>
            </a:r>
            <a:r>
              <a:rPr lang="en-US" dirty="0" smtClean="0"/>
              <a:t>this command is used to copy a folder and its subfolders and files to a different location</a:t>
            </a:r>
            <a:endParaRPr lang="en-US" b="1" dirty="0" smtClean="0"/>
          </a:p>
        </p:txBody>
      </p:sp>
      <p:pic>
        <p:nvPicPr>
          <p:cNvPr id="5" name="Picture 4"/>
          <p:cNvPicPr>
            <a:picLocks noChangeAspect="1"/>
          </p:cNvPicPr>
          <p:nvPr/>
        </p:nvPicPr>
        <p:blipFill>
          <a:blip r:embed="rId3"/>
          <a:stretch>
            <a:fillRect/>
          </a:stretch>
        </p:blipFill>
        <p:spPr>
          <a:xfrm>
            <a:off x="3087974" y="2753471"/>
            <a:ext cx="6850504" cy="1788548"/>
          </a:xfrm>
          <a:prstGeom prst="rect">
            <a:avLst/>
          </a:prstGeom>
          <a:ln w="88900" cap="sq" cmpd="thickThin">
            <a:solidFill>
              <a:srgbClr val="000000"/>
            </a:solidFill>
            <a:prstDash val="solid"/>
            <a:miter lim="800000"/>
          </a:ln>
          <a:effectLst>
            <a:innerShdw blurRad="76200">
              <a:srgbClr val="000000"/>
            </a:innerShdw>
          </a:effectLst>
        </p:spPr>
      </p:pic>
      <p:sp>
        <p:nvSpPr>
          <p:cNvPr id="4" name="Slide Number Placeholder 3"/>
          <p:cNvSpPr>
            <a:spLocks noGrp="1"/>
          </p:cNvSpPr>
          <p:nvPr>
            <p:ph type="sldNum" sz="quarter" idx="12"/>
          </p:nvPr>
        </p:nvSpPr>
        <p:spPr/>
        <p:txBody>
          <a:bodyPr/>
          <a:lstStyle/>
          <a:p>
            <a:fld id="{D57F1E4F-1CFF-5643-939E-217C01CDF565}" type="slidenum">
              <a:rPr lang="en-US" smtClean="0"/>
              <a:pPr/>
              <a:t>57</a:t>
            </a:fld>
            <a:endParaRPr lang="en-US" dirty="0"/>
          </a:p>
        </p:txBody>
      </p:sp>
      <p:sp>
        <p:nvSpPr>
          <p:cNvPr id="6" name="Date Placeholder 5"/>
          <p:cNvSpPr>
            <a:spLocks noGrp="1"/>
          </p:cNvSpPr>
          <p:nvPr>
            <p:ph type="dt" sz="half" idx="10"/>
          </p:nvPr>
        </p:nvSpPr>
        <p:spPr/>
        <p:txBody>
          <a:bodyPr/>
          <a:lstStyle/>
          <a:p>
            <a:fld id="{B58FBB74-823B-4AAE-8F33-98238458EFB0}" type="datetime1">
              <a:rPr lang="en-US" smtClean="0"/>
              <a:t>8/18/2024</a:t>
            </a:fld>
            <a:endParaRPr lang="en-US" dirty="0"/>
          </a:p>
        </p:txBody>
      </p:sp>
      <p:sp>
        <p:nvSpPr>
          <p:cNvPr id="7" name="Footer Placeholder 6"/>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8867414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List of Must-Know commands in Linux Systems:</a:t>
            </a:r>
            <a:endParaRPr lang="en-US" dirty="0"/>
          </a:p>
        </p:txBody>
      </p:sp>
      <p:sp>
        <p:nvSpPr>
          <p:cNvPr id="3" name="Content Placeholder 2"/>
          <p:cNvSpPr>
            <a:spLocks noGrp="1"/>
          </p:cNvSpPr>
          <p:nvPr>
            <p:ph idx="1"/>
          </p:nvPr>
        </p:nvSpPr>
        <p:spPr>
          <a:xfrm>
            <a:off x="2589212" y="1783830"/>
            <a:ext cx="8915400" cy="4127392"/>
          </a:xfrm>
        </p:spPr>
        <p:txBody>
          <a:bodyPr>
            <a:normAutofit fontScale="85000" lnSpcReduction="10000"/>
          </a:bodyPr>
          <a:lstStyle/>
          <a:p>
            <a:r>
              <a:rPr lang="en-US" b="1" dirty="0" smtClean="0"/>
              <a:t>mv</a:t>
            </a:r>
            <a:r>
              <a:rPr lang="en-US" dirty="0" smtClean="0"/>
              <a:t>: mv is a command line that can do the copying and also, rename of a file or folder. For example:</a:t>
            </a:r>
            <a:br>
              <a:rPr lang="en-US" dirty="0" smtClean="0"/>
            </a:br>
            <a:r>
              <a:rPr lang="en-US" b="1" dirty="0" smtClean="0"/>
              <a:t>mv *.txt ../Downloads/</a:t>
            </a:r>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r>
              <a:rPr lang="en-US" b="1" dirty="0" smtClean="0">
                <a:solidFill>
                  <a:srgbClr val="FF0000"/>
                </a:solidFill>
              </a:rPr>
              <a:t>Note</a:t>
            </a:r>
            <a:r>
              <a:rPr lang="en-US" b="1" dirty="0" smtClean="0"/>
              <a:t>: </a:t>
            </a:r>
            <a:br>
              <a:rPr lang="en-US" b="1" dirty="0" smtClean="0"/>
            </a:br>
            <a:r>
              <a:rPr lang="en-US" i="1" dirty="0" smtClean="0">
                <a:solidFill>
                  <a:srgbClr val="C00000"/>
                </a:solidFill>
              </a:rPr>
              <a:t>if you are not specifying a name, it will copy the file as it is, but if you are specifying a name, it will rename the file to the new name</a:t>
            </a:r>
            <a:endParaRPr lang="en-US" b="1" i="1" dirty="0">
              <a:solidFill>
                <a:srgbClr val="C00000"/>
              </a:solidFill>
            </a:endParaRPr>
          </a:p>
        </p:txBody>
      </p:sp>
      <p:pic>
        <p:nvPicPr>
          <p:cNvPr id="4" name="Picture 3"/>
          <p:cNvPicPr>
            <a:picLocks noChangeAspect="1"/>
          </p:cNvPicPr>
          <p:nvPr/>
        </p:nvPicPr>
        <p:blipFill>
          <a:blip r:embed="rId3"/>
          <a:stretch>
            <a:fillRect/>
          </a:stretch>
        </p:blipFill>
        <p:spPr>
          <a:xfrm>
            <a:off x="3015863" y="2621838"/>
            <a:ext cx="8062098" cy="2212782"/>
          </a:xfrm>
          <a:prstGeom prst="rect">
            <a:avLst/>
          </a:prstGeom>
          <a:ln w="88900" cap="sq" cmpd="thickThin">
            <a:solidFill>
              <a:srgbClr val="000000"/>
            </a:solidFill>
            <a:prstDash val="solid"/>
            <a:miter lim="800000"/>
          </a:ln>
          <a:effectLst>
            <a:innerShdw blurRad="76200">
              <a:srgbClr val="000000"/>
            </a:innerShdw>
          </a:effectLst>
        </p:spPr>
      </p:pic>
      <p:sp>
        <p:nvSpPr>
          <p:cNvPr id="5" name="Slide Number Placeholder 4"/>
          <p:cNvSpPr>
            <a:spLocks noGrp="1"/>
          </p:cNvSpPr>
          <p:nvPr>
            <p:ph type="sldNum" sz="quarter" idx="12"/>
          </p:nvPr>
        </p:nvSpPr>
        <p:spPr/>
        <p:txBody>
          <a:bodyPr/>
          <a:lstStyle/>
          <a:p>
            <a:fld id="{D57F1E4F-1CFF-5643-939E-217C01CDF565}" type="slidenum">
              <a:rPr lang="en-US" smtClean="0"/>
              <a:pPr/>
              <a:t>58</a:t>
            </a:fld>
            <a:endParaRPr lang="en-US" dirty="0"/>
          </a:p>
        </p:txBody>
      </p:sp>
      <p:sp>
        <p:nvSpPr>
          <p:cNvPr id="6" name="Date Placeholder 5"/>
          <p:cNvSpPr>
            <a:spLocks noGrp="1"/>
          </p:cNvSpPr>
          <p:nvPr>
            <p:ph type="dt" sz="half" idx="10"/>
          </p:nvPr>
        </p:nvSpPr>
        <p:spPr/>
        <p:txBody>
          <a:bodyPr/>
          <a:lstStyle/>
          <a:p>
            <a:fld id="{63D28815-8BD5-41CB-B583-2B55CD999B96}" type="datetime1">
              <a:rPr lang="en-US" smtClean="0"/>
              <a:t>8/18/2024</a:t>
            </a:fld>
            <a:endParaRPr lang="en-US" dirty="0"/>
          </a:p>
        </p:txBody>
      </p:sp>
      <p:sp>
        <p:nvSpPr>
          <p:cNvPr id="7" name="Footer Placeholder 6"/>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41736034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Some links to learn more about Linux commands and how they can be applied:</a:t>
            </a:r>
            <a:endParaRPr lang="en-US" b="1" dirty="0"/>
          </a:p>
        </p:txBody>
      </p:sp>
      <p:sp>
        <p:nvSpPr>
          <p:cNvPr id="3" name="Content Placeholder 2"/>
          <p:cNvSpPr>
            <a:spLocks noGrp="1"/>
          </p:cNvSpPr>
          <p:nvPr>
            <p:ph idx="1"/>
          </p:nvPr>
        </p:nvSpPr>
        <p:spPr/>
        <p:txBody>
          <a:bodyPr/>
          <a:lstStyle/>
          <a:p>
            <a:pPr marL="0" indent="0">
              <a:buNone/>
            </a:pPr>
            <a:r>
              <a:rPr lang="en-US" dirty="0" smtClean="0"/>
              <a:t>It is extremely important to understand how a command works than memorize its syntax. Therefore, Here are some links to visit in case if you want to learn more about these commands and add more knowledge by learning more as it is like an ocean of commands out there to learn:</a:t>
            </a:r>
          </a:p>
          <a:p>
            <a:pPr marL="0" indent="0">
              <a:buNone/>
            </a:pPr>
            <a:r>
              <a:rPr lang="en-US" dirty="0">
                <a:hlinkClick r:id="rId2"/>
              </a:rPr>
              <a:t>https://www.geeksforgeeks.org/linux-commands-cheat-sheet</a:t>
            </a:r>
            <a:r>
              <a:rPr lang="en-US" dirty="0" smtClean="0">
                <a:hlinkClick r:id="rId2"/>
              </a:rPr>
              <a:t>/</a:t>
            </a:r>
            <a:endParaRPr lang="en-US" dirty="0" smtClean="0"/>
          </a:p>
          <a:p>
            <a:pPr marL="0" indent="0">
              <a:buNone/>
            </a:pPr>
            <a:r>
              <a:rPr lang="en-US" dirty="0">
                <a:hlinkClick r:id="rId3"/>
              </a:rPr>
              <a:t>https://www.linuxtrainingacademy.com/linux-commands-cheat-sheet</a:t>
            </a:r>
            <a:r>
              <a:rPr lang="en-US" dirty="0" smtClean="0">
                <a:hlinkClick r:id="rId3"/>
              </a:rPr>
              <a:t>/</a:t>
            </a: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59</a:t>
            </a:fld>
            <a:endParaRPr lang="en-US" dirty="0"/>
          </a:p>
        </p:txBody>
      </p:sp>
      <p:sp>
        <p:nvSpPr>
          <p:cNvPr id="5" name="Date Placeholder 4"/>
          <p:cNvSpPr>
            <a:spLocks noGrp="1"/>
          </p:cNvSpPr>
          <p:nvPr>
            <p:ph type="dt" sz="half" idx="10"/>
          </p:nvPr>
        </p:nvSpPr>
        <p:spPr/>
        <p:txBody>
          <a:bodyPr/>
          <a:lstStyle/>
          <a:p>
            <a:fld id="{A3E93B8D-D02F-45D6-B559-5699F1CCAFE3}" type="datetime1">
              <a:rPr lang="en-US" smtClean="0"/>
              <a:t>8/18/2024</a:t>
            </a:fld>
            <a:endParaRPr lang="en-US" dirty="0"/>
          </a:p>
        </p:txBody>
      </p:sp>
      <p:sp>
        <p:nvSpPr>
          <p:cNvPr id="6" name="Footer Placeholder 5"/>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3709735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After opening VMWare</a:t>
            </a:r>
            <a:endParaRPr lang="en-US" b="1"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r>
              <a:rPr lang="en-US" dirty="0" smtClean="0"/>
              <a:t>Go to player &gt; File &gt; Open</a:t>
            </a:r>
          </a:p>
          <a:p>
            <a:r>
              <a:rPr lang="en-US" dirty="0" smtClean="0"/>
              <a:t>Then, browse to the folder where you extracted the gz file and browse inside, you will be given the file name to open.</a:t>
            </a:r>
          </a:p>
          <a:p>
            <a:r>
              <a:rPr lang="en-US" dirty="0" smtClean="0"/>
              <a:t>After opening, you can edit Virtual machine settings and usually, you can keep all the settings the same except for the RAM, you might want to increase it to at least 2 GB, and the recommended RAM is 4 GB.</a:t>
            </a:r>
            <a:endParaRPr lang="en-US" dirty="0"/>
          </a:p>
        </p:txBody>
      </p:sp>
      <p:pic>
        <p:nvPicPr>
          <p:cNvPr id="5" name="Picture 4"/>
          <p:cNvPicPr>
            <a:picLocks noChangeAspect="1"/>
          </p:cNvPicPr>
          <p:nvPr/>
        </p:nvPicPr>
        <p:blipFill>
          <a:blip r:embed="rId3"/>
          <a:stretch>
            <a:fillRect/>
          </a:stretch>
        </p:blipFill>
        <p:spPr>
          <a:xfrm>
            <a:off x="6323012" y="446088"/>
            <a:ext cx="5778321" cy="5649113"/>
          </a:xfrm>
          <a:prstGeom prst="rect">
            <a:avLst/>
          </a:prstGeom>
        </p:spPr>
      </p:pic>
      <p:sp>
        <p:nvSpPr>
          <p:cNvPr id="6" name="Slide Number Placeholder 5"/>
          <p:cNvSpPr>
            <a:spLocks noGrp="1"/>
          </p:cNvSpPr>
          <p:nvPr>
            <p:ph type="sldNum" sz="quarter" idx="12"/>
          </p:nvPr>
        </p:nvSpPr>
        <p:spPr/>
        <p:txBody>
          <a:bodyPr/>
          <a:lstStyle/>
          <a:p>
            <a:fld id="{D57F1E4F-1CFF-5643-939E-217C01CDF565}" type="slidenum">
              <a:rPr lang="en-US" smtClean="0"/>
              <a:pPr/>
              <a:t>6</a:t>
            </a:fld>
            <a:endParaRPr lang="en-US" dirty="0"/>
          </a:p>
        </p:txBody>
      </p:sp>
      <p:sp>
        <p:nvSpPr>
          <p:cNvPr id="7" name="Date Placeholder 6"/>
          <p:cNvSpPr>
            <a:spLocks noGrp="1"/>
          </p:cNvSpPr>
          <p:nvPr>
            <p:ph type="dt" sz="half" idx="10"/>
          </p:nvPr>
        </p:nvSpPr>
        <p:spPr/>
        <p:txBody>
          <a:bodyPr/>
          <a:lstStyle/>
          <a:p>
            <a:fld id="{EBCF640F-3803-4B36-A017-6CC24C69672B}" type="datetime1">
              <a:rPr lang="en-US" smtClean="0"/>
              <a:t>8/18/2024</a:t>
            </a:fld>
            <a:endParaRPr lang="en-US" dirty="0"/>
          </a:p>
        </p:txBody>
      </p:sp>
      <p:sp>
        <p:nvSpPr>
          <p:cNvPr id="8" name="Footer Placeholder 7"/>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298888059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75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User Permissions in Kali Linux </a:t>
            </a:r>
            <a:endParaRPr lang="en-US" b="1" dirty="0"/>
          </a:p>
        </p:txBody>
      </p:sp>
      <p:sp>
        <p:nvSpPr>
          <p:cNvPr id="3" name="Subtitle 2"/>
          <p:cNvSpPr>
            <a:spLocks noGrp="1"/>
          </p:cNvSpPr>
          <p:nvPr>
            <p:ph type="subTitle" idx="1"/>
          </p:nvPr>
        </p:nvSpPr>
        <p:spPr/>
        <p:txBody>
          <a:bodyPr/>
          <a:lstStyle/>
          <a:p>
            <a:r>
              <a:rPr lang="en-US" dirty="0" smtClean="0"/>
              <a:t>This part talks, briefly, about the permissions in Linux in general and Kali Linux in specific since the operating system in use is Kali Linux.</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60</a:t>
            </a:fld>
            <a:endParaRPr lang="en-US" dirty="0"/>
          </a:p>
        </p:txBody>
      </p:sp>
      <p:sp>
        <p:nvSpPr>
          <p:cNvPr id="5" name="Date Placeholder 4"/>
          <p:cNvSpPr>
            <a:spLocks noGrp="1"/>
          </p:cNvSpPr>
          <p:nvPr>
            <p:ph type="dt" sz="half" idx="10"/>
          </p:nvPr>
        </p:nvSpPr>
        <p:spPr/>
        <p:txBody>
          <a:bodyPr/>
          <a:lstStyle/>
          <a:p>
            <a:fld id="{928D4261-5804-4468-8635-ED2CD4D2FDE4}" type="datetime1">
              <a:rPr lang="en-US" smtClean="0"/>
              <a:t>8/18/2024</a:t>
            </a:fld>
            <a:endParaRPr lang="en-US" dirty="0"/>
          </a:p>
        </p:txBody>
      </p:sp>
      <p:sp>
        <p:nvSpPr>
          <p:cNvPr id="6" name="Footer Placeholder 5"/>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29798406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tips to know about permissions</a:t>
            </a:r>
            <a:endParaRPr lang="en-US" dirty="0"/>
          </a:p>
        </p:txBody>
      </p:sp>
      <p:sp>
        <p:nvSpPr>
          <p:cNvPr id="3" name="Content Placeholder 2"/>
          <p:cNvSpPr>
            <a:spLocks noGrp="1"/>
          </p:cNvSpPr>
          <p:nvPr>
            <p:ph idx="1"/>
          </p:nvPr>
        </p:nvSpPr>
        <p:spPr/>
        <p:txBody>
          <a:bodyPr/>
          <a:lstStyle/>
          <a:p>
            <a:r>
              <a:rPr lang="en-US" dirty="0" smtClean="0"/>
              <a:t>To view the permissions on a specific folder or file, we can issue:</a:t>
            </a:r>
            <a:br>
              <a:rPr lang="en-US" dirty="0" smtClean="0"/>
            </a:br>
            <a:r>
              <a:rPr lang="en-US" b="1" dirty="0" smtClean="0"/>
              <a:t>ls -la </a:t>
            </a:r>
          </a:p>
          <a:p>
            <a:r>
              <a:rPr lang="en-US" dirty="0" smtClean="0"/>
              <a:t>To the right, you will see three levels: example: </a:t>
            </a:r>
            <a:r>
              <a:rPr lang="en-US" dirty="0" err="1" smtClean="0"/>
              <a:t>rwx</a:t>
            </a:r>
            <a:r>
              <a:rPr lang="en-US" dirty="0" smtClean="0"/>
              <a:t>-</a:t>
            </a:r>
            <a:r>
              <a:rPr lang="en-US" dirty="0" err="1" smtClean="0"/>
              <a:t>rw</a:t>
            </a:r>
            <a:r>
              <a:rPr lang="en-US" dirty="0" smtClean="0"/>
              <a:t>-r</a:t>
            </a:r>
          </a:p>
          <a:p>
            <a:r>
              <a:rPr lang="en-US" dirty="0" smtClean="0"/>
              <a:t>Permissions are classified to three levels:</a:t>
            </a:r>
            <a:br>
              <a:rPr lang="en-US" dirty="0" smtClean="0"/>
            </a:br>
            <a:r>
              <a:rPr lang="en-US" b="1" dirty="0" smtClean="0"/>
              <a:t>1. user</a:t>
            </a:r>
            <a:br>
              <a:rPr lang="en-US" b="1" dirty="0" smtClean="0"/>
            </a:br>
            <a:r>
              <a:rPr lang="en-US" b="1" dirty="0" smtClean="0"/>
              <a:t>2. group</a:t>
            </a:r>
            <a:br>
              <a:rPr lang="en-US" b="1" dirty="0" smtClean="0"/>
            </a:br>
            <a:r>
              <a:rPr lang="en-US" b="1" dirty="0" smtClean="0"/>
              <a:t>3. others</a:t>
            </a:r>
          </a:p>
          <a:p>
            <a:pPr marL="0" indent="0">
              <a:buNone/>
            </a:pPr>
            <a:r>
              <a:rPr lang="en-US" dirty="0" smtClean="0"/>
              <a:t>Note:</a:t>
            </a:r>
          </a:p>
          <a:p>
            <a:pPr marL="0" indent="0">
              <a:buNone/>
            </a:pPr>
            <a:r>
              <a:rPr lang="en-US" b="1" dirty="0" smtClean="0"/>
              <a:t>rwx stands for read, write, and execute</a:t>
            </a:r>
          </a:p>
          <a:p>
            <a:pPr marL="0" indent="0">
              <a:buNone/>
            </a:pPr>
            <a:r>
              <a:rPr lang="en-US" dirty="0" smtClean="0"/>
              <a:t>Each level has three options: </a:t>
            </a:r>
            <a:r>
              <a:rPr lang="en-US" b="1" dirty="0" smtClean="0"/>
              <a:t>rwx-rwx-rwx</a:t>
            </a:r>
            <a:r>
              <a:rPr lang="en-US" dirty="0" smtClean="0"/>
              <a:t> as you will see in the following slide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61</a:t>
            </a:fld>
            <a:endParaRPr lang="en-US" dirty="0"/>
          </a:p>
        </p:txBody>
      </p:sp>
      <p:sp>
        <p:nvSpPr>
          <p:cNvPr id="5" name="Date Placeholder 4"/>
          <p:cNvSpPr>
            <a:spLocks noGrp="1"/>
          </p:cNvSpPr>
          <p:nvPr>
            <p:ph type="dt" sz="half" idx="10"/>
          </p:nvPr>
        </p:nvSpPr>
        <p:spPr/>
        <p:txBody>
          <a:bodyPr/>
          <a:lstStyle/>
          <a:p>
            <a:fld id="{2E1C96C3-657D-4FB1-B7F7-2457A2C479D3}" type="datetime1">
              <a:rPr lang="en-US" smtClean="0"/>
              <a:t>8/18/2024</a:t>
            </a:fld>
            <a:endParaRPr lang="en-US" dirty="0"/>
          </a:p>
        </p:txBody>
      </p:sp>
      <p:sp>
        <p:nvSpPr>
          <p:cNvPr id="6" name="Footer Placeholder 5"/>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344398278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Listing the files and viewing their permissions</a:t>
            </a:r>
            <a:endParaRPr lang="en-US" b="1"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2589212" y="2133600"/>
            <a:ext cx="8915400" cy="4072328"/>
          </a:xfrm>
          <a:prstGeom prst="rect">
            <a:avLst/>
          </a:prstGeom>
        </p:spPr>
      </p:pic>
      <p:sp>
        <p:nvSpPr>
          <p:cNvPr id="6" name="Slide Number Placeholder 5"/>
          <p:cNvSpPr>
            <a:spLocks noGrp="1"/>
          </p:cNvSpPr>
          <p:nvPr>
            <p:ph type="sldNum" sz="quarter" idx="12"/>
          </p:nvPr>
        </p:nvSpPr>
        <p:spPr/>
        <p:txBody>
          <a:bodyPr/>
          <a:lstStyle/>
          <a:p>
            <a:fld id="{D57F1E4F-1CFF-5643-939E-217C01CDF565}" type="slidenum">
              <a:rPr lang="en-US" smtClean="0"/>
              <a:pPr/>
              <a:t>62</a:t>
            </a:fld>
            <a:endParaRPr lang="en-US" dirty="0"/>
          </a:p>
        </p:txBody>
      </p:sp>
      <p:sp>
        <p:nvSpPr>
          <p:cNvPr id="7" name="Date Placeholder 6"/>
          <p:cNvSpPr>
            <a:spLocks noGrp="1"/>
          </p:cNvSpPr>
          <p:nvPr>
            <p:ph type="dt" sz="half" idx="10"/>
          </p:nvPr>
        </p:nvSpPr>
        <p:spPr/>
        <p:txBody>
          <a:bodyPr/>
          <a:lstStyle/>
          <a:p>
            <a:fld id="{2A10518F-3894-4962-8692-133D708F3F12}" type="datetime1">
              <a:rPr lang="en-US" smtClean="0"/>
              <a:t>8/18/2024</a:t>
            </a:fld>
            <a:endParaRPr lang="en-US" dirty="0"/>
          </a:p>
        </p:txBody>
      </p:sp>
      <p:sp>
        <p:nvSpPr>
          <p:cNvPr id="8" name="Footer Placeholder 7"/>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233573265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Trying to change permissions for temp_3.py file </a:t>
            </a:r>
            <a:endParaRPr lang="en-US" b="1" dirty="0"/>
          </a:p>
        </p:txBody>
      </p:sp>
      <p:sp>
        <p:nvSpPr>
          <p:cNvPr id="3" name="Content Placeholder 2"/>
          <p:cNvSpPr>
            <a:spLocks noGrp="1"/>
          </p:cNvSpPr>
          <p:nvPr>
            <p:ph idx="1"/>
          </p:nvPr>
        </p:nvSpPr>
        <p:spPr>
          <a:xfrm>
            <a:off x="2589212" y="2133599"/>
            <a:ext cx="8915400" cy="4567003"/>
          </a:xfrm>
        </p:spPr>
        <p:txBody>
          <a:bodyPr>
            <a:normAutofit/>
          </a:bodyPr>
          <a:lstStyle/>
          <a:p>
            <a:pPr marL="0" indent="0">
              <a:buNone/>
            </a:pPr>
            <a:r>
              <a:rPr lang="en-US" dirty="0" smtClean="0"/>
              <a:t>Suppose we want to change the file permission on temp_3.py to accept only execution, and revoke read and write permissions: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r>
              <a:rPr lang="en-US" dirty="0" smtClean="0"/>
              <a:t>We have revoked all the permissions, if we try to open the temp_3.py using nano app, it will refuse to open because of the permissions as we will see</a:t>
            </a:r>
          </a:p>
        </p:txBody>
      </p:sp>
      <p:pic>
        <p:nvPicPr>
          <p:cNvPr id="4" name="Picture 3"/>
          <p:cNvPicPr>
            <a:picLocks noChangeAspect="1"/>
          </p:cNvPicPr>
          <p:nvPr/>
        </p:nvPicPr>
        <p:blipFill>
          <a:blip r:embed="rId2"/>
          <a:stretch>
            <a:fillRect/>
          </a:stretch>
        </p:blipFill>
        <p:spPr>
          <a:xfrm>
            <a:off x="2749836" y="2782392"/>
            <a:ext cx="7413495" cy="3128829"/>
          </a:xfrm>
          <a:prstGeom prst="rect">
            <a:avLst/>
          </a:prstGeom>
          <a:ln w="88900" cap="sq" cmpd="thickThin">
            <a:solidFill>
              <a:srgbClr val="000000"/>
            </a:solidFill>
            <a:prstDash val="solid"/>
            <a:miter lim="800000"/>
          </a:ln>
          <a:effectLst>
            <a:innerShdw blurRad="76200">
              <a:srgbClr val="000000"/>
            </a:innerShdw>
          </a:effectLst>
        </p:spPr>
      </p:pic>
      <p:sp>
        <p:nvSpPr>
          <p:cNvPr id="5" name="Slide Number Placeholder 4"/>
          <p:cNvSpPr>
            <a:spLocks noGrp="1"/>
          </p:cNvSpPr>
          <p:nvPr>
            <p:ph type="sldNum" sz="quarter" idx="12"/>
          </p:nvPr>
        </p:nvSpPr>
        <p:spPr/>
        <p:txBody>
          <a:bodyPr/>
          <a:lstStyle/>
          <a:p>
            <a:fld id="{D57F1E4F-1CFF-5643-939E-217C01CDF565}" type="slidenum">
              <a:rPr lang="en-US" smtClean="0"/>
              <a:pPr/>
              <a:t>63</a:t>
            </a:fld>
            <a:endParaRPr lang="en-US" dirty="0"/>
          </a:p>
        </p:txBody>
      </p:sp>
      <p:sp>
        <p:nvSpPr>
          <p:cNvPr id="6" name="Date Placeholder 5"/>
          <p:cNvSpPr>
            <a:spLocks noGrp="1"/>
          </p:cNvSpPr>
          <p:nvPr>
            <p:ph type="dt" sz="half" idx="10"/>
          </p:nvPr>
        </p:nvSpPr>
        <p:spPr/>
        <p:txBody>
          <a:bodyPr/>
          <a:lstStyle/>
          <a:p>
            <a:fld id="{98044C2F-E0FD-4608-BAD8-D925104D3046}" type="datetime1">
              <a:rPr lang="en-US" smtClean="0"/>
              <a:t>8/18/2024</a:t>
            </a:fld>
            <a:endParaRPr lang="en-US" dirty="0"/>
          </a:p>
        </p:txBody>
      </p:sp>
      <p:sp>
        <p:nvSpPr>
          <p:cNvPr id="7" name="Footer Placeholder 6"/>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79295350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Checking the temp_3.py file after changing its permissions </a:t>
            </a:r>
            <a:endParaRPr lang="en-US" b="1" dirty="0"/>
          </a:p>
        </p:txBody>
      </p:sp>
      <p:pic>
        <p:nvPicPr>
          <p:cNvPr id="4" name="Content Placeholder 3"/>
          <p:cNvPicPr>
            <a:picLocks noGrp="1" noChangeAspect="1"/>
          </p:cNvPicPr>
          <p:nvPr>
            <p:ph idx="1"/>
          </p:nvPr>
        </p:nvPicPr>
        <p:blipFill>
          <a:blip r:embed="rId2"/>
          <a:stretch>
            <a:fillRect/>
          </a:stretch>
        </p:blipFill>
        <p:spPr>
          <a:xfrm>
            <a:off x="2758555" y="2599283"/>
            <a:ext cx="7689589" cy="1478041"/>
          </a:xfrm>
          <a:prstGeom prst="rect">
            <a:avLst/>
          </a:prstGeom>
          <a:ln w="88900" cap="sq" cmpd="thickThin">
            <a:solidFill>
              <a:srgbClr val="000000"/>
            </a:solidFill>
            <a:prstDash val="solid"/>
            <a:miter lim="800000"/>
          </a:ln>
          <a:effectLst>
            <a:innerShdw blurRad="76200">
              <a:srgbClr val="000000"/>
            </a:innerShdw>
          </a:effectLst>
        </p:spPr>
      </p:pic>
      <p:sp>
        <p:nvSpPr>
          <p:cNvPr id="5" name="Slide Number Placeholder 4"/>
          <p:cNvSpPr>
            <a:spLocks noGrp="1"/>
          </p:cNvSpPr>
          <p:nvPr>
            <p:ph type="sldNum" sz="quarter" idx="12"/>
          </p:nvPr>
        </p:nvSpPr>
        <p:spPr/>
        <p:txBody>
          <a:bodyPr/>
          <a:lstStyle/>
          <a:p>
            <a:fld id="{D57F1E4F-1CFF-5643-939E-217C01CDF565}" type="slidenum">
              <a:rPr lang="en-US" smtClean="0"/>
              <a:pPr/>
              <a:t>64</a:t>
            </a:fld>
            <a:endParaRPr lang="en-US" dirty="0"/>
          </a:p>
        </p:txBody>
      </p:sp>
      <p:sp>
        <p:nvSpPr>
          <p:cNvPr id="6" name="Date Placeholder 5"/>
          <p:cNvSpPr>
            <a:spLocks noGrp="1"/>
          </p:cNvSpPr>
          <p:nvPr>
            <p:ph type="dt" sz="half" idx="10"/>
          </p:nvPr>
        </p:nvSpPr>
        <p:spPr/>
        <p:txBody>
          <a:bodyPr/>
          <a:lstStyle/>
          <a:p>
            <a:fld id="{7874CAAF-2F5C-401A-B3D6-94DFF500BF7C}" type="datetime1">
              <a:rPr lang="en-US" smtClean="0"/>
              <a:t>8/18/2024</a:t>
            </a:fld>
            <a:endParaRPr lang="en-US" dirty="0"/>
          </a:p>
        </p:txBody>
      </p:sp>
      <p:sp>
        <p:nvSpPr>
          <p:cNvPr id="7" name="Footer Placeholder 6"/>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93002109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Granting permissions back to temp_3.py file </a:t>
            </a:r>
            <a:endParaRPr lang="en-US" b="1" dirty="0"/>
          </a:p>
        </p:txBody>
      </p:sp>
      <p:pic>
        <p:nvPicPr>
          <p:cNvPr id="4" name="Content Placeholder 3"/>
          <p:cNvPicPr>
            <a:picLocks noGrp="1" noChangeAspect="1"/>
          </p:cNvPicPr>
          <p:nvPr>
            <p:ph idx="1"/>
          </p:nvPr>
        </p:nvPicPr>
        <p:blipFill>
          <a:blip r:embed="rId2"/>
          <a:stretch>
            <a:fillRect/>
          </a:stretch>
        </p:blipFill>
        <p:spPr>
          <a:xfrm>
            <a:off x="2850915" y="2123267"/>
            <a:ext cx="8046933" cy="3647946"/>
          </a:xfrm>
          <a:prstGeom prst="rect">
            <a:avLst/>
          </a:prstGeom>
          <a:ln w="88900" cap="sq" cmpd="thickThin">
            <a:solidFill>
              <a:srgbClr val="000000"/>
            </a:solidFill>
            <a:prstDash val="solid"/>
            <a:miter lim="800000"/>
          </a:ln>
          <a:effectLst>
            <a:innerShdw blurRad="76200">
              <a:srgbClr val="000000"/>
            </a:innerShdw>
          </a:effectLst>
        </p:spPr>
      </p:pic>
      <p:sp>
        <p:nvSpPr>
          <p:cNvPr id="5" name="Slide Number Placeholder 4"/>
          <p:cNvSpPr>
            <a:spLocks noGrp="1"/>
          </p:cNvSpPr>
          <p:nvPr>
            <p:ph type="sldNum" sz="quarter" idx="12"/>
          </p:nvPr>
        </p:nvSpPr>
        <p:spPr/>
        <p:txBody>
          <a:bodyPr/>
          <a:lstStyle/>
          <a:p>
            <a:fld id="{D57F1E4F-1CFF-5643-939E-217C01CDF565}" type="slidenum">
              <a:rPr lang="en-US" smtClean="0"/>
              <a:pPr/>
              <a:t>65</a:t>
            </a:fld>
            <a:endParaRPr lang="en-US" dirty="0"/>
          </a:p>
        </p:txBody>
      </p:sp>
      <p:sp>
        <p:nvSpPr>
          <p:cNvPr id="6" name="Date Placeholder 5"/>
          <p:cNvSpPr>
            <a:spLocks noGrp="1"/>
          </p:cNvSpPr>
          <p:nvPr>
            <p:ph type="dt" sz="half" idx="10"/>
          </p:nvPr>
        </p:nvSpPr>
        <p:spPr/>
        <p:txBody>
          <a:bodyPr/>
          <a:lstStyle/>
          <a:p>
            <a:fld id="{D14EA74E-731A-4D17-8484-1B6432DB1B7E}" type="datetime1">
              <a:rPr lang="en-US" smtClean="0"/>
              <a:t>8/18/2024</a:t>
            </a:fld>
            <a:endParaRPr lang="en-US" dirty="0"/>
          </a:p>
        </p:txBody>
      </p:sp>
      <p:sp>
        <p:nvSpPr>
          <p:cNvPr id="7" name="Footer Placeholder 6"/>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38036343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Some more Syntax in terms of changing permissions separately:</a:t>
            </a:r>
            <a:endParaRPr lang="en-US" b="1" dirty="0"/>
          </a:p>
        </p:txBody>
      </p:sp>
      <p:sp>
        <p:nvSpPr>
          <p:cNvPr id="3" name="Text Placeholder 2"/>
          <p:cNvSpPr>
            <a:spLocks noGrp="1"/>
          </p:cNvSpPr>
          <p:nvPr>
            <p:ph type="body" idx="1"/>
          </p:nvPr>
        </p:nvSpPr>
        <p:spPr/>
        <p:txBody>
          <a:bodyPr/>
          <a:lstStyle/>
          <a:p>
            <a:r>
              <a:rPr lang="en-US" b="1" u="sng" dirty="0" smtClean="0">
                <a:solidFill>
                  <a:srgbClr val="FF0000"/>
                </a:solidFill>
              </a:rPr>
              <a:t>For user example:</a:t>
            </a:r>
            <a:endParaRPr lang="en-US" b="1" u="sng" dirty="0">
              <a:solidFill>
                <a:srgbClr val="FF0000"/>
              </a:solidFill>
            </a:endParaRPr>
          </a:p>
        </p:txBody>
      </p:sp>
      <p:sp>
        <p:nvSpPr>
          <p:cNvPr id="4" name="Content Placeholder 3"/>
          <p:cNvSpPr>
            <a:spLocks noGrp="1"/>
          </p:cNvSpPr>
          <p:nvPr>
            <p:ph sz="half" idx="2"/>
          </p:nvPr>
        </p:nvSpPr>
        <p:spPr/>
        <p:txBody>
          <a:bodyPr/>
          <a:lstStyle/>
          <a:p>
            <a:r>
              <a:rPr lang="en-US" b="1" dirty="0" smtClean="0"/>
              <a:t>chmod </a:t>
            </a:r>
            <a:r>
              <a:rPr lang="en-US" b="1" dirty="0" err="1" smtClean="0"/>
              <a:t>u+rwx</a:t>
            </a:r>
            <a:r>
              <a:rPr lang="en-US" b="1" dirty="0" smtClean="0"/>
              <a:t> &lt;filename&gt;</a:t>
            </a:r>
            <a:r>
              <a:rPr lang="en-US" dirty="0" smtClean="0"/>
              <a:t/>
            </a:r>
            <a:br>
              <a:rPr lang="en-US" dirty="0" smtClean="0"/>
            </a:br>
            <a:r>
              <a:rPr lang="en-US" dirty="0" smtClean="0"/>
              <a:t>granting read, write, execute</a:t>
            </a:r>
          </a:p>
          <a:p>
            <a:r>
              <a:rPr lang="en-US" b="1" dirty="0" smtClean="0"/>
              <a:t>chmod u-</a:t>
            </a:r>
            <a:r>
              <a:rPr lang="en-US" b="1" dirty="0" err="1" smtClean="0"/>
              <a:t>rwx</a:t>
            </a:r>
            <a:r>
              <a:rPr lang="en-US" b="1" dirty="0" smtClean="0"/>
              <a:t> &lt;filename&gt;</a:t>
            </a:r>
            <a:r>
              <a:rPr lang="en-US" dirty="0" smtClean="0"/>
              <a:t/>
            </a:r>
            <a:br>
              <a:rPr lang="en-US" dirty="0" smtClean="0"/>
            </a:br>
            <a:r>
              <a:rPr lang="en-US" dirty="0" smtClean="0"/>
              <a:t>revoke read, write, execute</a:t>
            </a:r>
          </a:p>
          <a:p>
            <a:r>
              <a:rPr lang="en-US" b="1" dirty="0" smtClean="0"/>
              <a:t>chmod </a:t>
            </a:r>
            <a:r>
              <a:rPr lang="en-US" b="1" dirty="0" err="1" smtClean="0"/>
              <a:t>u+w</a:t>
            </a:r>
            <a:r>
              <a:rPr lang="en-US" b="1" dirty="0" smtClean="0"/>
              <a:t> &lt;filename&gt;</a:t>
            </a:r>
            <a:r>
              <a:rPr lang="en-US" dirty="0" smtClean="0"/>
              <a:t/>
            </a:r>
            <a:br>
              <a:rPr lang="en-US" dirty="0" smtClean="0"/>
            </a:br>
            <a:r>
              <a:rPr lang="en-US" dirty="0" smtClean="0"/>
              <a:t>granting write only</a:t>
            </a:r>
          </a:p>
          <a:p>
            <a:r>
              <a:rPr lang="en-US" b="1" dirty="0" smtClean="0"/>
              <a:t>chmod u-r &lt;filename&gt;</a:t>
            </a:r>
            <a:r>
              <a:rPr lang="en-US" dirty="0" smtClean="0"/>
              <a:t/>
            </a:r>
            <a:br>
              <a:rPr lang="en-US" dirty="0" smtClean="0"/>
            </a:br>
            <a:r>
              <a:rPr lang="en-US" dirty="0" smtClean="0"/>
              <a:t>revoke read only</a:t>
            </a:r>
          </a:p>
          <a:p>
            <a:r>
              <a:rPr lang="en-US" b="1" dirty="0" smtClean="0"/>
              <a:t>chmod u-</a:t>
            </a:r>
            <a:r>
              <a:rPr lang="en-US" b="1" dirty="0" err="1" smtClean="0"/>
              <a:t>rw</a:t>
            </a:r>
            <a:r>
              <a:rPr lang="en-US" b="1" dirty="0" smtClean="0"/>
              <a:t> &lt;filename&gt;</a:t>
            </a:r>
            <a:r>
              <a:rPr lang="en-US" dirty="0" smtClean="0"/>
              <a:t/>
            </a:r>
            <a:br>
              <a:rPr lang="en-US" dirty="0" smtClean="0"/>
            </a:br>
            <a:r>
              <a:rPr lang="en-US" dirty="0" smtClean="0"/>
              <a:t>revoke read and write permissions</a:t>
            </a:r>
            <a:endParaRPr lang="en-US" dirty="0"/>
          </a:p>
        </p:txBody>
      </p:sp>
      <p:sp>
        <p:nvSpPr>
          <p:cNvPr id="5" name="Text Placeholder 4"/>
          <p:cNvSpPr>
            <a:spLocks noGrp="1"/>
          </p:cNvSpPr>
          <p:nvPr>
            <p:ph type="body" sz="quarter" idx="3"/>
          </p:nvPr>
        </p:nvSpPr>
        <p:spPr/>
        <p:txBody>
          <a:bodyPr/>
          <a:lstStyle/>
          <a:p>
            <a:r>
              <a:rPr lang="en-US" b="1" u="sng" dirty="0" smtClean="0">
                <a:solidFill>
                  <a:srgbClr val="FF0000"/>
                </a:solidFill>
              </a:rPr>
              <a:t>For group example:</a:t>
            </a:r>
            <a:endParaRPr lang="en-US" b="1" u="sng" dirty="0">
              <a:solidFill>
                <a:srgbClr val="FF0000"/>
              </a:solidFill>
            </a:endParaRPr>
          </a:p>
        </p:txBody>
      </p:sp>
      <p:sp>
        <p:nvSpPr>
          <p:cNvPr id="6" name="Content Placeholder 5"/>
          <p:cNvSpPr>
            <a:spLocks noGrp="1"/>
          </p:cNvSpPr>
          <p:nvPr>
            <p:ph sz="quarter" idx="4"/>
          </p:nvPr>
        </p:nvSpPr>
        <p:spPr/>
        <p:txBody>
          <a:bodyPr/>
          <a:lstStyle/>
          <a:p>
            <a:r>
              <a:rPr lang="en-US" b="1" dirty="0" smtClean="0"/>
              <a:t>chmod </a:t>
            </a:r>
            <a:r>
              <a:rPr lang="en-US" b="1" dirty="0" err="1" smtClean="0"/>
              <a:t>g+rwx</a:t>
            </a:r>
            <a:r>
              <a:rPr lang="en-US" b="1" dirty="0" smtClean="0"/>
              <a:t> &lt;filename&gt;</a:t>
            </a:r>
            <a:r>
              <a:rPr lang="en-US" dirty="0" smtClean="0"/>
              <a:t/>
            </a:r>
            <a:br>
              <a:rPr lang="en-US" dirty="0" smtClean="0"/>
            </a:br>
            <a:r>
              <a:rPr lang="en-US" dirty="0" smtClean="0"/>
              <a:t>granting read, write, execute</a:t>
            </a:r>
          </a:p>
          <a:p>
            <a:r>
              <a:rPr lang="en-US" b="1" dirty="0" smtClean="0"/>
              <a:t>chmod g-</a:t>
            </a:r>
            <a:r>
              <a:rPr lang="en-US" b="1" dirty="0" err="1" smtClean="0"/>
              <a:t>rwx</a:t>
            </a:r>
            <a:r>
              <a:rPr lang="en-US" b="1" dirty="0" smtClean="0"/>
              <a:t> &lt;filename&gt;</a:t>
            </a:r>
            <a:r>
              <a:rPr lang="en-US" dirty="0" smtClean="0"/>
              <a:t/>
            </a:r>
            <a:br>
              <a:rPr lang="en-US" dirty="0" smtClean="0"/>
            </a:br>
            <a:r>
              <a:rPr lang="en-US" dirty="0" smtClean="0"/>
              <a:t>revoke read, write, execute</a:t>
            </a:r>
          </a:p>
          <a:p>
            <a:r>
              <a:rPr lang="en-US" b="1" dirty="0" smtClean="0"/>
              <a:t>chmod </a:t>
            </a:r>
            <a:r>
              <a:rPr lang="en-US" b="1" dirty="0" err="1" smtClean="0"/>
              <a:t>g+w</a:t>
            </a:r>
            <a:r>
              <a:rPr lang="en-US" b="1" dirty="0" smtClean="0"/>
              <a:t> &lt;filename&gt;</a:t>
            </a:r>
            <a:r>
              <a:rPr lang="en-US" dirty="0" smtClean="0"/>
              <a:t/>
            </a:r>
            <a:br>
              <a:rPr lang="en-US" dirty="0" smtClean="0"/>
            </a:br>
            <a:r>
              <a:rPr lang="en-US" dirty="0" smtClean="0"/>
              <a:t>grant write only</a:t>
            </a:r>
          </a:p>
          <a:p>
            <a:r>
              <a:rPr lang="en-US" b="1" dirty="0" smtClean="0"/>
              <a:t>chmod g-r &lt;filename&gt;</a:t>
            </a:r>
            <a:r>
              <a:rPr lang="en-US" dirty="0" smtClean="0"/>
              <a:t/>
            </a:r>
            <a:br>
              <a:rPr lang="en-US" dirty="0" smtClean="0"/>
            </a:br>
            <a:r>
              <a:rPr lang="en-US" dirty="0" smtClean="0"/>
              <a:t>revoke read only</a:t>
            </a:r>
          </a:p>
          <a:p>
            <a:r>
              <a:rPr lang="en-US" b="1" dirty="0" smtClean="0"/>
              <a:t>chmod g-</a:t>
            </a:r>
            <a:r>
              <a:rPr lang="en-US" b="1" dirty="0" err="1" smtClean="0"/>
              <a:t>rw</a:t>
            </a:r>
            <a:r>
              <a:rPr lang="en-US" b="1" dirty="0" smtClean="0"/>
              <a:t> &lt;filename&gt;</a:t>
            </a:r>
            <a:r>
              <a:rPr lang="en-US" dirty="0" smtClean="0"/>
              <a:t/>
            </a:r>
            <a:br>
              <a:rPr lang="en-US" dirty="0" smtClean="0"/>
            </a:br>
            <a:r>
              <a:rPr lang="en-US" dirty="0" smtClean="0"/>
              <a:t>revoke read and write permissions</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66</a:t>
            </a:fld>
            <a:endParaRPr lang="en-US" dirty="0"/>
          </a:p>
        </p:txBody>
      </p:sp>
      <p:sp>
        <p:nvSpPr>
          <p:cNvPr id="8" name="Date Placeholder 7"/>
          <p:cNvSpPr>
            <a:spLocks noGrp="1"/>
          </p:cNvSpPr>
          <p:nvPr>
            <p:ph type="dt" sz="half" idx="10"/>
          </p:nvPr>
        </p:nvSpPr>
        <p:spPr/>
        <p:txBody>
          <a:bodyPr/>
          <a:lstStyle/>
          <a:p>
            <a:fld id="{C9845535-53C5-4736-8B0C-1591C0B81921}" type="datetime1">
              <a:rPr lang="en-US" smtClean="0"/>
              <a:t>8/18/2024</a:t>
            </a:fld>
            <a:endParaRPr lang="en-US" dirty="0"/>
          </a:p>
        </p:txBody>
      </p:sp>
      <p:sp>
        <p:nvSpPr>
          <p:cNvPr id="9" name="Footer Placeholder 8"/>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377563217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more Syntax in terms of changing permissions separately:</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FF0000"/>
                </a:solidFill>
              </a:rPr>
              <a:t>For Group Example:</a:t>
            </a:r>
          </a:p>
          <a:p>
            <a:r>
              <a:rPr lang="en-US" b="1" dirty="0" smtClean="0"/>
              <a:t>chmod </a:t>
            </a:r>
            <a:r>
              <a:rPr lang="en-US" b="1" dirty="0" err="1" smtClean="0"/>
              <a:t>o+rwx</a:t>
            </a:r>
            <a:r>
              <a:rPr lang="en-US" b="1" dirty="0" smtClean="0"/>
              <a:t> </a:t>
            </a:r>
            <a:r>
              <a:rPr lang="en-US" b="1" dirty="0"/>
              <a:t>&lt;filename&gt;</a:t>
            </a:r>
            <a:r>
              <a:rPr lang="en-US" dirty="0"/>
              <a:t/>
            </a:r>
            <a:br>
              <a:rPr lang="en-US" dirty="0"/>
            </a:br>
            <a:r>
              <a:rPr lang="en-US" dirty="0"/>
              <a:t>granting read, write, execute</a:t>
            </a:r>
          </a:p>
          <a:p>
            <a:r>
              <a:rPr lang="en-US" b="1" dirty="0"/>
              <a:t>chmod </a:t>
            </a:r>
            <a:r>
              <a:rPr lang="en-US" b="1" dirty="0" smtClean="0"/>
              <a:t>o-</a:t>
            </a:r>
            <a:r>
              <a:rPr lang="en-US" b="1" dirty="0" err="1" smtClean="0"/>
              <a:t>rwx</a:t>
            </a:r>
            <a:r>
              <a:rPr lang="en-US" b="1" dirty="0" smtClean="0"/>
              <a:t> </a:t>
            </a:r>
            <a:r>
              <a:rPr lang="en-US" b="1" dirty="0"/>
              <a:t>&lt;filename&gt;</a:t>
            </a:r>
            <a:r>
              <a:rPr lang="en-US" dirty="0"/>
              <a:t/>
            </a:r>
            <a:br>
              <a:rPr lang="en-US" dirty="0"/>
            </a:br>
            <a:r>
              <a:rPr lang="en-US" dirty="0"/>
              <a:t>revoke read, write, execute</a:t>
            </a:r>
          </a:p>
          <a:p>
            <a:r>
              <a:rPr lang="en-US" b="1" dirty="0"/>
              <a:t>chmod </a:t>
            </a:r>
            <a:r>
              <a:rPr lang="en-US" b="1" dirty="0" err="1" smtClean="0"/>
              <a:t>o+w</a:t>
            </a:r>
            <a:r>
              <a:rPr lang="en-US" b="1" dirty="0" smtClean="0"/>
              <a:t> </a:t>
            </a:r>
            <a:r>
              <a:rPr lang="en-US" b="1" dirty="0"/>
              <a:t>&lt;filename&gt;</a:t>
            </a:r>
            <a:r>
              <a:rPr lang="en-US" dirty="0"/>
              <a:t/>
            </a:r>
            <a:br>
              <a:rPr lang="en-US" dirty="0"/>
            </a:br>
            <a:r>
              <a:rPr lang="en-US" dirty="0"/>
              <a:t>granting write only</a:t>
            </a:r>
          </a:p>
          <a:p>
            <a:r>
              <a:rPr lang="en-US" b="1" dirty="0"/>
              <a:t>chmod </a:t>
            </a:r>
            <a:r>
              <a:rPr lang="en-US" b="1" dirty="0" smtClean="0"/>
              <a:t>o-r </a:t>
            </a:r>
            <a:r>
              <a:rPr lang="en-US" b="1" dirty="0"/>
              <a:t>&lt;filename&gt;</a:t>
            </a:r>
            <a:r>
              <a:rPr lang="en-US" dirty="0"/>
              <a:t/>
            </a:r>
            <a:br>
              <a:rPr lang="en-US" dirty="0"/>
            </a:br>
            <a:r>
              <a:rPr lang="en-US" dirty="0"/>
              <a:t>revoke read only</a:t>
            </a:r>
          </a:p>
          <a:p>
            <a:r>
              <a:rPr lang="en-US" b="1" dirty="0"/>
              <a:t>chmod </a:t>
            </a:r>
            <a:r>
              <a:rPr lang="en-US" b="1" dirty="0" smtClean="0"/>
              <a:t>o-</a:t>
            </a:r>
            <a:r>
              <a:rPr lang="en-US" b="1" dirty="0" err="1" smtClean="0"/>
              <a:t>rw</a:t>
            </a:r>
            <a:r>
              <a:rPr lang="en-US" b="1" dirty="0" smtClean="0"/>
              <a:t> </a:t>
            </a:r>
            <a:r>
              <a:rPr lang="en-US" b="1" dirty="0"/>
              <a:t>&lt;filename&gt;</a:t>
            </a:r>
            <a:r>
              <a:rPr lang="en-US" dirty="0"/>
              <a:t/>
            </a:r>
            <a:br>
              <a:rPr lang="en-US" dirty="0"/>
            </a:br>
            <a:r>
              <a:rPr lang="en-US" dirty="0"/>
              <a:t>revoke read and write permissions</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67</a:t>
            </a:fld>
            <a:endParaRPr lang="en-US" dirty="0"/>
          </a:p>
        </p:txBody>
      </p:sp>
      <p:sp>
        <p:nvSpPr>
          <p:cNvPr id="5" name="Date Placeholder 4"/>
          <p:cNvSpPr>
            <a:spLocks noGrp="1"/>
          </p:cNvSpPr>
          <p:nvPr>
            <p:ph type="dt" sz="half" idx="10"/>
          </p:nvPr>
        </p:nvSpPr>
        <p:spPr/>
        <p:txBody>
          <a:bodyPr/>
          <a:lstStyle/>
          <a:p>
            <a:fld id="{A5BF4943-B3CD-4FD9-9F55-27DA8F252421}" type="datetime1">
              <a:rPr lang="en-US" smtClean="0"/>
              <a:t>8/18/2024</a:t>
            </a:fld>
            <a:endParaRPr lang="en-US" dirty="0"/>
          </a:p>
        </p:txBody>
      </p:sp>
      <p:sp>
        <p:nvSpPr>
          <p:cNvPr id="6" name="Footer Placeholder 5"/>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19749863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points of using permissions</a:t>
            </a:r>
            <a:endParaRPr lang="en-US" dirty="0"/>
          </a:p>
        </p:txBody>
      </p:sp>
      <p:sp>
        <p:nvSpPr>
          <p:cNvPr id="3" name="Content Placeholder 2"/>
          <p:cNvSpPr>
            <a:spLocks noGrp="1"/>
          </p:cNvSpPr>
          <p:nvPr>
            <p:ph idx="1"/>
          </p:nvPr>
        </p:nvSpPr>
        <p:spPr/>
        <p:txBody>
          <a:bodyPr/>
          <a:lstStyle/>
          <a:p>
            <a:r>
              <a:rPr lang="en-US" dirty="0" smtClean="0"/>
              <a:t>chmod is the command used to change permissions for a file or directory.</a:t>
            </a:r>
          </a:p>
          <a:p>
            <a:r>
              <a:rPr lang="en-US" dirty="0" smtClean="0"/>
              <a:t>rwx stands for read, write, execute</a:t>
            </a:r>
          </a:p>
          <a:p>
            <a:r>
              <a:rPr lang="en-US" dirty="0" smtClean="0"/>
              <a:t>There are three levels for permissions: user, group, and others</a:t>
            </a:r>
          </a:p>
          <a:p>
            <a:r>
              <a:rPr lang="en-US" dirty="0" smtClean="0"/>
              <a:t>Permissions are important to set permission levels. For example, if you want a file to be only for execution, you can revoke read and write, and only permit execute</a:t>
            </a:r>
          </a:p>
          <a:p>
            <a:r>
              <a:rPr lang="en-US" dirty="0" smtClean="0"/>
              <a:t>User-group-other: rwx-rwx-rwx</a:t>
            </a: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68</a:t>
            </a:fld>
            <a:endParaRPr lang="en-US" dirty="0"/>
          </a:p>
        </p:txBody>
      </p:sp>
      <p:sp>
        <p:nvSpPr>
          <p:cNvPr id="5" name="Date Placeholder 4"/>
          <p:cNvSpPr>
            <a:spLocks noGrp="1"/>
          </p:cNvSpPr>
          <p:nvPr>
            <p:ph type="dt" sz="half" idx="10"/>
          </p:nvPr>
        </p:nvSpPr>
        <p:spPr/>
        <p:txBody>
          <a:bodyPr/>
          <a:lstStyle/>
          <a:p>
            <a:fld id="{9307C67A-BBDB-4D6C-9670-CA720DF0062E}" type="datetime1">
              <a:rPr lang="en-US" smtClean="0"/>
              <a:t>8/18/2024</a:t>
            </a:fld>
            <a:endParaRPr lang="en-US" dirty="0"/>
          </a:p>
        </p:txBody>
      </p:sp>
      <p:sp>
        <p:nvSpPr>
          <p:cNvPr id="6" name="Footer Placeholder 5"/>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13997648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75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Checking System Storage</a:t>
            </a:r>
            <a:endParaRPr lang="en-US" b="1" dirty="0"/>
          </a:p>
        </p:txBody>
      </p:sp>
      <p:sp>
        <p:nvSpPr>
          <p:cNvPr id="3" name="Subtitle 2"/>
          <p:cNvSpPr>
            <a:spLocks noGrp="1"/>
          </p:cNvSpPr>
          <p:nvPr>
            <p:ph type="subTitle" idx="1"/>
          </p:nvPr>
        </p:nvSpPr>
        <p:spPr/>
        <p:txBody>
          <a:bodyPr/>
          <a:lstStyle/>
          <a:p>
            <a:r>
              <a:rPr lang="en-US" dirty="0" smtClean="0"/>
              <a:t>This portion of the slides is a quick view of the two most used commands used to check the storage used and available on the Linux System.</a:t>
            </a:r>
            <a:endParaRPr lang="en-US" dirty="0"/>
          </a:p>
        </p:txBody>
      </p:sp>
      <p:sp>
        <p:nvSpPr>
          <p:cNvPr id="4" name="Date Placeholder 3"/>
          <p:cNvSpPr>
            <a:spLocks noGrp="1"/>
          </p:cNvSpPr>
          <p:nvPr>
            <p:ph type="dt" sz="half" idx="10"/>
          </p:nvPr>
        </p:nvSpPr>
        <p:spPr/>
        <p:txBody>
          <a:bodyPr/>
          <a:lstStyle/>
          <a:p>
            <a:fld id="{7B27CB30-4658-45E9-B5D4-C23EFC45A009}" type="datetime1">
              <a:rPr lang="en-US" smtClean="0"/>
              <a:t>8/20/2024</a:t>
            </a:fld>
            <a:endParaRPr lang="en-US" dirty="0"/>
          </a:p>
        </p:txBody>
      </p:sp>
      <p:sp>
        <p:nvSpPr>
          <p:cNvPr id="5" name="Footer Placeholder 4"/>
          <p:cNvSpPr>
            <a:spLocks noGrp="1"/>
          </p:cNvSpPr>
          <p:nvPr>
            <p:ph type="ftr" sz="quarter" idx="11"/>
          </p:nvPr>
        </p:nvSpPr>
        <p:spPr/>
        <p:txBody>
          <a:bodyPr/>
          <a:lstStyle/>
          <a:p>
            <a:r>
              <a:rPr lang="en-US" smtClean="0"/>
              <a:t>Written by Ahmed Almashani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69</a:t>
            </a:fld>
            <a:endParaRPr lang="en-US" dirty="0"/>
          </a:p>
        </p:txBody>
      </p:sp>
    </p:spTree>
    <p:extLst>
      <p:ext uri="{BB962C8B-B14F-4D97-AF65-F5344CB8AC3E}">
        <p14:creationId xmlns:p14="http://schemas.microsoft.com/office/powerpoint/2010/main" val="756753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After Turning on the Virtual Machine. Your System will Boot up</a:t>
            </a:r>
            <a:endParaRPr lang="en-US" b="1"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r>
              <a:rPr lang="en-US" dirty="0" smtClean="0"/>
              <a:t>When you start booting up, you will be prompted to enter username and password:</a:t>
            </a:r>
          </a:p>
          <a:p>
            <a:r>
              <a:rPr lang="en-US" b="1" dirty="0" smtClean="0">
                <a:solidFill>
                  <a:srgbClr val="FF0000"/>
                </a:solidFill>
              </a:rPr>
              <a:t>Username</a:t>
            </a:r>
            <a:r>
              <a:rPr lang="en-US" dirty="0" smtClean="0"/>
              <a:t>: </a:t>
            </a:r>
            <a:r>
              <a:rPr lang="en-US" b="1" dirty="0" smtClean="0"/>
              <a:t>kali</a:t>
            </a:r>
          </a:p>
          <a:p>
            <a:r>
              <a:rPr lang="en-US" b="1" dirty="0" smtClean="0">
                <a:solidFill>
                  <a:srgbClr val="FF0000"/>
                </a:solidFill>
              </a:rPr>
              <a:t>Password</a:t>
            </a:r>
            <a:r>
              <a:rPr lang="en-US" dirty="0" smtClean="0"/>
              <a:t>: </a:t>
            </a:r>
            <a:r>
              <a:rPr lang="en-US" b="1" dirty="0" smtClean="0"/>
              <a:t>kali</a:t>
            </a:r>
            <a:endParaRPr lang="en-US" b="1" dirty="0"/>
          </a:p>
        </p:txBody>
      </p:sp>
      <p:pic>
        <p:nvPicPr>
          <p:cNvPr id="5" name="Picture 4"/>
          <p:cNvPicPr>
            <a:picLocks noChangeAspect="1"/>
          </p:cNvPicPr>
          <p:nvPr/>
        </p:nvPicPr>
        <p:blipFill>
          <a:blip r:embed="rId2"/>
          <a:stretch>
            <a:fillRect/>
          </a:stretch>
        </p:blipFill>
        <p:spPr>
          <a:xfrm>
            <a:off x="6323012" y="486357"/>
            <a:ext cx="4944165" cy="4505954"/>
          </a:xfrm>
          <a:prstGeom prst="rect">
            <a:avLst/>
          </a:prstGeom>
          <a:ln w="88900" cap="sq" cmpd="thickThin">
            <a:solidFill>
              <a:srgbClr val="000000"/>
            </a:solidFill>
            <a:prstDash val="solid"/>
            <a:miter lim="800000"/>
          </a:ln>
          <a:effectLst>
            <a:innerShdw blurRad="76200">
              <a:srgbClr val="000000"/>
            </a:innerShdw>
          </a:effectLst>
        </p:spPr>
      </p:pic>
      <p:sp>
        <p:nvSpPr>
          <p:cNvPr id="6" name="Slide Number Placeholder 5"/>
          <p:cNvSpPr>
            <a:spLocks noGrp="1"/>
          </p:cNvSpPr>
          <p:nvPr>
            <p:ph type="sldNum" sz="quarter" idx="12"/>
          </p:nvPr>
        </p:nvSpPr>
        <p:spPr/>
        <p:txBody>
          <a:bodyPr/>
          <a:lstStyle/>
          <a:p>
            <a:fld id="{D57F1E4F-1CFF-5643-939E-217C01CDF565}" type="slidenum">
              <a:rPr lang="en-US" smtClean="0"/>
              <a:pPr/>
              <a:t>7</a:t>
            </a:fld>
            <a:endParaRPr lang="en-US" dirty="0"/>
          </a:p>
        </p:txBody>
      </p:sp>
      <p:sp>
        <p:nvSpPr>
          <p:cNvPr id="7" name="Date Placeholder 6"/>
          <p:cNvSpPr>
            <a:spLocks noGrp="1"/>
          </p:cNvSpPr>
          <p:nvPr>
            <p:ph type="dt" sz="half" idx="10"/>
          </p:nvPr>
        </p:nvSpPr>
        <p:spPr/>
        <p:txBody>
          <a:bodyPr/>
          <a:lstStyle/>
          <a:p>
            <a:fld id="{4AD9CE67-35BE-417B-9C58-91BAF9BF7C79}" type="datetime1">
              <a:rPr lang="en-US" smtClean="0"/>
              <a:t>8/18/2024</a:t>
            </a:fld>
            <a:endParaRPr lang="en-US" dirty="0"/>
          </a:p>
        </p:txBody>
      </p:sp>
      <p:sp>
        <p:nvSpPr>
          <p:cNvPr id="8" name="Footer Placeholder 7"/>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186983473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df command to </a:t>
            </a:r>
            <a:r>
              <a:rPr lang="en-US" b="1" dirty="0"/>
              <a:t>check Free </a:t>
            </a:r>
            <a:r>
              <a:rPr lang="en-US" b="1" dirty="0" smtClean="0"/>
              <a:t>storage and availability of disk on the Linux </a:t>
            </a:r>
            <a:br>
              <a:rPr lang="en-US" b="1" dirty="0" smtClean="0"/>
            </a:br>
            <a:r>
              <a:rPr lang="en-US" b="1" dirty="0" smtClean="0"/>
              <a:t>(disk free)</a:t>
            </a:r>
            <a:endParaRPr lang="en-US" b="1" dirty="0"/>
          </a:p>
        </p:txBody>
      </p:sp>
      <p:sp>
        <p:nvSpPr>
          <p:cNvPr id="3" name="Content Placeholder 2"/>
          <p:cNvSpPr>
            <a:spLocks noGrp="1"/>
          </p:cNvSpPr>
          <p:nvPr>
            <p:ph idx="1"/>
          </p:nvPr>
        </p:nvSpPr>
        <p:spPr/>
        <p:txBody>
          <a:bodyPr/>
          <a:lstStyle/>
          <a:p>
            <a:pPr marL="0" indent="0">
              <a:buNone/>
            </a:pPr>
            <a:r>
              <a:rPr lang="en-US" b="1" dirty="0" smtClean="0"/>
              <a:t>df</a:t>
            </a:r>
            <a:r>
              <a:rPr lang="en-US" dirty="0" smtClean="0"/>
              <a:t> is a Linux Utility that allows you to check the Linux Partitions and disk space:</a:t>
            </a:r>
            <a:endParaRPr lang="en-US" dirty="0"/>
          </a:p>
        </p:txBody>
      </p:sp>
      <p:sp>
        <p:nvSpPr>
          <p:cNvPr id="4" name="Date Placeholder 3"/>
          <p:cNvSpPr>
            <a:spLocks noGrp="1"/>
          </p:cNvSpPr>
          <p:nvPr>
            <p:ph type="dt" sz="half" idx="10"/>
          </p:nvPr>
        </p:nvSpPr>
        <p:spPr/>
        <p:txBody>
          <a:bodyPr/>
          <a:lstStyle/>
          <a:p>
            <a:fld id="{6C15EC9D-DE86-43EF-B48B-A1ED3E33FC1A}" type="datetime1">
              <a:rPr lang="en-US" smtClean="0"/>
              <a:t>8/20/2024</a:t>
            </a:fld>
            <a:endParaRPr lang="en-US" dirty="0"/>
          </a:p>
        </p:txBody>
      </p:sp>
      <p:sp>
        <p:nvSpPr>
          <p:cNvPr id="5" name="Footer Placeholder 4"/>
          <p:cNvSpPr>
            <a:spLocks noGrp="1"/>
          </p:cNvSpPr>
          <p:nvPr>
            <p:ph type="ftr" sz="quarter" idx="11"/>
          </p:nvPr>
        </p:nvSpPr>
        <p:spPr/>
        <p:txBody>
          <a:bodyPr/>
          <a:lstStyle/>
          <a:p>
            <a:r>
              <a:rPr lang="en-US" smtClean="0"/>
              <a:t>Written by Ahmed Almashani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70</a:t>
            </a:fld>
            <a:endParaRPr lang="en-US" dirty="0"/>
          </a:p>
        </p:txBody>
      </p:sp>
      <p:pic>
        <p:nvPicPr>
          <p:cNvPr id="7" name="Picture 6"/>
          <p:cNvPicPr>
            <a:picLocks noChangeAspect="1"/>
          </p:cNvPicPr>
          <p:nvPr/>
        </p:nvPicPr>
        <p:blipFill>
          <a:blip r:embed="rId2"/>
          <a:stretch>
            <a:fillRect/>
          </a:stretch>
        </p:blipFill>
        <p:spPr>
          <a:xfrm>
            <a:off x="2963227" y="2603033"/>
            <a:ext cx="7398385" cy="341511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75134770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df command to check </a:t>
            </a:r>
            <a:r>
              <a:rPr lang="en-US" b="1" dirty="0" smtClean="0"/>
              <a:t>Free </a:t>
            </a:r>
            <a:r>
              <a:rPr lang="en-US" b="1" dirty="0"/>
              <a:t>storage and availability of disk on the </a:t>
            </a:r>
            <a:r>
              <a:rPr lang="en-US" b="1" dirty="0" smtClean="0"/>
              <a:t>Linux</a:t>
            </a:r>
            <a:br>
              <a:rPr lang="en-US" b="1" dirty="0" smtClean="0"/>
            </a:br>
            <a:r>
              <a:rPr lang="en-US" b="1" dirty="0" smtClean="0"/>
              <a:t>(disk free) </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df</a:t>
            </a:r>
            <a:r>
              <a:rPr lang="en-US" dirty="0" smtClean="0"/>
              <a:t> has options that can be used such as -h to display numbers in a human readable way, -T to display type, and -x to exclude certain files if desired</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You can also combine all options together instead of typing them separately, you can do: </a:t>
            </a:r>
            <a:r>
              <a:rPr lang="en-US" b="1" dirty="0" smtClean="0"/>
              <a:t>-</a:t>
            </a:r>
            <a:r>
              <a:rPr lang="en-US" b="1" dirty="0" err="1" smtClean="0"/>
              <a:t>hTx</a:t>
            </a:r>
            <a:r>
              <a:rPr lang="en-US" b="1" dirty="0" smtClean="0"/>
              <a:t> </a:t>
            </a:r>
          </a:p>
          <a:p>
            <a:pPr marL="0" indent="0">
              <a:buNone/>
            </a:pPr>
            <a:r>
              <a:rPr lang="en-US" dirty="0" smtClean="0"/>
              <a:t>We excluded files with </a:t>
            </a:r>
            <a:r>
              <a:rPr lang="en-US" dirty="0" err="1" smtClean="0"/>
              <a:t>tempfs</a:t>
            </a:r>
            <a:r>
              <a:rPr lang="en-US" dirty="0" smtClean="0"/>
              <a:t> names. If you go to previous slide, you will see the display if -x option is not used.</a:t>
            </a:r>
          </a:p>
          <a:p>
            <a:pPr marL="0" indent="0">
              <a:buNone/>
            </a:pPr>
            <a:endParaRPr lang="en-US" dirty="0"/>
          </a:p>
        </p:txBody>
      </p:sp>
      <p:sp>
        <p:nvSpPr>
          <p:cNvPr id="4" name="Date Placeholder 3"/>
          <p:cNvSpPr>
            <a:spLocks noGrp="1"/>
          </p:cNvSpPr>
          <p:nvPr>
            <p:ph type="dt" sz="half" idx="10"/>
          </p:nvPr>
        </p:nvSpPr>
        <p:spPr/>
        <p:txBody>
          <a:bodyPr/>
          <a:lstStyle/>
          <a:p>
            <a:fld id="{6C15EC9D-DE86-43EF-B48B-A1ED3E33FC1A}" type="datetime1">
              <a:rPr lang="en-US" smtClean="0"/>
              <a:t>8/20/2024</a:t>
            </a:fld>
            <a:endParaRPr lang="en-US" dirty="0"/>
          </a:p>
        </p:txBody>
      </p:sp>
      <p:sp>
        <p:nvSpPr>
          <p:cNvPr id="5" name="Footer Placeholder 4"/>
          <p:cNvSpPr>
            <a:spLocks noGrp="1"/>
          </p:cNvSpPr>
          <p:nvPr>
            <p:ph type="ftr" sz="quarter" idx="11"/>
          </p:nvPr>
        </p:nvSpPr>
        <p:spPr/>
        <p:txBody>
          <a:bodyPr/>
          <a:lstStyle/>
          <a:p>
            <a:r>
              <a:rPr lang="en-US" smtClean="0"/>
              <a:t>Written by Ahmed Almashani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71</a:t>
            </a:fld>
            <a:endParaRPr lang="en-US" dirty="0"/>
          </a:p>
        </p:txBody>
      </p:sp>
      <p:pic>
        <p:nvPicPr>
          <p:cNvPr id="7" name="Picture 6"/>
          <p:cNvPicPr>
            <a:picLocks noChangeAspect="1"/>
          </p:cNvPicPr>
          <p:nvPr/>
        </p:nvPicPr>
        <p:blipFill>
          <a:blip r:embed="rId2"/>
          <a:stretch>
            <a:fillRect/>
          </a:stretch>
        </p:blipFill>
        <p:spPr>
          <a:xfrm>
            <a:off x="3001180" y="2947109"/>
            <a:ext cx="7704334" cy="162489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5780618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du command to check a specific path size along with its content</a:t>
            </a:r>
            <a:br>
              <a:rPr lang="en-US" b="1" dirty="0" smtClean="0"/>
            </a:br>
            <a:r>
              <a:rPr lang="en-US" b="1" dirty="0" smtClean="0"/>
              <a:t>(disk usage)</a:t>
            </a:r>
            <a:endParaRPr lang="en-US" b="1" dirty="0"/>
          </a:p>
        </p:txBody>
      </p:sp>
      <p:sp>
        <p:nvSpPr>
          <p:cNvPr id="3" name="Content Placeholder 2"/>
          <p:cNvSpPr>
            <a:spLocks noGrp="1"/>
          </p:cNvSpPr>
          <p:nvPr>
            <p:ph idx="1"/>
          </p:nvPr>
        </p:nvSpPr>
        <p:spPr/>
        <p:txBody>
          <a:bodyPr/>
          <a:lstStyle/>
          <a:p>
            <a:pPr marL="0" indent="0">
              <a:buNone/>
            </a:pPr>
            <a:r>
              <a:rPr lang="en-US" b="1" dirty="0" smtClean="0"/>
              <a:t>du</a:t>
            </a:r>
            <a:r>
              <a:rPr lang="en-US" dirty="0" smtClean="0"/>
              <a:t> is a Linux utility that allows you to check the size of a specific folder, file, and also, allows you to specify the depth of checking size as we will see in our example below:</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In the next slide, we will be using the ---max-length option to specify how deep the du command should reach to check.</a:t>
            </a:r>
            <a:endParaRPr lang="en-US" dirty="0"/>
          </a:p>
        </p:txBody>
      </p:sp>
      <p:sp>
        <p:nvSpPr>
          <p:cNvPr id="4" name="Date Placeholder 3"/>
          <p:cNvSpPr>
            <a:spLocks noGrp="1"/>
          </p:cNvSpPr>
          <p:nvPr>
            <p:ph type="dt" sz="half" idx="10"/>
          </p:nvPr>
        </p:nvSpPr>
        <p:spPr/>
        <p:txBody>
          <a:bodyPr/>
          <a:lstStyle/>
          <a:p>
            <a:fld id="{6C15EC9D-DE86-43EF-B48B-A1ED3E33FC1A}" type="datetime1">
              <a:rPr lang="en-US" smtClean="0"/>
              <a:t>8/20/2024</a:t>
            </a:fld>
            <a:endParaRPr lang="en-US" dirty="0"/>
          </a:p>
        </p:txBody>
      </p:sp>
      <p:sp>
        <p:nvSpPr>
          <p:cNvPr id="5" name="Footer Placeholder 4"/>
          <p:cNvSpPr>
            <a:spLocks noGrp="1"/>
          </p:cNvSpPr>
          <p:nvPr>
            <p:ph type="ftr" sz="quarter" idx="11"/>
          </p:nvPr>
        </p:nvSpPr>
        <p:spPr/>
        <p:txBody>
          <a:bodyPr/>
          <a:lstStyle/>
          <a:p>
            <a:r>
              <a:rPr lang="en-US" smtClean="0"/>
              <a:t>Written by Ahmed Almashani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72</a:t>
            </a:fld>
            <a:endParaRPr lang="en-US" dirty="0"/>
          </a:p>
        </p:txBody>
      </p:sp>
      <p:pic>
        <p:nvPicPr>
          <p:cNvPr id="7" name="Picture 6"/>
          <p:cNvPicPr>
            <a:picLocks noChangeAspect="1"/>
          </p:cNvPicPr>
          <p:nvPr/>
        </p:nvPicPr>
        <p:blipFill>
          <a:blip r:embed="rId2"/>
          <a:stretch>
            <a:fillRect/>
          </a:stretch>
        </p:blipFill>
        <p:spPr>
          <a:xfrm>
            <a:off x="2929743" y="3113356"/>
            <a:ext cx="5975105" cy="152898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7513446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du command to check a specific path size along with its </a:t>
            </a:r>
            <a:r>
              <a:rPr lang="en-US" b="1" dirty="0" smtClean="0"/>
              <a:t>content</a:t>
            </a:r>
            <a:br>
              <a:rPr lang="en-US" b="1" dirty="0" smtClean="0"/>
            </a:br>
            <a:r>
              <a:rPr lang="en-US" b="1" dirty="0" smtClean="0"/>
              <a:t>(disk usage)</a:t>
            </a:r>
            <a:endParaRPr lang="en-US" dirty="0"/>
          </a:p>
        </p:txBody>
      </p:sp>
      <p:pic>
        <p:nvPicPr>
          <p:cNvPr id="7" name="Content Placeholder 6"/>
          <p:cNvPicPr>
            <a:picLocks noGrp="1" noChangeAspect="1"/>
          </p:cNvPicPr>
          <p:nvPr>
            <p:ph idx="1"/>
          </p:nvPr>
        </p:nvPicPr>
        <p:blipFill>
          <a:blip r:embed="rId2"/>
          <a:stretch>
            <a:fillRect/>
          </a:stretch>
        </p:blipFill>
        <p:spPr>
          <a:xfrm>
            <a:off x="2904929" y="2284828"/>
            <a:ext cx="7304282" cy="3693942"/>
          </a:xfrm>
          <a:prstGeom prst="rect">
            <a:avLst/>
          </a:prstGeom>
          <a:ln w="88900" cap="sq" cmpd="thickThin">
            <a:solidFill>
              <a:srgbClr val="000000"/>
            </a:solidFill>
            <a:prstDash val="solid"/>
            <a:miter lim="800000"/>
          </a:ln>
          <a:effectLst>
            <a:innerShdw blurRad="76200">
              <a:srgbClr val="000000"/>
            </a:innerShdw>
          </a:effectLst>
        </p:spPr>
      </p:pic>
      <p:sp>
        <p:nvSpPr>
          <p:cNvPr id="4" name="Date Placeholder 3"/>
          <p:cNvSpPr>
            <a:spLocks noGrp="1"/>
          </p:cNvSpPr>
          <p:nvPr>
            <p:ph type="dt" sz="half" idx="10"/>
          </p:nvPr>
        </p:nvSpPr>
        <p:spPr/>
        <p:txBody>
          <a:bodyPr/>
          <a:lstStyle/>
          <a:p>
            <a:fld id="{6C15EC9D-DE86-43EF-B48B-A1ED3E33FC1A}" type="datetime1">
              <a:rPr lang="en-US" smtClean="0"/>
              <a:t>8/20/2024</a:t>
            </a:fld>
            <a:endParaRPr lang="en-US" dirty="0"/>
          </a:p>
        </p:txBody>
      </p:sp>
      <p:sp>
        <p:nvSpPr>
          <p:cNvPr id="5" name="Footer Placeholder 4"/>
          <p:cNvSpPr>
            <a:spLocks noGrp="1"/>
          </p:cNvSpPr>
          <p:nvPr>
            <p:ph type="ftr" sz="quarter" idx="11"/>
          </p:nvPr>
        </p:nvSpPr>
        <p:spPr/>
        <p:txBody>
          <a:bodyPr/>
          <a:lstStyle/>
          <a:p>
            <a:r>
              <a:rPr lang="en-US" smtClean="0"/>
              <a:t>Written by Ahmed Almashani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30018109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a:t>
            </a:r>
            <a:r>
              <a:rPr lang="en-US" b="1" dirty="0" smtClean="0"/>
              <a:t>hatis command line usage</a:t>
            </a:r>
            <a:endParaRPr lang="en-US" b="1" dirty="0"/>
          </a:p>
        </p:txBody>
      </p:sp>
      <p:sp>
        <p:nvSpPr>
          <p:cNvPr id="3" name="Content Placeholder 2"/>
          <p:cNvSpPr>
            <a:spLocks noGrp="1"/>
          </p:cNvSpPr>
          <p:nvPr>
            <p:ph idx="1"/>
          </p:nvPr>
        </p:nvSpPr>
        <p:spPr/>
        <p:txBody>
          <a:bodyPr/>
          <a:lstStyle/>
          <a:p>
            <a:r>
              <a:rPr lang="en-US" dirty="0" smtClean="0"/>
              <a:t>Before forgetting the importance of this amazing command, we should highlight how it can be used. </a:t>
            </a:r>
            <a:r>
              <a:rPr lang="en-US" b="1" dirty="0" smtClean="0"/>
              <a:t>whatis</a:t>
            </a:r>
            <a:r>
              <a:rPr lang="en-US" dirty="0" smtClean="0"/>
              <a:t> command is used to define the command line and what it is used for. In case if you want to know what a command is use for, you can simply type </a:t>
            </a:r>
            <a:r>
              <a:rPr lang="en-US" b="1" dirty="0" smtClean="0"/>
              <a:t>whatis</a:t>
            </a:r>
            <a:r>
              <a:rPr lang="en-US" dirty="0" smtClean="0"/>
              <a:t> followed by the command and you will get a brief definition of its execution nature. For example:</a:t>
            </a:r>
            <a:endParaRPr lang="en-US" dirty="0"/>
          </a:p>
        </p:txBody>
      </p:sp>
      <p:sp>
        <p:nvSpPr>
          <p:cNvPr id="4" name="Date Placeholder 3"/>
          <p:cNvSpPr>
            <a:spLocks noGrp="1"/>
          </p:cNvSpPr>
          <p:nvPr>
            <p:ph type="dt" sz="half" idx="10"/>
          </p:nvPr>
        </p:nvSpPr>
        <p:spPr/>
        <p:txBody>
          <a:bodyPr/>
          <a:lstStyle/>
          <a:p>
            <a:fld id="{6C15EC9D-DE86-43EF-B48B-A1ED3E33FC1A}" type="datetime1">
              <a:rPr lang="en-US" smtClean="0"/>
              <a:t>8/24/2024</a:t>
            </a:fld>
            <a:endParaRPr lang="en-US" dirty="0"/>
          </a:p>
        </p:txBody>
      </p:sp>
      <p:sp>
        <p:nvSpPr>
          <p:cNvPr id="5" name="Footer Placeholder 4"/>
          <p:cNvSpPr>
            <a:spLocks noGrp="1"/>
          </p:cNvSpPr>
          <p:nvPr>
            <p:ph type="ftr" sz="quarter" idx="11"/>
          </p:nvPr>
        </p:nvSpPr>
        <p:spPr/>
        <p:txBody>
          <a:bodyPr/>
          <a:lstStyle/>
          <a:p>
            <a:r>
              <a:rPr lang="en-US" smtClean="0"/>
              <a:t>Written by Ahmed Almashani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74</a:t>
            </a:fld>
            <a:endParaRPr lang="en-US" dirty="0"/>
          </a:p>
        </p:txBody>
      </p:sp>
      <p:pic>
        <p:nvPicPr>
          <p:cNvPr id="7" name="Picture 6"/>
          <p:cNvPicPr>
            <a:picLocks noChangeAspect="1"/>
          </p:cNvPicPr>
          <p:nvPr/>
        </p:nvPicPr>
        <p:blipFill>
          <a:blip r:embed="rId2"/>
          <a:stretch>
            <a:fillRect/>
          </a:stretch>
        </p:blipFill>
        <p:spPr>
          <a:xfrm>
            <a:off x="3812345" y="3790077"/>
            <a:ext cx="6396866" cy="223089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002520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75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Compressing and Decompressing Files and Folders</a:t>
            </a:r>
            <a:endParaRPr lang="en-US" b="1" dirty="0"/>
          </a:p>
        </p:txBody>
      </p:sp>
      <p:sp>
        <p:nvSpPr>
          <p:cNvPr id="3" name="Subtitle 2"/>
          <p:cNvSpPr>
            <a:spLocks noGrp="1"/>
          </p:cNvSpPr>
          <p:nvPr>
            <p:ph type="subTitle" idx="1"/>
          </p:nvPr>
        </p:nvSpPr>
        <p:spPr/>
        <p:txBody>
          <a:bodyPr/>
          <a:lstStyle/>
          <a:p>
            <a:r>
              <a:rPr lang="en-US" dirty="0" smtClean="0"/>
              <a:t>This is the part where we will be talking about some apps that can be used to compress and decompress files and folders in Linux.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75</a:t>
            </a:fld>
            <a:endParaRPr lang="en-US" dirty="0"/>
          </a:p>
        </p:txBody>
      </p:sp>
      <p:sp>
        <p:nvSpPr>
          <p:cNvPr id="5" name="Date Placeholder 4"/>
          <p:cNvSpPr>
            <a:spLocks noGrp="1"/>
          </p:cNvSpPr>
          <p:nvPr>
            <p:ph type="dt" sz="half" idx="10"/>
          </p:nvPr>
        </p:nvSpPr>
        <p:spPr/>
        <p:txBody>
          <a:bodyPr/>
          <a:lstStyle/>
          <a:p>
            <a:fld id="{DAAF5398-C24B-4AF6-8709-9ABD64A8B9FE}" type="datetime1">
              <a:rPr lang="en-US" smtClean="0"/>
              <a:t>8/18/2024</a:t>
            </a:fld>
            <a:endParaRPr lang="en-US" dirty="0"/>
          </a:p>
        </p:txBody>
      </p:sp>
      <p:sp>
        <p:nvSpPr>
          <p:cNvPr id="6" name="Footer Placeholder 5"/>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161019172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Compress and Decompressing using Zip</a:t>
            </a:r>
            <a:endParaRPr lang="en-US" b="1" dirty="0"/>
          </a:p>
        </p:txBody>
      </p:sp>
      <p:sp>
        <p:nvSpPr>
          <p:cNvPr id="3" name="Content Placeholder 2"/>
          <p:cNvSpPr>
            <a:spLocks noGrp="1"/>
          </p:cNvSpPr>
          <p:nvPr>
            <p:ph idx="1"/>
          </p:nvPr>
        </p:nvSpPr>
        <p:spPr/>
        <p:txBody>
          <a:bodyPr/>
          <a:lstStyle/>
          <a:p>
            <a:r>
              <a:rPr lang="en-US" dirty="0" smtClean="0"/>
              <a:t>Zip is a utility that can be used to compress and decompress files.</a:t>
            </a:r>
          </a:p>
          <a:p>
            <a:r>
              <a:rPr lang="en-US" dirty="0" smtClean="0"/>
              <a:t>Zip utility can also encrypt the compressed files and require a password to decompress them.</a:t>
            </a:r>
          </a:p>
          <a:p>
            <a:pPr marL="0" indent="0">
              <a:buNone/>
            </a:pPr>
            <a:r>
              <a:rPr lang="en-US" b="1" dirty="0" smtClean="0"/>
              <a:t>Compressing the somefiles folder:</a:t>
            </a:r>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r>
              <a:rPr lang="en-US" b="1" dirty="0" smtClean="0"/>
              <a:t>-r </a:t>
            </a:r>
            <a:r>
              <a:rPr lang="en-US" dirty="0" smtClean="0"/>
              <a:t>is the option usually used with compressing folders with zip utility. It is a required option if we are compressing folders and their subfolders.</a:t>
            </a:r>
            <a:endParaRPr lang="en-US" b="1" dirty="0" smtClean="0"/>
          </a:p>
          <a:p>
            <a:pPr marL="0" indent="0">
              <a:buNone/>
            </a:pPr>
            <a:endParaRPr lang="en-US" b="1" dirty="0"/>
          </a:p>
        </p:txBody>
      </p:sp>
      <p:sp>
        <p:nvSpPr>
          <p:cNvPr id="4" name="Date Placeholder 3"/>
          <p:cNvSpPr>
            <a:spLocks noGrp="1"/>
          </p:cNvSpPr>
          <p:nvPr>
            <p:ph type="dt" sz="half" idx="10"/>
          </p:nvPr>
        </p:nvSpPr>
        <p:spPr/>
        <p:txBody>
          <a:bodyPr/>
          <a:lstStyle/>
          <a:p>
            <a:fld id="{6C15EC9D-DE86-43EF-B48B-A1ED3E33FC1A}" type="datetime1">
              <a:rPr lang="en-US" smtClean="0"/>
              <a:t>8/19/2024</a:t>
            </a:fld>
            <a:endParaRPr lang="en-US" dirty="0"/>
          </a:p>
        </p:txBody>
      </p:sp>
      <p:sp>
        <p:nvSpPr>
          <p:cNvPr id="5" name="Footer Placeholder 4"/>
          <p:cNvSpPr>
            <a:spLocks noGrp="1"/>
          </p:cNvSpPr>
          <p:nvPr>
            <p:ph type="ftr" sz="quarter" idx="11"/>
          </p:nvPr>
        </p:nvSpPr>
        <p:spPr/>
        <p:txBody>
          <a:bodyPr/>
          <a:lstStyle/>
          <a:p>
            <a:r>
              <a:rPr lang="en-US" smtClean="0"/>
              <a:t>Written by Ahmed Almashani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76</a:t>
            </a:fld>
            <a:endParaRPr lang="en-US" dirty="0"/>
          </a:p>
        </p:txBody>
      </p:sp>
      <p:pic>
        <p:nvPicPr>
          <p:cNvPr id="7" name="Picture 6"/>
          <p:cNvPicPr>
            <a:picLocks noChangeAspect="1"/>
          </p:cNvPicPr>
          <p:nvPr/>
        </p:nvPicPr>
        <p:blipFill>
          <a:blip r:embed="rId2"/>
          <a:stretch>
            <a:fillRect/>
          </a:stretch>
        </p:blipFill>
        <p:spPr>
          <a:xfrm>
            <a:off x="3264420" y="3673136"/>
            <a:ext cx="6599108" cy="142352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72357104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Compressing and decompressing using Zip:</a:t>
            </a:r>
            <a:endParaRPr lang="en-US" b="1" dirty="0"/>
          </a:p>
        </p:txBody>
      </p:sp>
      <p:sp>
        <p:nvSpPr>
          <p:cNvPr id="3" name="Content Placeholder 2"/>
          <p:cNvSpPr>
            <a:spLocks noGrp="1"/>
          </p:cNvSpPr>
          <p:nvPr>
            <p:ph idx="1"/>
          </p:nvPr>
        </p:nvSpPr>
        <p:spPr/>
        <p:txBody>
          <a:bodyPr/>
          <a:lstStyle/>
          <a:p>
            <a:pPr marL="0" indent="0">
              <a:buNone/>
            </a:pPr>
            <a:r>
              <a:rPr lang="en-US" dirty="0" smtClean="0"/>
              <a:t>Compressing somefiles folder with encryption:</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If you notice, when you use the option -e, you are prompting for encryption. The zip utility will give you password to enter and confirm.</a:t>
            </a:r>
          </a:p>
          <a:p>
            <a:pPr marL="0" indent="0">
              <a:buNone/>
            </a:pPr>
            <a:endParaRPr lang="en-US" dirty="0"/>
          </a:p>
        </p:txBody>
      </p:sp>
      <p:sp>
        <p:nvSpPr>
          <p:cNvPr id="4" name="Date Placeholder 3"/>
          <p:cNvSpPr>
            <a:spLocks noGrp="1"/>
          </p:cNvSpPr>
          <p:nvPr>
            <p:ph type="dt" sz="half" idx="10"/>
          </p:nvPr>
        </p:nvSpPr>
        <p:spPr/>
        <p:txBody>
          <a:bodyPr/>
          <a:lstStyle/>
          <a:p>
            <a:fld id="{6C15EC9D-DE86-43EF-B48B-A1ED3E33FC1A}" type="datetime1">
              <a:rPr lang="en-US" smtClean="0"/>
              <a:t>8/19/2024</a:t>
            </a:fld>
            <a:endParaRPr lang="en-US" dirty="0"/>
          </a:p>
        </p:txBody>
      </p:sp>
      <p:sp>
        <p:nvSpPr>
          <p:cNvPr id="5" name="Footer Placeholder 4"/>
          <p:cNvSpPr>
            <a:spLocks noGrp="1"/>
          </p:cNvSpPr>
          <p:nvPr>
            <p:ph type="ftr" sz="quarter" idx="11"/>
          </p:nvPr>
        </p:nvSpPr>
        <p:spPr/>
        <p:txBody>
          <a:bodyPr/>
          <a:lstStyle/>
          <a:p>
            <a:r>
              <a:rPr lang="en-US" smtClean="0"/>
              <a:t>Written by Ahmed Almashani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77</a:t>
            </a:fld>
            <a:endParaRPr lang="en-US" dirty="0"/>
          </a:p>
        </p:txBody>
      </p:sp>
      <p:pic>
        <p:nvPicPr>
          <p:cNvPr id="7" name="Picture 6"/>
          <p:cNvPicPr>
            <a:picLocks noChangeAspect="1"/>
          </p:cNvPicPr>
          <p:nvPr/>
        </p:nvPicPr>
        <p:blipFill>
          <a:blip r:embed="rId2"/>
          <a:stretch>
            <a:fillRect/>
          </a:stretch>
        </p:blipFill>
        <p:spPr>
          <a:xfrm>
            <a:off x="3498028" y="2655027"/>
            <a:ext cx="5802365" cy="212683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780074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Compressing and decompressing using Zip</a:t>
            </a:r>
            <a:endParaRPr lang="en-US" b="1" dirty="0"/>
          </a:p>
        </p:txBody>
      </p:sp>
      <p:sp>
        <p:nvSpPr>
          <p:cNvPr id="3" name="Content Placeholder 2"/>
          <p:cNvSpPr>
            <a:spLocks noGrp="1"/>
          </p:cNvSpPr>
          <p:nvPr>
            <p:ph idx="1"/>
          </p:nvPr>
        </p:nvSpPr>
        <p:spPr/>
        <p:txBody>
          <a:bodyPr/>
          <a:lstStyle/>
          <a:p>
            <a:pPr marL="0" indent="0">
              <a:buNone/>
            </a:pPr>
            <a:r>
              <a:rPr lang="en-US" dirty="0" smtClean="0"/>
              <a:t>To decompress, we will be using unzip. </a:t>
            </a:r>
          </a:p>
          <a:p>
            <a:pPr marL="0" indent="0">
              <a:buNone/>
            </a:pPr>
            <a:r>
              <a:rPr lang="en-US" dirty="0" smtClean="0"/>
              <a:t>Example of unzipping somefiles.zip we created previously:</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If the zip file is encrypted, you will be given the option of entering the password to decompress the file. If there is no password set on the zip file, it will directly decompress</a:t>
            </a:r>
          </a:p>
          <a:p>
            <a:pPr marL="0" indent="0">
              <a:buNone/>
            </a:pPr>
            <a:endParaRPr lang="en-US" dirty="0"/>
          </a:p>
        </p:txBody>
      </p:sp>
      <p:sp>
        <p:nvSpPr>
          <p:cNvPr id="4" name="Date Placeholder 3"/>
          <p:cNvSpPr>
            <a:spLocks noGrp="1"/>
          </p:cNvSpPr>
          <p:nvPr>
            <p:ph type="dt" sz="half" idx="10"/>
          </p:nvPr>
        </p:nvSpPr>
        <p:spPr/>
        <p:txBody>
          <a:bodyPr/>
          <a:lstStyle/>
          <a:p>
            <a:fld id="{6C15EC9D-DE86-43EF-B48B-A1ED3E33FC1A}" type="datetime1">
              <a:rPr lang="en-US" smtClean="0"/>
              <a:t>8/19/2024</a:t>
            </a:fld>
            <a:endParaRPr lang="en-US" dirty="0"/>
          </a:p>
        </p:txBody>
      </p:sp>
      <p:sp>
        <p:nvSpPr>
          <p:cNvPr id="5" name="Footer Placeholder 4"/>
          <p:cNvSpPr>
            <a:spLocks noGrp="1"/>
          </p:cNvSpPr>
          <p:nvPr>
            <p:ph type="ftr" sz="quarter" idx="11"/>
          </p:nvPr>
        </p:nvSpPr>
        <p:spPr/>
        <p:txBody>
          <a:bodyPr/>
          <a:lstStyle/>
          <a:p>
            <a:r>
              <a:rPr lang="en-US" smtClean="0"/>
              <a:t>Written by Ahmed Almashani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78</a:t>
            </a:fld>
            <a:endParaRPr lang="en-US" dirty="0"/>
          </a:p>
        </p:txBody>
      </p:sp>
      <p:pic>
        <p:nvPicPr>
          <p:cNvPr id="7" name="Picture 6"/>
          <p:cNvPicPr>
            <a:picLocks noChangeAspect="1"/>
          </p:cNvPicPr>
          <p:nvPr/>
        </p:nvPicPr>
        <p:blipFill>
          <a:blip r:embed="rId2"/>
          <a:stretch>
            <a:fillRect/>
          </a:stretch>
        </p:blipFill>
        <p:spPr>
          <a:xfrm>
            <a:off x="3087975" y="3030121"/>
            <a:ext cx="6190938" cy="176673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0626350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Compressing and decompressing using Tar</a:t>
            </a:r>
            <a:endParaRPr lang="en-US" b="1" dirty="0"/>
          </a:p>
        </p:txBody>
      </p:sp>
      <p:sp>
        <p:nvSpPr>
          <p:cNvPr id="3" name="Content Placeholder 2"/>
          <p:cNvSpPr>
            <a:spLocks noGrp="1"/>
          </p:cNvSpPr>
          <p:nvPr>
            <p:ph idx="1"/>
          </p:nvPr>
        </p:nvSpPr>
        <p:spPr/>
        <p:txBody>
          <a:bodyPr/>
          <a:lstStyle/>
          <a:p>
            <a:r>
              <a:rPr lang="en-US" b="1" dirty="0" smtClean="0"/>
              <a:t>Tar</a:t>
            </a:r>
            <a:r>
              <a:rPr lang="en-US" dirty="0" smtClean="0"/>
              <a:t> is a built-in utility inside Linux where we can compress files and it functions the same way as zip, but it is a little bit more complicated in terms of creation since encryption requires additional steps. Some of its built-in functionalities are no longer supported, but can be used with other utilities such as </a:t>
            </a:r>
            <a:r>
              <a:rPr lang="en-US" b="1" dirty="0" smtClean="0"/>
              <a:t>ccrypt</a:t>
            </a:r>
            <a:r>
              <a:rPr lang="en-US" dirty="0" smtClean="0"/>
              <a:t> utility to create encryption. Ccrypt is not usually a built-in utility. You have to install it using </a:t>
            </a:r>
            <a:r>
              <a:rPr lang="en-US" b="1" dirty="0" smtClean="0"/>
              <a:t>sudo apt install ccrypt</a:t>
            </a:r>
          </a:p>
          <a:p>
            <a:r>
              <a:rPr lang="en-US" dirty="0" smtClean="0"/>
              <a:t>we can use </a:t>
            </a:r>
            <a:r>
              <a:rPr lang="en-US" b="1" dirty="0" smtClean="0"/>
              <a:t>gpg</a:t>
            </a:r>
            <a:r>
              <a:rPr lang="en-US" dirty="0" smtClean="0"/>
              <a:t> utility to encrypt the tar file, and it is already a built-in utility.</a:t>
            </a:r>
          </a:p>
          <a:p>
            <a:r>
              <a:rPr lang="en-US" dirty="0" smtClean="0"/>
              <a:t>We will be using in the following slide an example on how to create a basic tar file and then, use gpg utility to encrypt the file.</a:t>
            </a:r>
            <a:endParaRPr lang="en-US" dirty="0"/>
          </a:p>
        </p:txBody>
      </p:sp>
      <p:sp>
        <p:nvSpPr>
          <p:cNvPr id="4" name="Date Placeholder 3"/>
          <p:cNvSpPr>
            <a:spLocks noGrp="1"/>
          </p:cNvSpPr>
          <p:nvPr>
            <p:ph type="dt" sz="half" idx="10"/>
          </p:nvPr>
        </p:nvSpPr>
        <p:spPr/>
        <p:txBody>
          <a:bodyPr/>
          <a:lstStyle/>
          <a:p>
            <a:fld id="{6C15EC9D-DE86-43EF-B48B-A1ED3E33FC1A}" type="datetime1">
              <a:rPr lang="en-US" smtClean="0"/>
              <a:t>8/19/2024</a:t>
            </a:fld>
            <a:endParaRPr lang="en-US" dirty="0"/>
          </a:p>
        </p:txBody>
      </p:sp>
      <p:sp>
        <p:nvSpPr>
          <p:cNvPr id="5" name="Footer Placeholder 4"/>
          <p:cNvSpPr>
            <a:spLocks noGrp="1"/>
          </p:cNvSpPr>
          <p:nvPr>
            <p:ph type="ftr" sz="quarter" idx="11"/>
          </p:nvPr>
        </p:nvSpPr>
        <p:spPr/>
        <p:txBody>
          <a:bodyPr/>
          <a:lstStyle/>
          <a:p>
            <a:r>
              <a:rPr lang="en-US" smtClean="0"/>
              <a:t>Written by Ahmed Almashani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79</a:t>
            </a:fld>
            <a:endParaRPr lang="en-US" dirty="0"/>
          </a:p>
        </p:txBody>
      </p:sp>
    </p:spTree>
    <p:extLst>
      <p:ext uri="{BB962C8B-B14F-4D97-AF65-F5344CB8AC3E}">
        <p14:creationId xmlns:p14="http://schemas.microsoft.com/office/powerpoint/2010/main" val="20172115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 might want to update the repositories of Kali Linux after installation:</a:t>
            </a:r>
            <a:endParaRPr lang="en-US" dirty="0"/>
          </a:p>
        </p:txBody>
      </p:sp>
      <p:sp>
        <p:nvSpPr>
          <p:cNvPr id="3" name="Content Placeholder 2"/>
          <p:cNvSpPr>
            <a:spLocks noGrp="1"/>
          </p:cNvSpPr>
          <p:nvPr>
            <p:ph idx="1"/>
          </p:nvPr>
        </p:nvSpPr>
        <p:spPr/>
        <p:txBody>
          <a:bodyPr/>
          <a:lstStyle/>
          <a:p>
            <a:r>
              <a:rPr lang="en-US" dirty="0" smtClean="0"/>
              <a:t>Updating repositories of kali Linux is one of the 10 top steps you must do after installing Kali Linux because it will keep you up to date. To do that, we can visit the URL:</a:t>
            </a:r>
            <a:r>
              <a:rPr lang="en-US" dirty="0"/>
              <a:t/>
            </a:r>
            <a:br>
              <a:rPr lang="en-US" dirty="0"/>
            </a:br>
            <a:r>
              <a:rPr lang="en-US" dirty="0">
                <a:hlinkClick r:id="rId2"/>
              </a:rPr>
              <a:t>https://www.kali.org/docs/general-use/kali-linux-sources-list-repositories</a:t>
            </a:r>
            <a:r>
              <a:rPr lang="en-US" dirty="0" smtClean="0">
                <a:hlinkClick r:id="rId2"/>
              </a:rPr>
              <a:t>/</a:t>
            </a:r>
            <a:endParaRPr lang="en-US" dirty="0" smtClean="0"/>
          </a:p>
          <a:p>
            <a:r>
              <a:rPr lang="en-US" dirty="0" smtClean="0"/>
              <a:t>After visiting this website, we search for </a:t>
            </a:r>
            <a:r>
              <a:rPr lang="en-US" b="1" dirty="0" smtClean="0"/>
              <a:t>Switching Kali Main Branch</a:t>
            </a:r>
            <a:r>
              <a:rPr lang="en-US" dirty="0" smtClean="0"/>
              <a:t>:</a:t>
            </a:r>
          </a:p>
          <a:p>
            <a:endParaRPr lang="en-US" dirty="0"/>
          </a:p>
          <a:p>
            <a:endParaRPr lang="en-US" dirty="0" smtClean="0"/>
          </a:p>
          <a:p>
            <a:endParaRPr lang="en-US" dirty="0"/>
          </a:p>
          <a:p>
            <a:r>
              <a:rPr lang="en-US" dirty="0" smtClean="0"/>
              <a:t>After issuing this command, we can update and upgrade.</a:t>
            </a:r>
            <a:br>
              <a:rPr lang="en-US" dirty="0" smtClean="0"/>
            </a:br>
            <a:endParaRPr lang="en-US" dirty="0"/>
          </a:p>
        </p:txBody>
      </p:sp>
      <p:pic>
        <p:nvPicPr>
          <p:cNvPr id="4" name="Picture 3"/>
          <p:cNvPicPr>
            <a:picLocks noChangeAspect="1"/>
          </p:cNvPicPr>
          <p:nvPr/>
        </p:nvPicPr>
        <p:blipFill>
          <a:blip r:embed="rId3"/>
          <a:stretch>
            <a:fillRect/>
          </a:stretch>
        </p:blipFill>
        <p:spPr>
          <a:xfrm>
            <a:off x="2589212" y="3856495"/>
            <a:ext cx="9023980" cy="973082"/>
          </a:xfrm>
          <a:prstGeom prst="rect">
            <a:avLst/>
          </a:prstGeom>
          <a:ln w="88900" cap="sq" cmpd="thickThin">
            <a:solidFill>
              <a:srgbClr val="000000"/>
            </a:solidFill>
            <a:prstDash val="solid"/>
            <a:miter lim="800000"/>
          </a:ln>
          <a:effectLst>
            <a:innerShdw blurRad="76200">
              <a:srgbClr val="000000"/>
            </a:innerShdw>
          </a:effectLst>
        </p:spPr>
      </p:pic>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sp>
        <p:nvSpPr>
          <p:cNvPr id="6" name="Date Placeholder 5"/>
          <p:cNvSpPr>
            <a:spLocks noGrp="1"/>
          </p:cNvSpPr>
          <p:nvPr>
            <p:ph type="dt" sz="half" idx="10"/>
          </p:nvPr>
        </p:nvSpPr>
        <p:spPr/>
        <p:txBody>
          <a:bodyPr/>
          <a:lstStyle/>
          <a:p>
            <a:fld id="{D94F615C-FDBA-4F79-B30A-826C6DF208A9}" type="datetime1">
              <a:rPr lang="en-US" smtClean="0"/>
              <a:t>8/18/2024</a:t>
            </a:fld>
            <a:endParaRPr lang="en-US" dirty="0"/>
          </a:p>
        </p:txBody>
      </p:sp>
      <p:sp>
        <p:nvSpPr>
          <p:cNvPr id="7" name="Footer Placeholder 6"/>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42243570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Compressing and decompressing using Tar</a:t>
            </a:r>
          </a:p>
        </p:txBody>
      </p:sp>
      <p:sp>
        <p:nvSpPr>
          <p:cNvPr id="3" name="Content Placeholder 2"/>
          <p:cNvSpPr>
            <a:spLocks noGrp="1"/>
          </p:cNvSpPr>
          <p:nvPr>
            <p:ph idx="1"/>
          </p:nvPr>
        </p:nvSpPr>
        <p:spPr/>
        <p:txBody>
          <a:bodyPr/>
          <a:lstStyle/>
          <a:p>
            <a:pPr marL="0" indent="0">
              <a:buNone/>
            </a:pPr>
            <a:r>
              <a:rPr lang="en-US" dirty="0" smtClean="0"/>
              <a:t>Creating a basic tar file on somefiles folder:</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This is the basic way of creating a tar compressed file. But bear in mind this style only creates a tar file without compressing, to compress it we can add another feature as we will see in the next slide.</a:t>
            </a:r>
          </a:p>
        </p:txBody>
      </p:sp>
      <p:sp>
        <p:nvSpPr>
          <p:cNvPr id="4" name="Date Placeholder 3"/>
          <p:cNvSpPr>
            <a:spLocks noGrp="1"/>
          </p:cNvSpPr>
          <p:nvPr>
            <p:ph type="dt" sz="half" idx="10"/>
          </p:nvPr>
        </p:nvSpPr>
        <p:spPr/>
        <p:txBody>
          <a:bodyPr/>
          <a:lstStyle/>
          <a:p>
            <a:fld id="{6C15EC9D-DE86-43EF-B48B-A1ED3E33FC1A}" type="datetime1">
              <a:rPr lang="en-US" smtClean="0"/>
              <a:t>8/19/2024</a:t>
            </a:fld>
            <a:endParaRPr lang="en-US" dirty="0"/>
          </a:p>
        </p:txBody>
      </p:sp>
      <p:sp>
        <p:nvSpPr>
          <p:cNvPr id="5" name="Footer Placeholder 4"/>
          <p:cNvSpPr>
            <a:spLocks noGrp="1"/>
          </p:cNvSpPr>
          <p:nvPr>
            <p:ph type="ftr" sz="quarter" idx="11"/>
          </p:nvPr>
        </p:nvSpPr>
        <p:spPr/>
        <p:txBody>
          <a:bodyPr/>
          <a:lstStyle/>
          <a:p>
            <a:r>
              <a:rPr lang="en-US" smtClean="0"/>
              <a:t>Written by Ahmed Almashani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80</a:t>
            </a:fld>
            <a:endParaRPr lang="en-US" dirty="0"/>
          </a:p>
        </p:txBody>
      </p:sp>
      <p:pic>
        <p:nvPicPr>
          <p:cNvPr id="7" name="Picture 6"/>
          <p:cNvPicPr>
            <a:picLocks noChangeAspect="1"/>
          </p:cNvPicPr>
          <p:nvPr/>
        </p:nvPicPr>
        <p:blipFill>
          <a:blip r:embed="rId2"/>
          <a:stretch>
            <a:fillRect/>
          </a:stretch>
        </p:blipFill>
        <p:spPr>
          <a:xfrm>
            <a:off x="3258355" y="2635741"/>
            <a:ext cx="5885645" cy="147261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4728596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Compressing and decompressing using Tar</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We should use the –</a:t>
            </a:r>
            <a:r>
              <a:rPr lang="en-US" b="1" dirty="0" smtClean="0"/>
              <a:t>czvf</a:t>
            </a:r>
            <a:r>
              <a:rPr lang="en-US" dirty="0" smtClean="0"/>
              <a:t> instead of –</a:t>
            </a:r>
            <a:r>
              <a:rPr lang="en-US" b="1" dirty="0" smtClean="0"/>
              <a:t>cvf</a:t>
            </a:r>
            <a:r>
              <a:rPr lang="en-US" dirty="0" smtClean="0"/>
              <a:t> because z stands for </a:t>
            </a:r>
            <a:r>
              <a:rPr lang="en-US" b="1" dirty="0" smtClean="0"/>
              <a:t>gzip</a:t>
            </a:r>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r>
              <a:rPr lang="en-US" dirty="0" smtClean="0"/>
              <a:t>As you can see, we have created the file and the last two parts are a comparison between somefiles.tar we created previously with somefiles.tar.gz we just made to show the size of each compressed file. It is clear now that tar does not compress files unless gzip is incorporated with it</a:t>
            </a:r>
          </a:p>
          <a:p>
            <a:pPr marL="0" indent="0">
              <a:buNone/>
            </a:pPr>
            <a:endParaRPr lang="en-US" b="1" dirty="0"/>
          </a:p>
        </p:txBody>
      </p:sp>
      <p:sp>
        <p:nvSpPr>
          <p:cNvPr id="4" name="Date Placeholder 3"/>
          <p:cNvSpPr>
            <a:spLocks noGrp="1"/>
          </p:cNvSpPr>
          <p:nvPr>
            <p:ph type="dt" sz="half" idx="10"/>
          </p:nvPr>
        </p:nvSpPr>
        <p:spPr/>
        <p:txBody>
          <a:bodyPr/>
          <a:lstStyle/>
          <a:p>
            <a:fld id="{6C15EC9D-DE86-43EF-B48B-A1ED3E33FC1A}" type="datetime1">
              <a:rPr lang="en-US" smtClean="0"/>
              <a:t>8/19/2024</a:t>
            </a:fld>
            <a:endParaRPr lang="en-US" dirty="0"/>
          </a:p>
        </p:txBody>
      </p:sp>
      <p:sp>
        <p:nvSpPr>
          <p:cNvPr id="5" name="Footer Placeholder 4"/>
          <p:cNvSpPr>
            <a:spLocks noGrp="1"/>
          </p:cNvSpPr>
          <p:nvPr>
            <p:ph type="ftr" sz="quarter" idx="11"/>
          </p:nvPr>
        </p:nvSpPr>
        <p:spPr/>
        <p:txBody>
          <a:bodyPr/>
          <a:lstStyle/>
          <a:p>
            <a:r>
              <a:rPr lang="en-US" smtClean="0"/>
              <a:t>Written by Ahmed Almashani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81</a:t>
            </a:fld>
            <a:endParaRPr lang="en-US" dirty="0"/>
          </a:p>
        </p:txBody>
      </p:sp>
      <p:pic>
        <p:nvPicPr>
          <p:cNvPr id="7" name="Picture 6"/>
          <p:cNvPicPr>
            <a:picLocks noChangeAspect="1"/>
          </p:cNvPicPr>
          <p:nvPr/>
        </p:nvPicPr>
        <p:blipFill>
          <a:blip r:embed="rId3"/>
          <a:stretch>
            <a:fillRect/>
          </a:stretch>
        </p:blipFill>
        <p:spPr>
          <a:xfrm>
            <a:off x="2936383" y="2503489"/>
            <a:ext cx="6259132" cy="21973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21523558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0">
              <a:schemeClr val="accent2">
                <a:lumMod val="60000"/>
                <a:lumOff val="40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End of Chapter 1</a:t>
            </a:r>
            <a:endParaRPr lang="en-US" b="1" dirty="0"/>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7B27CB30-4658-45E9-B5D4-C23EFC45A009}" type="datetime1">
              <a:rPr lang="en-US" smtClean="0"/>
              <a:t>8/25/2024</a:t>
            </a:fld>
            <a:endParaRPr lang="en-US" dirty="0"/>
          </a:p>
        </p:txBody>
      </p:sp>
      <p:sp>
        <p:nvSpPr>
          <p:cNvPr id="5" name="Footer Placeholder 4"/>
          <p:cNvSpPr>
            <a:spLocks noGrp="1"/>
          </p:cNvSpPr>
          <p:nvPr>
            <p:ph type="ftr" sz="quarter" idx="11"/>
          </p:nvPr>
        </p:nvSpPr>
        <p:spPr/>
        <p:txBody>
          <a:bodyPr/>
          <a:lstStyle/>
          <a:p>
            <a:r>
              <a:rPr lang="en-US" smtClean="0"/>
              <a:t>Written by Ahmed Almashani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82</a:t>
            </a:fld>
            <a:endParaRPr lang="en-US" dirty="0"/>
          </a:p>
        </p:txBody>
      </p:sp>
    </p:spTree>
    <p:extLst>
      <p:ext uri="{BB962C8B-B14F-4D97-AF65-F5344CB8AC3E}">
        <p14:creationId xmlns:p14="http://schemas.microsoft.com/office/powerpoint/2010/main" val="3350810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 careful, if the new echo is causing issue, you need to know how to remove it:</a:t>
            </a:r>
            <a:endParaRPr lang="en-US" dirty="0"/>
          </a:p>
        </p:txBody>
      </p:sp>
      <p:sp>
        <p:nvSpPr>
          <p:cNvPr id="3" name="Content Placeholder 2"/>
          <p:cNvSpPr>
            <a:spLocks noGrp="1"/>
          </p:cNvSpPr>
          <p:nvPr>
            <p:ph idx="1"/>
          </p:nvPr>
        </p:nvSpPr>
        <p:spPr/>
        <p:txBody>
          <a:bodyPr/>
          <a:lstStyle/>
          <a:p>
            <a:r>
              <a:rPr lang="en-US" dirty="0" smtClean="0"/>
              <a:t>You can simply issue:</a:t>
            </a:r>
          </a:p>
          <a:p>
            <a:endParaRPr lang="en-US" dirty="0"/>
          </a:p>
          <a:p>
            <a:endParaRPr lang="en-US" dirty="0" smtClean="0"/>
          </a:p>
          <a:p>
            <a:r>
              <a:rPr lang="en-US" dirty="0" smtClean="0"/>
              <a:t>This command will open the </a:t>
            </a:r>
            <a:r>
              <a:rPr lang="en-US" b="1" dirty="0" smtClean="0"/>
              <a:t>sources.list</a:t>
            </a:r>
            <a:r>
              <a:rPr lang="en-US" dirty="0" smtClean="0"/>
              <a:t> and then, you can remove the echo line added that causes the issue of updating and upgrading.</a:t>
            </a:r>
          </a:p>
          <a:p>
            <a:r>
              <a:rPr lang="en-US" dirty="0" smtClean="0"/>
              <a:t>But it is recommended to add Switch Main Branch if you are using the real operating system, not the virtual one.</a:t>
            </a:r>
            <a:br>
              <a:rPr lang="en-US" dirty="0" smtClean="0"/>
            </a:br>
            <a:endParaRPr lang="en-US" dirty="0"/>
          </a:p>
        </p:txBody>
      </p:sp>
      <p:pic>
        <p:nvPicPr>
          <p:cNvPr id="4" name="Picture 3"/>
          <p:cNvPicPr>
            <a:picLocks noChangeAspect="1"/>
          </p:cNvPicPr>
          <p:nvPr/>
        </p:nvPicPr>
        <p:blipFill>
          <a:blip r:embed="rId2"/>
          <a:stretch>
            <a:fillRect/>
          </a:stretch>
        </p:blipFill>
        <p:spPr>
          <a:xfrm>
            <a:off x="3127229" y="2461160"/>
            <a:ext cx="4600096" cy="719921"/>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
        <p:nvSpPr>
          <p:cNvPr id="6" name="Date Placeholder 5"/>
          <p:cNvSpPr>
            <a:spLocks noGrp="1"/>
          </p:cNvSpPr>
          <p:nvPr>
            <p:ph type="dt" sz="half" idx="10"/>
          </p:nvPr>
        </p:nvSpPr>
        <p:spPr/>
        <p:txBody>
          <a:bodyPr/>
          <a:lstStyle/>
          <a:p>
            <a:fld id="{7CDA47FB-B5D3-48C4-917C-BFBC08AFF42A}" type="datetime1">
              <a:rPr lang="en-US" smtClean="0"/>
              <a:t>8/18/2024</a:t>
            </a:fld>
            <a:endParaRPr lang="en-US" dirty="0"/>
          </a:p>
        </p:txBody>
      </p:sp>
      <p:sp>
        <p:nvSpPr>
          <p:cNvPr id="7" name="Footer Placeholder 6"/>
          <p:cNvSpPr>
            <a:spLocks noGrp="1"/>
          </p:cNvSpPr>
          <p:nvPr>
            <p:ph type="ftr" sz="quarter" idx="11"/>
          </p:nvPr>
        </p:nvSpPr>
        <p:spPr/>
        <p:txBody>
          <a:bodyPr/>
          <a:lstStyle/>
          <a:p>
            <a:r>
              <a:rPr lang="en-US" smtClean="0"/>
              <a:t>Written by Ahmed Almashani</a:t>
            </a:r>
            <a:endParaRPr lang="en-US" dirty="0"/>
          </a:p>
        </p:txBody>
      </p:sp>
    </p:spTree>
    <p:extLst>
      <p:ext uri="{BB962C8B-B14F-4D97-AF65-F5344CB8AC3E}">
        <p14:creationId xmlns:p14="http://schemas.microsoft.com/office/powerpoint/2010/main" val="162214651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13303</TotalTime>
  <Words>6099</Words>
  <Application>Microsoft Office PowerPoint</Application>
  <PresentationFormat>Widescreen</PresentationFormat>
  <Paragraphs>763</Paragraphs>
  <Slides>82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82</vt:i4>
      </vt:variant>
    </vt:vector>
  </HeadingPairs>
  <TitlesOfParts>
    <vt:vector size="88" baseType="lpstr">
      <vt:lpstr>Arial</vt:lpstr>
      <vt:lpstr>Calibri</vt:lpstr>
      <vt:lpstr>Century Gothic</vt:lpstr>
      <vt:lpstr>Wingdings</vt:lpstr>
      <vt:lpstr>Wingdings 3</vt:lpstr>
      <vt:lpstr>Wisp</vt:lpstr>
      <vt:lpstr>Chapter 1 Linux Terminal Commands </vt:lpstr>
      <vt:lpstr>Kali Linux Tutorial for beginners</vt:lpstr>
      <vt:lpstr>Downloading VMWare Workstation and then a virtual Machine Kali Linux from Kali.org</vt:lpstr>
      <vt:lpstr>Downloading the right virtual machine Kali from www.kali.org</vt:lpstr>
      <vt:lpstr>Extracting the Kali Linux File:</vt:lpstr>
      <vt:lpstr>After opening VMWare</vt:lpstr>
      <vt:lpstr>After Turning on the Virtual Machine. Your System will Boot up</vt:lpstr>
      <vt:lpstr>You might want to update the repositories of Kali Linux after installation:</vt:lpstr>
      <vt:lpstr>Be careful, if the new echo is causing issue, you need to know how to remove it:</vt:lpstr>
      <vt:lpstr>First Step to do after logging into Kali Linux System:</vt:lpstr>
      <vt:lpstr>Activating Proxy Chains in Kali Linux (Extremely important)</vt:lpstr>
      <vt:lpstr>Steps to follow:</vt:lpstr>
      <vt:lpstr>Editing and Modifying proxychains4.conf file:</vt:lpstr>
      <vt:lpstr>Where can we add our proxy servers in proxychains4.conf file:</vt:lpstr>
      <vt:lpstr>Getting Free Proxy Servers for our proxychains4.conf file:</vt:lpstr>
      <vt:lpstr>Installing Tor on Kali Linux</vt:lpstr>
      <vt:lpstr>Starting to work using the proxychains:</vt:lpstr>
      <vt:lpstr>PowerPoint Presentation</vt:lpstr>
      <vt:lpstr>Basic Network Commands in Kali Linux</vt:lpstr>
      <vt:lpstr>To view the IP address in Kali Linux</vt:lpstr>
      <vt:lpstr>More Network Commands that can be used and very important to be familiar with:</vt:lpstr>
      <vt:lpstr>More Network Commands that can be used and very important to be familiar with:</vt:lpstr>
      <vt:lpstr>More Network Commands that can be used and very important to be familiar with:</vt:lpstr>
      <vt:lpstr>NetworkManager in Kali Linux Command line:</vt:lpstr>
      <vt:lpstr>Introducing some CLI commands using NetworkManager in Kali Linux:</vt:lpstr>
      <vt:lpstr>Introducing some CLI commands using NetworkManager in Kali Linux:</vt:lpstr>
      <vt:lpstr>Introducing some CLI commands using NetworkManager in Kali Linux:</vt:lpstr>
      <vt:lpstr>Introducing some CLI commands using NetworkManager in Kali Linux:</vt:lpstr>
      <vt:lpstr>Introducing some CLI commands using NetworkManager in Kali Linux:</vt:lpstr>
      <vt:lpstr>Some General Configuration and Commands to use in Kali Linux:</vt:lpstr>
      <vt:lpstr>Methods of Installing Packages in Kali Linux Operating System:</vt:lpstr>
      <vt:lpstr>Sudo apt update &amp;&amp; sudo apt upgrade -y</vt:lpstr>
      <vt:lpstr>Using sudo apt install to install deb packages on Kali Linux:</vt:lpstr>
      <vt:lpstr>Using sudo apt remove &lt;installed-package-name&gt; from Kali Linux:</vt:lpstr>
      <vt:lpstr>Some important tips to keep in mind when dealing with sudo apt and sudo dpkg</vt:lpstr>
      <vt:lpstr>Using sudo dpkg --install to install a debian package downloaded:</vt:lpstr>
      <vt:lpstr>Using sudo dpkg --purge to remove google-chrome-stable with all its related files:</vt:lpstr>
      <vt:lpstr>How to list packages installed using sudo dpkg --list or sudo dpkg -l </vt:lpstr>
      <vt:lpstr>Some Important packages to have installed on your Kali Linux</vt:lpstr>
      <vt:lpstr>Packages to install if they are not already kali Linux:</vt:lpstr>
      <vt:lpstr>Most Commands a Linux User must be familiar with</vt:lpstr>
      <vt:lpstr>List of Must-Know commands in Linux Systems:</vt:lpstr>
      <vt:lpstr>List of Must-Know commands in Linux Systems:</vt:lpstr>
      <vt:lpstr>List of Must-Know commands in Linux Systems:</vt:lpstr>
      <vt:lpstr>List of Must-Know commands in Linux Systems:</vt:lpstr>
      <vt:lpstr>List of Must-Know commands in Linux Systems:</vt:lpstr>
      <vt:lpstr>List of Must-Know commands in Linux Systems:</vt:lpstr>
      <vt:lpstr>List of Must-Know commands in Linux Systems:</vt:lpstr>
      <vt:lpstr>List of Must-Know commands in Linux Systems:</vt:lpstr>
      <vt:lpstr>Find command different syntax</vt:lpstr>
      <vt:lpstr>Find command different syntax</vt:lpstr>
      <vt:lpstr>Find command different syntax</vt:lpstr>
      <vt:lpstr>Find command different syntax</vt:lpstr>
      <vt:lpstr>Find command different syntax</vt:lpstr>
      <vt:lpstr>List of Must-Know commands in Linux Systems:</vt:lpstr>
      <vt:lpstr>List of Must-Know commands in Linux Systems:</vt:lpstr>
      <vt:lpstr>List of Must-Know commands in Linux Systems:</vt:lpstr>
      <vt:lpstr>List of Must-Know commands in Linux Systems:</vt:lpstr>
      <vt:lpstr>Some links to learn more about Linux commands and how they can be applied:</vt:lpstr>
      <vt:lpstr>User Permissions in Kali Linux </vt:lpstr>
      <vt:lpstr>Some tips to know about permissions</vt:lpstr>
      <vt:lpstr>Listing the files and viewing their permissions</vt:lpstr>
      <vt:lpstr>Trying to change permissions for temp_3.py file </vt:lpstr>
      <vt:lpstr>Checking the temp_3.py file after changing its permissions </vt:lpstr>
      <vt:lpstr>Granting permissions back to temp_3.py file </vt:lpstr>
      <vt:lpstr>Some more Syntax in terms of changing permissions separately:</vt:lpstr>
      <vt:lpstr>Some more Syntax in terms of changing permissions separately:</vt:lpstr>
      <vt:lpstr>Summary points of using permissions</vt:lpstr>
      <vt:lpstr>Checking System Storage</vt:lpstr>
      <vt:lpstr>df command to check Free storage and availability of disk on the Linux  (disk free)</vt:lpstr>
      <vt:lpstr>df command to check Free storage and availability of disk on the Linux (disk free) </vt:lpstr>
      <vt:lpstr>du command to check a specific path size along with its content (disk usage)</vt:lpstr>
      <vt:lpstr>du command to check a specific path size along with its content (disk usage)</vt:lpstr>
      <vt:lpstr>whatis command line usage</vt:lpstr>
      <vt:lpstr>Compressing and Decompressing Files and Folders</vt:lpstr>
      <vt:lpstr>Compress and Decompressing using Zip</vt:lpstr>
      <vt:lpstr>Compressing and decompressing using Zip:</vt:lpstr>
      <vt:lpstr>Compressing and decompressing using Zip</vt:lpstr>
      <vt:lpstr>Compressing and decompressing using Tar</vt:lpstr>
      <vt:lpstr>Compressing and decompressing using Tar</vt:lpstr>
      <vt:lpstr>Compressing and decompressing using Tar</vt:lpstr>
      <vt:lpstr>End of Chapter 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Kali Linux Tutorial for beginners</dc:title>
  <dc:creator>Microsoft account</dc:creator>
  <cp:lastModifiedBy>Microsoft account</cp:lastModifiedBy>
  <cp:revision>256</cp:revision>
  <dcterms:created xsi:type="dcterms:W3CDTF">2024-07-28T09:45:04Z</dcterms:created>
  <dcterms:modified xsi:type="dcterms:W3CDTF">2024-08-25T18:01:31Z</dcterms:modified>
</cp:coreProperties>
</file>