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2" r:id="rId25"/>
    <p:sldId id="279" r:id="rId26"/>
    <p:sldId id="28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2172" autoAdjust="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C88B8E-9E2C-438C-B46A-14366AF9ED2B}" type="datetimeFigureOut">
              <a:rPr lang="en-US" smtClean="0"/>
              <a:t>8/26/2024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6DC678-09C4-465E-8AE4-BD38C612DE8F}" type="slidenum">
              <a:rPr lang="en-US" smtClean="0"/>
              <a:t>‹#›</a:t>
            </a:fld>
            <a:endParaRPr lang="en-US"/>
          </a:p>
        </p:txBody>
      </p:sp>
    </p:spTree>
    <p:extLst>
      <p:ext uri="{BB962C8B-B14F-4D97-AF65-F5344CB8AC3E}">
        <p14:creationId xmlns:p14="http://schemas.microsoft.com/office/powerpoint/2010/main" val="464857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Sudo Group</a:t>
            </a:r>
            <a:r>
              <a:rPr lang="en-US" b="1" baseline="0" dirty="0" smtClean="0"/>
              <a:t> in etc/sudoers:</a:t>
            </a:r>
          </a:p>
          <a:p>
            <a:r>
              <a:rPr lang="en-US" b="1" baseline="0" dirty="0" smtClean="0"/>
              <a:t>Sudo</a:t>
            </a:r>
            <a:r>
              <a:rPr lang="en-US" b="0" baseline="0" dirty="0" smtClean="0"/>
              <a:t> is a group that is already a built-in group in Linux where its members has a privilege of executing everything similar to root user.</a:t>
            </a:r>
          </a:p>
          <a:p>
            <a:r>
              <a:rPr lang="en-US" b="0" baseline="0" dirty="0" smtClean="0"/>
              <a:t>If we want to create a new group, we can add it to etc/sudoers and must make sure to assign the privileges to it. </a:t>
            </a:r>
          </a:p>
          <a:p>
            <a:r>
              <a:rPr lang="en-US" b="0" baseline="0" dirty="0" smtClean="0"/>
              <a:t>Sudo group is again a built-in group that should not be assigned to all users. It is designated and controlled by the root user and should be granted to whoever the root see fits.</a:t>
            </a:r>
          </a:p>
          <a:p>
            <a:r>
              <a:rPr lang="en-US" b="1" baseline="0" dirty="0" smtClean="0"/>
              <a:t>etc/sudoers</a:t>
            </a:r>
            <a:r>
              <a:rPr lang="en-US" b="0" baseline="0" dirty="0" smtClean="0"/>
              <a:t> should not be edited by any editor at all, it should be only edited by </a:t>
            </a:r>
            <a:r>
              <a:rPr lang="en-US" b="1" baseline="0" dirty="0" smtClean="0"/>
              <a:t>visudo</a:t>
            </a:r>
            <a:r>
              <a:rPr lang="en-US" b="0" baseline="0" dirty="0" smtClean="0"/>
              <a:t> because it will notify if there is a mistake and prevents proceeding without fixing it. </a:t>
            </a:r>
          </a:p>
          <a:p>
            <a:r>
              <a:rPr lang="en-US" b="0" baseline="0" dirty="0" smtClean="0"/>
              <a:t>Any error in sudo group can cause a system crash and eventually, leading to the Linux System crashing. So it should always be dealt with caution.</a:t>
            </a:r>
          </a:p>
        </p:txBody>
      </p:sp>
      <p:sp>
        <p:nvSpPr>
          <p:cNvPr id="4" name="Slide Number Placeholder 3"/>
          <p:cNvSpPr>
            <a:spLocks noGrp="1"/>
          </p:cNvSpPr>
          <p:nvPr>
            <p:ph type="sldNum" sz="quarter" idx="10"/>
          </p:nvPr>
        </p:nvSpPr>
        <p:spPr/>
        <p:txBody>
          <a:bodyPr/>
          <a:lstStyle/>
          <a:p>
            <a:fld id="{196DC678-09C4-465E-8AE4-BD38C612DE8F}" type="slidenum">
              <a:rPr lang="en-US" smtClean="0"/>
              <a:t>16</a:t>
            </a:fld>
            <a:endParaRPr lang="en-US"/>
          </a:p>
        </p:txBody>
      </p:sp>
    </p:spTree>
    <p:extLst>
      <p:ext uri="{BB962C8B-B14F-4D97-AF65-F5344CB8AC3E}">
        <p14:creationId xmlns:p14="http://schemas.microsoft.com/office/powerpoint/2010/main" val="2103192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issuing the command, you will be</a:t>
            </a:r>
            <a:r>
              <a:rPr lang="en-US" baseline="0" dirty="0" smtClean="0"/>
              <a:t> prompted to insert the kali user password. After that, you will be asked to enter a new password for user Testing. Then, you will be prompted to confirm the password. Finally, you will be given optional fields to fill out if you want such as full name, room number, work phone, home phone, and other.</a:t>
            </a:r>
          </a:p>
          <a:p>
            <a:r>
              <a:rPr lang="en-US" baseline="0" dirty="0" smtClean="0"/>
              <a:t>Finally, you can choose Yes or Y, and your new user testing will be created. </a:t>
            </a:r>
            <a:endParaRPr lang="en-US" dirty="0"/>
          </a:p>
        </p:txBody>
      </p:sp>
      <p:sp>
        <p:nvSpPr>
          <p:cNvPr id="4" name="Slide Number Placeholder 3"/>
          <p:cNvSpPr>
            <a:spLocks noGrp="1"/>
          </p:cNvSpPr>
          <p:nvPr>
            <p:ph type="sldNum" sz="quarter" idx="10"/>
          </p:nvPr>
        </p:nvSpPr>
        <p:spPr/>
        <p:txBody>
          <a:bodyPr/>
          <a:lstStyle/>
          <a:p>
            <a:fld id="{196DC678-09C4-465E-8AE4-BD38C612DE8F}" type="slidenum">
              <a:rPr lang="en-US" smtClean="0"/>
              <a:t>18</a:t>
            </a:fld>
            <a:endParaRPr lang="en-US"/>
          </a:p>
        </p:txBody>
      </p:sp>
    </p:spTree>
    <p:extLst>
      <p:ext uri="{BB962C8B-B14F-4D97-AF65-F5344CB8AC3E}">
        <p14:creationId xmlns:p14="http://schemas.microsoft.com/office/powerpoint/2010/main" val="4157989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6DC678-09C4-465E-8AE4-BD38C612DE8F}" type="slidenum">
              <a:rPr lang="en-US" smtClean="0"/>
              <a:t>23</a:t>
            </a:fld>
            <a:endParaRPr lang="en-US"/>
          </a:p>
        </p:txBody>
      </p:sp>
    </p:spTree>
    <p:extLst>
      <p:ext uri="{BB962C8B-B14F-4D97-AF65-F5344CB8AC3E}">
        <p14:creationId xmlns:p14="http://schemas.microsoft.com/office/powerpoint/2010/main" val="3879754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0B4F830-77DB-4857-93AC-EEEE7B00431F}" type="datetime1">
              <a:rPr lang="en-US" smtClean="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F215B3-4017-4F46-935C-31A4593035BD}" type="datetime1">
              <a:rPr lang="en-US" smtClean="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253143-7111-41D1-AA93-D9B96C9E7528}" type="datetime1">
              <a:rPr lang="en-US" smtClean="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F31106A-4858-4D27-8FA8-B98539EC9B34}" type="datetime1">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DCF022C-206C-4716-BB6A-AD5581C19CB6}" type="datetime1">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B0B6FA1-C6AB-4E71-9FB9-60D77F647F00}" type="datetime1">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315792-EF7F-4917-A9C8-C93747A01C7C}" type="datetime1">
              <a:rPr lang="en-US" smtClean="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83C71E-3D02-4865-AD7A-A005890421CD}" type="datetime1">
              <a:rPr lang="en-US" smtClean="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55F83B-0992-4F51-B0B3-0F2EE172E8D4}" type="datetime1">
              <a:rPr lang="en-US" smtClean="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1E9A7-3A1C-4EDD-9BBA-2FFAC2D10722}" type="datetime1">
              <a:rPr lang="en-US" smtClean="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975ECA-C8DD-4FCA-A494-56E12B0D6ED5}" type="datetime1">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4B7600-325C-42C2-A99B-8A0C40B38AEB}" type="datetime1">
              <a:rPr lang="en-US" smtClean="0"/>
              <a:t>8/26/2024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F883C5-3677-40CE-8DF3-E0137BDB1E87}" type="datetime1">
              <a:rPr lang="en-US" smtClean="0"/>
              <a:t>8/26/2024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37DCD8-2550-4D8C-A9DC-2EE337FFA59B}" type="datetime1">
              <a:rPr lang="en-US" smtClean="0"/>
              <a:t>8/26/2024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B8400D-D4AB-491E-A4C6-4C2FFD300D70}" type="datetime1">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0BB640-0C83-4629-AF5B-B6996332FAB9}" type="datetime1">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D575C67-4E35-42C3-A41B-93248D71DA17}" type="datetime1">
              <a:rPr lang="en-US" smtClean="0"/>
              <a:t>8/26/2024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Chapter 2 Kali Linux:</a:t>
            </a:r>
            <a:br>
              <a:rPr lang="en-US" b="1" dirty="0" smtClean="0"/>
            </a:br>
            <a:r>
              <a:rPr lang="en-US" b="1" dirty="0" smtClean="0"/>
              <a:t>passwd, sudo, adduser, and addgroup</a:t>
            </a:r>
            <a:endParaRPr lang="en-US" b="1" dirty="0"/>
          </a:p>
        </p:txBody>
      </p:sp>
      <p:sp>
        <p:nvSpPr>
          <p:cNvPr id="3" name="Subtitle 2"/>
          <p:cNvSpPr>
            <a:spLocks noGrp="1"/>
          </p:cNvSpPr>
          <p:nvPr>
            <p:ph type="subTitle" idx="1"/>
          </p:nvPr>
        </p:nvSpPr>
        <p:spPr/>
        <p:txBody>
          <a:bodyPr/>
          <a:lstStyle/>
          <a:p>
            <a:r>
              <a:rPr lang="en-US" dirty="0" smtClean="0"/>
              <a:t>The following Chapter contains more examples and explanation on how to work with passwd, sudo, and user permissions. It is very important to be familiar with this chapter well.</a:t>
            </a:r>
            <a:endParaRPr lang="en-US" dirty="0"/>
          </a:p>
        </p:txBody>
      </p:sp>
      <p:sp>
        <p:nvSpPr>
          <p:cNvPr id="4" name="Date Placeholder 3"/>
          <p:cNvSpPr>
            <a:spLocks noGrp="1"/>
          </p:cNvSpPr>
          <p:nvPr>
            <p:ph type="dt" sz="half" idx="10"/>
          </p:nvPr>
        </p:nvSpPr>
        <p:spPr/>
        <p:txBody>
          <a:bodyPr/>
          <a:lstStyle/>
          <a:p>
            <a:fld id="{54A11C58-DF05-4261-9A7B-73480ED682C3}" type="datetime1">
              <a:rPr lang="en-US" smtClean="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621754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passwd Command:</a:t>
            </a:r>
            <a:endParaRPr lang="en-US" dirty="0"/>
          </a:p>
        </p:txBody>
      </p:sp>
      <p:sp>
        <p:nvSpPr>
          <p:cNvPr id="3" name="Content Placeholder 2"/>
          <p:cNvSpPr>
            <a:spLocks noGrp="1"/>
          </p:cNvSpPr>
          <p:nvPr>
            <p:ph idx="1"/>
          </p:nvPr>
        </p:nvSpPr>
        <p:spPr>
          <a:xfrm>
            <a:off x="2589212" y="1905000"/>
            <a:ext cx="8915400" cy="4006222"/>
          </a:xfrm>
        </p:spPr>
        <p:txBody>
          <a:bodyPr>
            <a:normAutofit/>
          </a:bodyPr>
          <a:lstStyle/>
          <a:p>
            <a:pPr marL="0" indent="0">
              <a:buNone/>
            </a:pPr>
            <a:r>
              <a:rPr lang="en-US" b="1" dirty="0" smtClean="0"/>
              <a:t>passwd -x &lt;days&gt; &lt;username&gt;:</a:t>
            </a:r>
          </a:p>
          <a:p>
            <a:pPr marL="0" indent="0">
              <a:buNone/>
            </a:pPr>
            <a:r>
              <a:rPr lang="en-US" dirty="0" smtClean="0"/>
              <a:t>This is the command to specify an expiration date using days followed by the username, meaning, after that duration of time, the password will expire and the user will be prompted to renew the password: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As you can see, the 21 days is highlighted in the second command proving that the password will expire in 21 days.</a:t>
            </a:r>
          </a:p>
          <a:p>
            <a:pPr marL="0" indent="0">
              <a:buNone/>
            </a:pPr>
            <a:endParaRPr lang="en-US" dirty="0"/>
          </a:p>
        </p:txBody>
      </p:sp>
      <p:pic>
        <p:nvPicPr>
          <p:cNvPr id="4" name="Picture 3"/>
          <p:cNvPicPr>
            <a:picLocks noChangeAspect="1"/>
          </p:cNvPicPr>
          <p:nvPr/>
        </p:nvPicPr>
        <p:blipFill>
          <a:blip r:embed="rId2"/>
          <a:stretch>
            <a:fillRect/>
          </a:stretch>
        </p:blipFill>
        <p:spPr>
          <a:xfrm>
            <a:off x="2953151" y="3356623"/>
            <a:ext cx="4065835" cy="1769169"/>
          </a:xfrm>
          <a:prstGeom prst="rect">
            <a:avLst/>
          </a:prstGeom>
          <a:ln w="88900" cap="sq" cmpd="thickThin">
            <a:solidFill>
              <a:srgbClr val="000000"/>
            </a:solidFill>
            <a:prstDash val="solid"/>
            <a:miter lim="800000"/>
          </a:ln>
          <a:effectLst>
            <a:innerShdw blurRad="76200">
              <a:srgbClr val="000000"/>
            </a:innerShdw>
          </a:effectLst>
        </p:spPr>
      </p:pic>
      <p:sp>
        <p:nvSpPr>
          <p:cNvPr id="5" name="Date Placeholder 4"/>
          <p:cNvSpPr>
            <a:spLocks noGrp="1"/>
          </p:cNvSpPr>
          <p:nvPr>
            <p:ph type="dt" sz="half" idx="10"/>
          </p:nvPr>
        </p:nvSpPr>
        <p:spPr/>
        <p:txBody>
          <a:bodyPr/>
          <a:lstStyle/>
          <a:p>
            <a:fld id="{E9A7947E-49D6-485C-B0C0-D751373FA5C4}" type="datetime1">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511116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
            </a:r>
            <a:r>
              <a:rPr lang="en-US" b="1" dirty="0" smtClean="0"/>
              <a:t>asswd Command:</a:t>
            </a:r>
            <a:endParaRPr lang="en-US" b="1" dirty="0"/>
          </a:p>
        </p:txBody>
      </p:sp>
      <p:sp>
        <p:nvSpPr>
          <p:cNvPr id="3" name="Content Placeholder 2"/>
          <p:cNvSpPr>
            <a:spLocks noGrp="1"/>
          </p:cNvSpPr>
          <p:nvPr>
            <p:ph idx="1"/>
          </p:nvPr>
        </p:nvSpPr>
        <p:spPr/>
        <p:txBody>
          <a:bodyPr/>
          <a:lstStyle/>
          <a:p>
            <a:pPr marL="0" indent="0">
              <a:buNone/>
            </a:pPr>
            <a:r>
              <a:rPr lang="en-US" dirty="0" smtClean="0"/>
              <a:t>To view the current users inside Kali Linux, we can issue the following command. The output will be omitted because it will displays a lot of users:</a:t>
            </a:r>
          </a:p>
          <a:p>
            <a:pPr marL="0" indent="0">
              <a:buNone/>
            </a:pPr>
            <a:r>
              <a:rPr lang="en-US" dirty="0" smtClean="0"/>
              <a:t>Note: using </a:t>
            </a:r>
            <a:r>
              <a:rPr lang="en-US" b="1" dirty="0" smtClean="0"/>
              <a:t>| grep </a:t>
            </a:r>
            <a:r>
              <a:rPr lang="en-US" dirty="0" smtClean="0"/>
              <a:t>command to display online kali user:</a:t>
            </a:r>
          </a:p>
          <a:p>
            <a:pPr marL="0" indent="0">
              <a:buNone/>
            </a:pPr>
            <a:endParaRPr lang="en-US" dirty="0"/>
          </a:p>
        </p:txBody>
      </p:sp>
      <p:pic>
        <p:nvPicPr>
          <p:cNvPr id="4" name="Picture 3"/>
          <p:cNvPicPr>
            <a:picLocks noChangeAspect="1"/>
          </p:cNvPicPr>
          <p:nvPr/>
        </p:nvPicPr>
        <p:blipFill>
          <a:blip r:embed="rId2"/>
          <a:stretch>
            <a:fillRect/>
          </a:stretch>
        </p:blipFill>
        <p:spPr>
          <a:xfrm>
            <a:off x="2936450" y="3342134"/>
            <a:ext cx="5859820" cy="1796536"/>
          </a:xfrm>
          <a:prstGeom prst="rect">
            <a:avLst/>
          </a:prstGeom>
          <a:ln w="88900" cap="sq" cmpd="thickThin">
            <a:solidFill>
              <a:srgbClr val="000000"/>
            </a:solidFill>
            <a:prstDash val="solid"/>
            <a:miter lim="800000"/>
          </a:ln>
          <a:effectLst>
            <a:innerShdw blurRad="76200">
              <a:srgbClr val="000000"/>
            </a:innerShdw>
          </a:effectLst>
        </p:spPr>
      </p:pic>
      <p:sp>
        <p:nvSpPr>
          <p:cNvPr id="5" name="Date Placeholder 4"/>
          <p:cNvSpPr>
            <a:spLocks noGrp="1"/>
          </p:cNvSpPr>
          <p:nvPr>
            <p:ph type="dt" sz="half" idx="10"/>
          </p:nvPr>
        </p:nvSpPr>
        <p:spPr/>
        <p:txBody>
          <a:bodyPr/>
          <a:lstStyle/>
          <a:p>
            <a:fld id="{3DC82465-9428-4AFE-BF3C-D8C0E92FD6BA}" type="datetime1">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400888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passwd Command:</a:t>
            </a:r>
            <a:endParaRPr lang="en-US" dirty="0"/>
          </a:p>
        </p:txBody>
      </p:sp>
      <p:sp>
        <p:nvSpPr>
          <p:cNvPr id="3" name="Content Placeholder 2"/>
          <p:cNvSpPr>
            <a:spLocks noGrp="1"/>
          </p:cNvSpPr>
          <p:nvPr>
            <p:ph idx="1"/>
          </p:nvPr>
        </p:nvSpPr>
        <p:spPr/>
        <p:txBody>
          <a:bodyPr/>
          <a:lstStyle/>
          <a:p>
            <a:pPr marL="0" indent="0">
              <a:buNone/>
            </a:pPr>
            <a:r>
              <a:rPr lang="en-US" b="1" dirty="0" smtClean="0"/>
              <a:t>passwd –d &lt;username&gt;:</a:t>
            </a:r>
          </a:p>
          <a:p>
            <a:pPr marL="0" indent="0">
              <a:buNone/>
            </a:pPr>
            <a:r>
              <a:rPr lang="en-US" dirty="0" smtClean="0"/>
              <a:t>This is the option we use to delete password for a user. For this one, we will be using a different username, Almashani, and we will use this option on:</a:t>
            </a:r>
            <a:endParaRPr lang="en-US" dirty="0"/>
          </a:p>
        </p:txBody>
      </p:sp>
      <p:pic>
        <p:nvPicPr>
          <p:cNvPr id="4" name="Picture 3"/>
          <p:cNvPicPr>
            <a:picLocks noChangeAspect="1"/>
          </p:cNvPicPr>
          <p:nvPr/>
        </p:nvPicPr>
        <p:blipFill>
          <a:blip r:embed="rId2"/>
          <a:stretch>
            <a:fillRect/>
          </a:stretch>
        </p:blipFill>
        <p:spPr>
          <a:xfrm>
            <a:off x="2865905" y="3326169"/>
            <a:ext cx="5415209" cy="2443566"/>
          </a:xfrm>
          <a:prstGeom prst="rect">
            <a:avLst/>
          </a:prstGeom>
          <a:ln w="88900" cap="sq" cmpd="thickThin">
            <a:solidFill>
              <a:srgbClr val="000000"/>
            </a:solidFill>
            <a:prstDash val="solid"/>
            <a:miter lim="800000"/>
          </a:ln>
          <a:effectLst>
            <a:innerShdw blurRad="76200">
              <a:srgbClr val="000000"/>
            </a:innerShdw>
          </a:effectLst>
        </p:spPr>
      </p:pic>
      <p:sp>
        <p:nvSpPr>
          <p:cNvPr id="5" name="Date Placeholder 4"/>
          <p:cNvSpPr>
            <a:spLocks noGrp="1"/>
          </p:cNvSpPr>
          <p:nvPr>
            <p:ph type="dt" sz="half" idx="10"/>
          </p:nvPr>
        </p:nvSpPr>
        <p:spPr/>
        <p:txBody>
          <a:bodyPr/>
          <a:lstStyle/>
          <a:p>
            <a:fld id="{88DFCA16-0643-49D6-9D30-79BB43B06F97}" type="datetime1">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05667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Sudo Group </a:t>
            </a:r>
            <a:endParaRPr lang="en-US" b="1" dirty="0"/>
          </a:p>
        </p:txBody>
      </p:sp>
      <p:sp>
        <p:nvSpPr>
          <p:cNvPr id="3" name="Subtitle 2"/>
          <p:cNvSpPr>
            <a:spLocks noGrp="1"/>
          </p:cNvSpPr>
          <p:nvPr>
            <p:ph type="subTitle" idx="1"/>
          </p:nvPr>
        </p:nvSpPr>
        <p:spPr/>
        <p:txBody>
          <a:bodyPr>
            <a:normAutofit lnSpcReduction="10000"/>
          </a:bodyPr>
          <a:lstStyle/>
          <a:p>
            <a:r>
              <a:rPr lang="en-US" dirty="0" smtClean="0"/>
              <a:t>Some examples about sudo and what it is used for… we will be talking briefly about sudo group and how to use it on the basic level since it is the most important group on Linux Generally, and since we are using Kali Linux, it is the most important group to know about…</a:t>
            </a:r>
            <a:endParaRPr lang="en-US" dirty="0"/>
          </a:p>
        </p:txBody>
      </p:sp>
      <p:sp>
        <p:nvSpPr>
          <p:cNvPr id="4" name="Date Placeholder 3"/>
          <p:cNvSpPr>
            <a:spLocks noGrp="1"/>
          </p:cNvSpPr>
          <p:nvPr>
            <p:ph type="dt" sz="half" idx="10"/>
          </p:nvPr>
        </p:nvSpPr>
        <p:spPr/>
        <p:txBody>
          <a:bodyPr/>
          <a:lstStyle/>
          <a:p>
            <a:fld id="{3D93468D-4A61-4629-8C4D-06AD66C26981}" type="datetime1">
              <a:rPr lang="en-US" smtClean="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241447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Sudo Group</a:t>
            </a:r>
            <a:endParaRPr lang="en-US" sz="5400" b="1" dirty="0"/>
          </a:p>
        </p:txBody>
      </p:sp>
      <p:sp>
        <p:nvSpPr>
          <p:cNvPr id="3" name="Content Placeholder 2"/>
          <p:cNvSpPr>
            <a:spLocks noGrp="1"/>
          </p:cNvSpPr>
          <p:nvPr>
            <p:ph idx="1"/>
          </p:nvPr>
        </p:nvSpPr>
        <p:spPr>
          <a:xfrm>
            <a:off x="2589212" y="2094963"/>
            <a:ext cx="8915400" cy="3777622"/>
          </a:xfrm>
        </p:spPr>
        <p:txBody>
          <a:bodyPr/>
          <a:lstStyle/>
          <a:p>
            <a:pPr marL="0" indent="0">
              <a:buNone/>
            </a:pPr>
            <a:r>
              <a:rPr lang="en-US" dirty="0" smtClean="0"/>
              <a:t>Using </a:t>
            </a:r>
            <a:r>
              <a:rPr lang="en-US" b="1" dirty="0" smtClean="0"/>
              <a:t>whatis</a:t>
            </a:r>
            <a:r>
              <a:rPr lang="en-US" dirty="0" smtClean="0"/>
              <a:t> command to get a brief definition of sudo group:</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What it means is that any new user added to this group will be able to execute all the commands and lines as the root user. In different words, the user will be able to update, upgrade, install, remove, …etc.</a:t>
            </a:r>
          </a:p>
          <a:p>
            <a:pPr marL="0" indent="0">
              <a:buNone/>
            </a:pPr>
            <a:r>
              <a:rPr lang="en-US" dirty="0" smtClean="0"/>
              <a:t>In the following slide, we will be showing the users who are considered </a:t>
            </a:r>
            <a:r>
              <a:rPr lang="en-US" b="1" dirty="0" smtClean="0"/>
              <a:t>sudoers</a:t>
            </a:r>
            <a:r>
              <a:rPr lang="en-US" dirty="0" smtClean="0"/>
              <a:t>, which means users who are members of the sudo group.</a:t>
            </a:r>
          </a:p>
          <a:p>
            <a:pPr marL="0" indent="0">
              <a:buNone/>
            </a:pPr>
            <a:endParaRPr lang="en-US" dirty="0"/>
          </a:p>
        </p:txBody>
      </p:sp>
      <p:pic>
        <p:nvPicPr>
          <p:cNvPr id="4" name="Picture 3"/>
          <p:cNvPicPr>
            <a:picLocks noChangeAspect="1"/>
          </p:cNvPicPr>
          <p:nvPr/>
        </p:nvPicPr>
        <p:blipFill>
          <a:blip r:embed="rId2"/>
          <a:stretch>
            <a:fillRect/>
          </a:stretch>
        </p:blipFill>
        <p:spPr>
          <a:xfrm>
            <a:off x="2747426" y="2557194"/>
            <a:ext cx="6744304" cy="971617"/>
          </a:xfrm>
          <a:prstGeom prst="rect">
            <a:avLst/>
          </a:prstGeom>
          <a:ln w="88900" cap="sq" cmpd="thickThin">
            <a:solidFill>
              <a:srgbClr val="000000"/>
            </a:solidFill>
            <a:prstDash val="solid"/>
            <a:miter lim="800000"/>
          </a:ln>
          <a:effectLst>
            <a:innerShdw blurRad="76200">
              <a:srgbClr val="000000"/>
            </a:innerShdw>
          </a:effectLst>
        </p:spPr>
      </p:pic>
      <p:sp>
        <p:nvSpPr>
          <p:cNvPr id="5" name="Date Placeholder 4"/>
          <p:cNvSpPr>
            <a:spLocks noGrp="1"/>
          </p:cNvSpPr>
          <p:nvPr>
            <p:ph type="dt" sz="half" idx="10"/>
          </p:nvPr>
        </p:nvSpPr>
        <p:spPr/>
        <p:txBody>
          <a:bodyPr/>
          <a:lstStyle/>
          <a:p>
            <a:fld id="{FFD4576A-8A82-437D-837B-56ACBBF59F07}" type="datetime1">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757017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Sudo Group</a:t>
            </a:r>
            <a:endParaRPr lang="en-US" sz="5400" dirty="0"/>
          </a:p>
        </p:txBody>
      </p:sp>
      <p:pic>
        <p:nvPicPr>
          <p:cNvPr id="4" name="Content Placeholder 3"/>
          <p:cNvPicPr>
            <a:picLocks noGrp="1" noChangeAspect="1"/>
          </p:cNvPicPr>
          <p:nvPr>
            <p:ph idx="1"/>
          </p:nvPr>
        </p:nvPicPr>
        <p:blipFill>
          <a:blip r:embed="rId2"/>
          <a:stretch>
            <a:fillRect/>
          </a:stretch>
        </p:blipFill>
        <p:spPr>
          <a:xfrm>
            <a:off x="2997915" y="1686059"/>
            <a:ext cx="6372225" cy="3409950"/>
          </a:xfrm>
          <a:prstGeom prst="rect">
            <a:avLst/>
          </a:prstGeom>
          <a:ln w="88900" cap="sq" cmpd="thickThin">
            <a:solidFill>
              <a:srgbClr val="000000"/>
            </a:solidFill>
            <a:prstDash val="solid"/>
            <a:miter lim="800000"/>
          </a:ln>
          <a:effectLst>
            <a:innerShdw blurRad="76200">
              <a:srgbClr val="000000"/>
            </a:innerShdw>
          </a:effectLst>
        </p:spPr>
      </p:pic>
      <p:sp>
        <p:nvSpPr>
          <p:cNvPr id="5" name="Date Placeholder 4"/>
          <p:cNvSpPr>
            <a:spLocks noGrp="1"/>
          </p:cNvSpPr>
          <p:nvPr>
            <p:ph type="dt" sz="half" idx="10"/>
          </p:nvPr>
        </p:nvSpPr>
        <p:spPr/>
        <p:txBody>
          <a:bodyPr/>
          <a:lstStyle/>
          <a:p>
            <a:fld id="{3B2EE22C-683A-41C7-9075-36C2B432E601}" type="datetime1">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183447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Sudo Group</a:t>
            </a:r>
            <a:endParaRPr lang="en-US" sz="5400"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To view the </a:t>
            </a:r>
            <a:r>
              <a:rPr lang="en-US" b="1" dirty="0" smtClean="0"/>
              <a:t>/etc/sudoers </a:t>
            </a:r>
            <a:r>
              <a:rPr lang="en-US" dirty="0" smtClean="0"/>
              <a:t>file, it is recommended to open it through </a:t>
            </a:r>
            <a:r>
              <a:rPr lang="en-US" b="1" dirty="0" smtClean="0"/>
              <a:t>visudo</a:t>
            </a:r>
            <a:r>
              <a:rPr lang="en-US" dirty="0" smtClean="0"/>
              <a:t> app because in case of an error, it will give you an alert before proceeding.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You will notice that root user and sudo group have the same privileges, which means a user that is a member of sudo group can have privileges, just need to type sudo before the command and provide its password</a:t>
            </a:r>
            <a:endParaRPr lang="en-US" dirty="0"/>
          </a:p>
        </p:txBody>
      </p:sp>
      <p:pic>
        <p:nvPicPr>
          <p:cNvPr id="4" name="Picture 3"/>
          <p:cNvPicPr>
            <a:picLocks noChangeAspect="1"/>
          </p:cNvPicPr>
          <p:nvPr/>
        </p:nvPicPr>
        <p:blipFill>
          <a:blip r:embed="rId3"/>
          <a:stretch>
            <a:fillRect/>
          </a:stretch>
        </p:blipFill>
        <p:spPr>
          <a:xfrm>
            <a:off x="2589212" y="2849074"/>
            <a:ext cx="3888665" cy="2004280"/>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4"/>
          <a:stretch>
            <a:fillRect/>
          </a:stretch>
        </p:blipFill>
        <p:spPr>
          <a:xfrm>
            <a:off x="7046911" y="2849074"/>
            <a:ext cx="3883685" cy="2004280"/>
          </a:xfrm>
          <a:prstGeom prst="rect">
            <a:avLst/>
          </a:prstGeom>
          <a:ln w="88900" cap="sq" cmpd="thickThin">
            <a:solidFill>
              <a:srgbClr val="000000"/>
            </a:solidFill>
            <a:prstDash val="solid"/>
            <a:miter lim="800000"/>
          </a:ln>
          <a:effectLst>
            <a:innerShdw blurRad="76200">
              <a:srgbClr val="000000"/>
            </a:innerShdw>
          </a:effectLst>
        </p:spPr>
      </p:pic>
      <p:sp>
        <p:nvSpPr>
          <p:cNvPr id="6" name="Date Placeholder 5"/>
          <p:cNvSpPr>
            <a:spLocks noGrp="1"/>
          </p:cNvSpPr>
          <p:nvPr>
            <p:ph type="dt" sz="half" idx="10"/>
          </p:nvPr>
        </p:nvSpPr>
        <p:spPr/>
        <p:txBody>
          <a:bodyPr/>
          <a:lstStyle/>
          <a:p>
            <a:fld id="{EDB93CFF-C0CE-4F81-BC74-7BB50FD625A9}" type="datetime1">
              <a:rPr lang="en-US" smtClean="0"/>
              <a:t>8/26/2024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620822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Users in Linux</a:t>
            </a:r>
            <a:endParaRPr lang="en-US" b="1" dirty="0"/>
          </a:p>
        </p:txBody>
      </p:sp>
      <p:sp>
        <p:nvSpPr>
          <p:cNvPr id="3" name="Subtitle 2"/>
          <p:cNvSpPr>
            <a:spLocks noGrp="1"/>
          </p:cNvSpPr>
          <p:nvPr>
            <p:ph type="subTitle" idx="1"/>
          </p:nvPr>
        </p:nvSpPr>
        <p:spPr/>
        <p:txBody>
          <a:bodyPr>
            <a:normAutofit/>
          </a:bodyPr>
          <a:lstStyle/>
          <a:p>
            <a:r>
              <a:rPr lang="en-US" dirty="0" smtClean="0"/>
              <a:t>This section will be talking about creating a new user and defining a password for it. It will also explain how it can be added to the sudo group and then, we will revoke its rights from sudo group.</a:t>
            </a:r>
            <a:endParaRPr lang="en-US" dirty="0"/>
          </a:p>
        </p:txBody>
      </p:sp>
      <p:sp>
        <p:nvSpPr>
          <p:cNvPr id="4" name="Date Placeholder 3"/>
          <p:cNvSpPr>
            <a:spLocks noGrp="1"/>
          </p:cNvSpPr>
          <p:nvPr>
            <p:ph type="dt" sz="half" idx="10"/>
          </p:nvPr>
        </p:nvSpPr>
        <p:spPr/>
        <p:txBody>
          <a:bodyPr/>
          <a:lstStyle/>
          <a:p>
            <a:fld id="{458C5520-7BF1-466B-B62E-B286BD68DAFE}" type="datetime1">
              <a:rPr lang="en-US" smtClean="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912733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Adduser in Linux</a:t>
            </a:r>
            <a:endParaRPr lang="en-US" sz="5400" b="1" dirty="0"/>
          </a:p>
        </p:txBody>
      </p:sp>
      <p:sp>
        <p:nvSpPr>
          <p:cNvPr id="3" name="Content Placeholder 2"/>
          <p:cNvSpPr>
            <a:spLocks noGrp="1"/>
          </p:cNvSpPr>
          <p:nvPr>
            <p:ph idx="1"/>
          </p:nvPr>
        </p:nvSpPr>
        <p:spPr/>
        <p:txBody>
          <a:bodyPr/>
          <a:lstStyle/>
          <a:p>
            <a:pPr marL="0" indent="0">
              <a:buNone/>
            </a:pPr>
            <a:r>
              <a:rPr lang="en-US" dirty="0" smtClean="0"/>
              <a:t>To add a new user in Linux, you must be the root user or a user with sudo privileges. In this case, we will be using Kali User to add a new user with sudo:</a:t>
            </a:r>
          </a:p>
          <a:p>
            <a:pPr marL="0" indent="0">
              <a:buNone/>
            </a:pPr>
            <a:r>
              <a:rPr lang="en-US" b="1" dirty="0" smtClean="0"/>
              <a:t>adduser testing</a:t>
            </a:r>
          </a:p>
          <a:p>
            <a:pPr marL="0" indent="0">
              <a:buNone/>
            </a:pPr>
            <a:r>
              <a:rPr lang="en-US" dirty="0" smtClean="0"/>
              <a:t> </a:t>
            </a:r>
            <a:endParaRPr lang="en-US" dirty="0"/>
          </a:p>
        </p:txBody>
      </p:sp>
      <p:pic>
        <p:nvPicPr>
          <p:cNvPr id="4" name="Picture 3"/>
          <p:cNvPicPr>
            <a:picLocks noChangeAspect="1"/>
          </p:cNvPicPr>
          <p:nvPr/>
        </p:nvPicPr>
        <p:blipFill>
          <a:blip r:embed="rId3"/>
          <a:stretch>
            <a:fillRect/>
          </a:stretch>
        </p:blipFill>
        <p:spPr>
          <a:xfrm>
            <a:off x="3310963" y="3302610"/>
            <a:ext cx="7211671" cy="3048227"/>
          </a:xfrm>
          <a:prstGeom prst="rect">
            <a:avLst/>
          </a:prstGeom>
          <a:ln w="88900" cap="sq" cmpd="thickThin">
            <a:solidFill>
              <a:srgbClr val="000000"/>
            </a:solidFill>
            <a:prstDash val="solid"/>
            <a:miter lim="800000"/>
          </a:ln>
          <a:effectLst>
            <a:innerShdw blurRad="76200">
              <a:srgbClr val="000000"/>
            </a:innerShdw>
          </a:effectLst>
        </p:spPr>
      </p:pic>
      <p:sp>
        <p:nvSpPr>
          <p:cNvPr id="5" name="Date Placeholder 4"/>
          <p:cNvSpPr>
            <a:spLocks noGrp="1"/>
          </p:cNvSpPr>
          <p:nvPr>
            <p:ph type="dt" sz="half" idx="10"/>
          </p:nvPr>
        </p:nvSpPr>
        <p:spPr/>
        <p:txBody>
          <a:bodyPr/>
          <a:lstStyle/>
          <a:p>
            <a:fld id="{0B012853-C574-47DD-B750-C5DB6CE295C1}" type="datetime1">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755708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Viewing Users in Linux</a:t>
            </a:r>
            <a:endParaRPr lang="en-US" sz="5400" b="1" dirty="0"/>
          </a:p>
        </p:txBody>
      </p:sp>
      <p:sp>
        <p:nvSpPr>
          <p:cNvPr id="3" name="Content Placeholder 2"/>
          <p:cNvSpPr>
            <a:spLocks noGrp="1"/>
          </p:cNvSpPr>
          <p:nvPr>
            <p:ph idx="1"/>
          </p:nvPr>
        </p:nvSpPr>
        <p:spPr/>
        <p:txBody>
          <a:bodyPr/>
          <a:lstStyle/>
          <a:p>
            <a:pPr marL="0" indent="0">
              <a:buNone/>
            </a:pPr>
            <a:r>
              <a:rPr lang="en-US" dirty="0" smtClean="0"/>
              <a:t>To confirm if the user has been added or not, we can issue the following command line:</a:t>
            </a:r>
          </a:p>
          <a:p>
            <a:pPr marL="0" indent="0">
              <a:buNone/>
            </a:pPr>
            <a:r>
              <a:rPr lang="en-US" b="1" dirty="0" smtClean="0"/>
              <a:t>sudo cat /etc/passwd | grep testing</a:t>
            </a:r>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r>
              <a:rPr lang="en-US" dirty="0" smtClean="0"/>
              <a:t>We are using </a:t>
            </a:r>
            <a:r>
              <a:rPr lang="en-US" b="1" dirty="0" smtClean="0"/>
              <a:t>| grep </a:t>
            </a:r>
            <a:r>
              <a:rPr lang="en-US" dirty="0" smtClean="0"/>
              <a:t>to search for only testing since the complete output will be big.</a:t>
            </a:r>
          </a:p>
          <a:p>
            <a:pPr marL="0" indent="0">
              <a:buNone/>
            </a:pPr>
            <a:endParaRPr lang="en-US" dirty="0"/>
          </a:p>
        </p:txBody>
      </p:sp>
      <p:pic>
        <p:nvPicPr>
          <p:cNvPr id="4" name="Picture 3"/>
          <p:cNvPicPr>
            <a:picLocks noChangeAspect="1"/>
          </p:cNvPicPr>
          <p:nvPr/>
        </p:nvPicPr>
        <p:blipFill>
          <a:blip r:embed="rId2"/>
          <a:stretch>
            <a:fillRect/>
          </a:stretch>
        </p:blipFill>
        <p:spPr>
          <a:xfrm>
            <a:off x="2763861" y="3293378"/>
            <a:ext cx="6774033" cy="1559976"/>
          </a:xfrm>
          <a:prstGeom prst="rect">
            <a:avLst/>
          </a:prstGeom>
          <a:ln w="88900" cap="sq" cmpd="thickThin">
            <a:solidFill>
              <a:srgbClr val="000000"/>
            </a:solidFill>
            <a:prstDash val="solid"/>
            <a:miter lim="800000"/>
          </a:ln>
          <a:effectLst>
            <a:innerShdw blurRad="76200">
              <a:srgbClr val="000000"/>
            </a:innerShdw>
          </a:effectLst>
        </p:spPr>
      </p:pic>
      <p:sp>
        <p:nvSpPr>
          <p:cNvPr id="5" name="Date Placeholder 4"/>
          <p:cNvSpPr>
            <a:spLocks noGrp="1"/>
          </p:cNvSpPr>
          <p:nvPr>
            <p:ph type="dt" sz="half" idx="10"/>
          </p:nvPr>
        </p:nvSpPr>
        <p:spPr/>
        <p:txBody>
          <a:bodyPr/>
          <a:lstStyle/>
          <a:p>
            <a:fld id="{8A8534C2-492A-4DC2-A77B-71BBEA5CD4C4}" type="datetime1">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15082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passwd command:</a:t>
            </a:r>
            <a:endParaRPr lang="en-US" b="1" dirty="0"/>
          </a:p>
        </p:txBody>
      </p:sp>
      <p:sp>
        <p:nvSpPr>
          <p:cNvPr id="3" name="Content Placeholder 2"/>
          <p:cNvSpPr>
            <a:spLocks noGrp="1"/>
          </p:cNvSpPr>
          <p:nvPr>
            <p:ph idx="1"/>
          </p:nvPr>
        </p:nvSpPr>
        <p:spPr/>
        <p:txBody>
          <a:bodyPr/>
          <a:lstStyle/>
          <a:p>
            <a:r>
              <a:rPr lang="en-US" dirty="0" smtClean="0"/>
              <a:t>passwd command is the command we use to change the password of the user.</a:t>
            </a:r>
          </a:p>
          <a:p>
            <a:r>
              <a:rPr lang="en-US" dirty="0" smtClean="0"/>
              <a:t>We can also use the passwd command to view information about the user password such as expiration, user unlocked, locked, and also, we can change the settings.</a:t>
            </a:r>
          </a:p>
          <a:p>
            <a:r>
              <a:rPr lang="en-US" dirty="0" smtClean="0"/>
              <a:t>We can use the sudo command before passwd if we want to change the settings of a specific user</a:t>
            </a:r>
          </a:p>
          <a:p>
            <a:r>
              <a:rPr lang="en-US" dirty="0" smtClean="0"/>
              <a:t>In the following slides, we will be explaining all the basic commands of passwd.</a:t>
            </a:r>
            <a:endParaRPr lang="en-US" dirty="0"/>
          </a:p>
        </p:txBody>
      </p:sp>
      <p:sp>
        <p:nvSpPr>
          <p:cNvPr id="4" name="Date Placeholder 3"/>
          <p:cNvSpPr>
            <a:spLocks noGrp="1"/>
          </p:cNvSpPr>
          <p:nvPr>
            <p:ph type="dt" sz="half" idx="10"/>
          </p:nvPr>
        </p:nvSpPr>
        <p:spPr/>
        <p:txBody>
          <a:bodyPr/>
          <a:lstStyle/>
          <a:p>
            <a:fld id="{CFECFEFD-9E6B-4FBD-BC42-D071DAF850A0}" type="datetime1">
              <a:rPr lang="en-US" smtClean="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017495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smtClean="0"/>
              <a:t>Viewing user groups in </a:t>
            </a:r>
            <a:r>
              <a:rPr lang="en-US" sz="5400" b="1" dirty="0"/>
              <a:t>Linux</a:t>
            </a:r>
            <a:endParaRPr lang="en-US" sz="5400" dirty="0"/>
          </a:p>
        </p:txBody>
      </p:sp>
      <p:sp>
        <p:nvSpPr>
          <p:cNvPr id="3" name="Content Placeholder 2"/>
          <p:cNvSpPr>
            <a:spLocks noGrp="1"/>
          </p:cNvSpPr>
          <p:nvPr>
            <p:ph idx="1"/>
          </p:nvPr>
        </p:nvSpPr>
        <p:spPr/>
        <p:txBody>
          <a:bodyPr/>
          <a:lstStyle/>
          <a:p>
            <a:pPr marL="0" indent="0">
              <a:buNone/>
            </a:pPr>
            <a:r>
              <a:rPr lang="en-US" dirty="0" smtClean="0"/>
              <a:t>To view the groups the user testing is already member of:</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b="1" u="sng" dirty="0" smtClean="0">
                <a:solidFill>
                  <a:srgbClr val="FF0000"/>
                </a:solidFill>
              </a:rPr>
              <a:t>Note:</a:t>
            </a:r>
          </a:p>
          <a:p>
            <a:pPr marL="0" indent="0">
              <a:buNone/>
            </a:pPr>
            <a:r>
              <a:rPr lang="en-US" dirty="0" smtClean="0"/>
              <a:t>We are viewing the groups of testing user from kali user. If you want to view the groups of a user while connecting to it, you can simply type: </a:t>
            </a:r>
            <a:r>
              <a:rPr lang="en-US" b="1" dirty="0" smtClean="0"/>
              <a:t>groups</a:t>
            </a:r>
            <a:r>
              <a:rPr lang="en-US" dirty="0" smtClean="0"/>
              <a:t> and the same result will appear.</a:t>
            </a:r>
          </a:p>
          <a:p>
            <a:pPr marL="0" indent="0">
              <a:buNone/>
            </a:pPr>
            <a:endParaRPr lang="en-US" dirty="0"/>
          </a:p>
        </p:txBody>
      </p:sp>
      <p:pic>
        <p:nvPicPr>
          <p:cNvPr id="4" name="Picture 3"/>
          <p:cNvPicPr>
            <a:picLocks noChangeAspect="1"/>
          </p:cNvPicPr>
          <p:nvPr/>
        </p:nvPicPr>
        <p:blipFill>
          <a:blip r:embed="rId2"/>
          <a:stretch>
            <a:fillRect/>
          </a:stretch>
        </p:blipFill>
        <p:spPr>
          <a:xfrm>
            <a:off x="2729205" y="2642381"/>
            <a:ext cx="5669207" cy="1451318"/>
          </a:xfrm>
          <a:prstGeom prst="rect">
            <a:avLst/>
          </a:prstGeom>
          <a:ln w="88900" cap="sq" cmpd="thickThin">
            <a:solidFill>
              <a:srgbClr val="000000"/>
            </a:solidFill>
            <a:prstDash val="solid"/>
            <a:miter lim="800000"/>
          </a:ln>
          <a:effectLst>
            <a:innerShdw blurRad="76200">
              <a:srgbClr val="000000"/>
            </a:innerShdw>
          </a:effectLst>
        </p:spPr>
      </p:pic>
      <p:sp>
        <p:nvSpPr>
          <p:cNvPr id="5" name="Date Placeholder 4"/>
          <p:cNvSpPr>
            <a:spLocks noGrp="1"/>
          </p:cNvSpPr>
          <p:nvPr>
            <p:ph type="dt" sz="half" idx="10"/>
          </p:nvPr>
        </p:nvSpPr>
        <p:spPr/>
        <p:txBody>
          <a:bodyPr/>
          <a:lstStyle/>
          <a:p>
            <a:fld id="{732FC482-ACCB-4EE7-9ACC-2E47598B4749}" type="datetime1">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228757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smtClean="0"/>
              <a:t>Connecting to a user in </a:t>
            </a:r>
            <a:r>
              <a:rPr lang="en-US" sz="5400" b="1" dirty="0"/>
              <a:t>Linux</a:t>
            </a:r>
            <a:endParaRPr lang="en-US" sz="5400"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To connect to testing:</a:t>
            </a:r>
          </a:p>
          <a:p>
            <a:pPr marL="0" indent="0">
              <a:buNone/>
            </a:pPr>
            <a:r>
              <a:rPr lang="en-US" b="1" dirty="0" smtClean="0"/>
              <a:t>su – testing</a:t>
            </a:r>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dirty="0" smtClean="0"/>
              <a:t>As you can see, when we issues the groups command inside testing and executed, we got the same groups like the previous slide.</a:t>
            </a:r>
          </a:p>
          <a:p>
            <a:pPr marL="0" indent="0">
              <a:buNone/>
            </a:pPr>
            <a:endParaRPr lang="en-US" dirty="0"/>
          </a:p>
        </p:txBody>
      </p:sp>
      <p:pic>
        <p:nvPicPr>
          <p:cNvPr id="4" name="Picture 3"/>
          <p:cNvPicPr>
            <a:picLocks noChangeAspect="1"/>
          </p:cNvPicPr>
          <p:nvPr/>
        </p:nvPicPr>
        <p:blipFill>
          <a:blip r:embed="rId2"/>
          <a:stretch>
            <a:fillRect/>
          </a:stretch>
        </p:blipFill>
        <p:spPr>
          <a:xfrm>
            <a:off x="2762835" y="2989677"/>
            <a:ext cx="5410493" cy="1990285"/>
          </a:xfrm>
          <a:prstGeom prst="rect">
            <a:avLst/>
          </a:prstGeom>
          <a:ln w="88900" cap="sq" cmpd="thickThin">
            <a:solidFill>
              <a:srgbClr val="000000"/>
            </a:solidFill>
            <a:prstDash val="solid"/>
            <a:miter lim="800000"/>
          </a:ln>
          <a:effectLst>
            <a:innerShdw blurRad="76200">
              <a:srgbClr val="000000"/>
            </a:innerShdw>
          </a:effectLst>
        </p:spPr>
      </p:pic>
      <p:sp>
        <p:nvSpPr>
          <p:cNvPr id="5" name="Date Placeholder 4"/>
          <p:cNvSpPr>
            <a:spLocks noGrp="1"/>
          </p:cNvSpPr>
          <p:nvPr>
            <p:ph type="dt" sz="half" idx="10"/>
          </p:nvPr>
        </p:nvSpPr>
        <p:spPr/>
        <p:txBody>
          <a:bodyPr/>
          <a:lstStyle/>
          <a:p>
            <a:fld id="{74169233-69C9-42AB-B6C3-00D8333AA395}" type="datetime1">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674300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smtClean="0"/>
              <a:t>Adding user to a group Sudo</a:t>
            </a:r>
            <a:endParaRPr lang="en-US" sz="5400" dirty="0"/>
          </a:p>
        </p:txBody>
      </p:sp>
      <p:sp>
        <p:nvSpPr>
          <p:cNvPr id="3" name="Content Placeholder 2"/>
          <p:cNvSpPr>
            <a:spLocks noGrp="1"/>
          </p:cNvSpPr>
          <p:nvPr>
            <p:ph idx="1"/>
          </p:nvPr>
        </p:nvSpPr>
        <p:spPr/>
        <p:txBody>
          <a:bodyPr/>
          <a:lstStyle/>
          <a:p>
            <a:pPr marL="0" indent="0">
              <a:buNone/>
            </a:pPr>
            <a:r>
              <a:rPr lang="en-US" dirty="0" smtClean="0"/>
              <a:t>To add a user into a group sudo, we can use the </a:t>
            </a:r>
            <a:r>
              <a:rPr lang="en-US" b="1" dirty="0" smtClean="0"/>
              <a:t>usermod</a:t>
            </a:r>
            <a:r>
              <a:rPr lang="en-US" dirty="0" smtClean="0"/>
              <a:t> command:</a:t>
            </a:r>
          </a:p>
          <a:p>
            <a:pPr marL="0" indent="0">
              <a:buNone/>
            </a:pPr>
            <a:r>
              <a:rPr lang="en-US" b="1" dirty="0" smtClean="0"/>
              <a:t>usermod -a testing -G sudo     </a:t>
            </a:r>
            <a:r>
              <a:rPr lang="en-US" b="1" dirty="0" smtClean="0">
                <a:sym typeface="Wingdings" panose="05000000000000000000" pitchFamily="2" charset="2"/>
              </a:rPr>
              <a:t> -a stands for append  -G stands for group</a:t>
            </a:r>
            <a:endParaRPr lang="en-US" b="1" dirty="0"/>
          </a:p>
        </p:txBody>
      </p:sp>
      <p:pic>
        <p:nvPicPr>
          <p:cNvPr id="4" name="Picture 3"/>
          <p:cNvPicPr>
            <a:picLocks noChangeAspect="1"/>
          </p:cNvPicPr>
          <p:nvPr/>
        </p:nvPicPr>
        <p:blipFill>
          <a:blip r:embed="rId2"/>
          <a:stretch>
            <a:fillRect/>
          </a:stretch>
        </p:blipFill>
        <p:spPr>
          <a:xfrm>
            <a:off x="3066927" y="3019938"/>
            <a:ext cx="6288088" cy="2607139"/>
          </a:xfrm>
          <a:prstGeom prst="rect">
            <a:avLst/>
          </a:prstGeom>
          <a:ln w="88900" cap="sq" cmpd="thickThin">
            <a:solidFill>
              <a:srgbClr val="000000"/>
            </a:solidFill>
            <a:prstDash val="solid"/>
            <a:miter lim="800000"/>
          </a:ln>
          <a:effectLst>
            <a:innerShdw blurRad="76200">
              <a:srgbClr val="000000"/>
            </a:innerShdw>
          </a:effectLst>
        </p:spPr>
      </p:pic>
      <p:sp>
        <p:nvSpPr>
          <p:cNvPr id="5" name="Date Placeholder 4"/>
          <p:cNvSpPr>
            <a:spLocks noGrp="1"/>
          </p:cNvSpPr>
          <p:nvPr>
            <p:ph type="dt" sz="half" idx="10"/>
          </p:nvPr>
        </p:nvSpPr>
        <p:spPr/>
        <p:txBody>
          <a:bodyPr/>
          <a:lstStyle/>
          <a:p>
            <a:fld id="{25891C34-1628-4CF4-9279-253DE2B48951}" type="datetime1">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4206975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smtClean="0"/>
              <a:t>Removing user from Group Sudo</a:t>
            </a:r>
            <a:endParaRPr lang="en-US" sz="5400"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To delete a user from a specific group, we can issue the following command:</a:t>
            </a:r>
          </a:p>
          <a:p>
            <a:pPr marL="0" indent="0">
              <a:buNone/>
            </a:pPr>
            <a:r>
              <a:rPr lang="en-US" b="1" dirty="0" smtClean="0"/>
              <a:t>sudo gpasswd –d testing sudo</a:t>
            </a:r>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dirty="0" smtClean="0"/>
              <a:t>As you can see from the picture above, the user testing has been successfully removed from the sudo group.</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3"/>
          <a:stretch>
            <a:fillRect/>
          </a:stretch>
        </p:blipFill>
        <p:spPr>
          <a:xfrm>
            <a:off x="2909374" y="3055623"/>
            <a:ext cx="5418700" cy="1933575"/>
          </a:xfrm>
          <a:prstGeom prst="rect">
            <a:avLst/>
          </a:prstGeom>
          <a:ln w="88900" cap="sq" cmpd="thickThin">
            <a:solidFill>
              <a:srgbClr val="000000"/>
            </a:solidFill>
            <a:prstDash val="solid"/>
            <a:miter lim="800000"/>
          </a:ln>
          <a:effectLst>
            <a:innerShdw blurRad="76200">
              <a:srgbClr val="000000"/>
            </a:innerShdw>
          </a:effectLst>
        </p:spPr>
      </p:pic>
      <p:sp>
        <p:nvSpPr>
          <p:cNvPr id="5" name="Date Placeholder 4"/>
          <p:cNvSpPr>
            <a:spLocks noGrp="1"/>
          </p:cNvSpPr>
          <p:nvPr>
            <p:ph type="dt" sz="half" idx="10"/>
          </p:nvPr>
        </p:nvSpPr>
        <p:spPr/>
        <p:txBody>
          <a:bodyPr/>
          <a:lstStyle/>
          <a:p>
            <a:fld id="{2982706E-8E60-4247-A76A-3A08FF29DE05}" type="datetime1">
              <a:rPr lang="en-US" smtClean="0"/>
              <a:t>8/26/2024</a:t>
            </a:fld>
            <a:endParaRPr lang="en-US" dirty="0"/>
          </a:p>
        </p:txBody>
      </p:sp>
      <p:sp>
        <p:nvSpPr>
          <p:cNvPr id="6" name="Footer Placeholder 5"/>
          <p:cNvSpPr>
            <a:spLocks noGrp="1"/>
          </p:cNvSpPr>
          <p:nvPr>
            <p:ph type="ftr" sz="quarter" idx="11"/>
          </p:nvPr>
        </p:nvSpPr>
        <p:spPr/>
        <p:txBody>
          <a:bodyPr/>
          <a:lstStyle/>
          <a:p>
            <a:r>
              <a:rPr lang="en-US" dirty="0" smtClean="0"/>
              <a:t>Written by Ahmed Almashani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157494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This section talks briefly about groups in terms of viewing, creating, and deleting.</a:t>
            </a:r>
            <a:endParaRPr lang="en-US" dirty="0"/>
          </a:p>
        </p:txBody>
      </p:sp>
      <p:sp>
        <p:nvSpPr>
          <p:cNvPr id="4" name="Date Placeholder 3"/>
          <p:cNvSpPr>
            <a:spLocks noGrp="1"/>
          </p:cNvSpPr>
          <p:nvPr>
            <p:ph type="dt" sz="half" idx="10"/>
          </p:nvPr>
        </p:nvSpPr>
        <p:spPr/>
        <p:txBody>
          <a:bodyPr/>
          <a:lstStyle/>
          <a:p>
            <a:fld id="{458C5520-7BF1-466B-B62E-B286BD68DAFE}" type="datetime1">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24</a:t>
            </a:fld>
            <a:endParaRPr lang="en-US" dirty="0"/>
          </a:p>
        </p:txBody>
      </p:sp>
      <p:sp>
        <p:nvSpPr>
          <p:cNvPr id="7" name="Title 6"/>
          <p:cNvSpPr>
            <a:spLocks noGrp="1"/>
          </p:cNvSpPr>
          <p:nvPr>
            <p:ph type="ctrTitle"/>
          </p:nvPr>
        </p:nvSpPr>
        <p:spPr/>
        <p:txBody>
          <a:bodyPr/>
          <a:lstStyle/>
          <a:p>
            <a:r>
              <a:rPr lang="en-US" b="1" dirty="0" smtClean="0"/>
              <a:t>Groups in Linux</a:t>
            </a:r>
            <a:endParaRPr lang="en-US" b="1" dirty="0"/>
          </a:p>
        </p:txBody>
      </p:sp>
    </p:spTree>
    <p:extLst>
      <p:ext uri="{BB962C8B-B14F-4D97-AF65-F5344CB8AC3E}">
        <p14:creationId xmlns:p14="http://schemas.microsoft.com/office/powerpoint/2010/main" val="2121521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smtClean="0"/>
              <a:t>Creating a new Group in Linux</a:t>
            </a:r>
            <a:endParaRPr lang="en-US" sz="5400"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To create a new group, we can simply issue the following command:</a:t>
            </a:r>
          </a:p>
          <a:p>
            <a:pPr marL="0" indent="0">
              <a:buNone/>
            </a:pPr>
            <a:r>
              <a:rPr lang="en-US" dirty="0" smtClean="0"/>
              <a:t>Note, when creating a new user, a new group with the same user name is automatically created. But this part, we will be creating just a group.</a:t>
            </a:r>
            <a:endParaRPr lang="en-US" dirty="0"/>
          </a:p>
        </p:txBody>
      </p:sp>
      <p:sp>
        <p:nvSpPr>
          <p:cNvPr id="4" name="Date Placeholder 3"/>
          <p:cNvSpPr>
            <a:spLocks noGrp="1"/>
          </p:cNvSpPr>
          <p:nvPr>
            <p:ph type="dt" sz="half" idx="10"/>
          </p:nvPr>
        </p:nvSpPr>
        <p:spPr/>
        <p:txBody>
          <a:bodyPr/>
          <a:lstStyle/>
          <a:p>
            <a:fld id="{1755F83B-0992-4F51-B0B3-0F2EE172E8D4}" type="datetime1">
              <a:rPr lang="en-US" smtClean="0"/>
              <a:t>8/28/2024</a:t>
            </a:fld>
            <a:endParaRPr lang="en-US" dirty="0"/>
          </a:p>
        </p:txBody>
      </p:sp>
      <p:sp>
        <p:nvSpPr>
          <p:cNvPr id="5" name="Footer Placeholder 4"/>
          <p:cNvSpPr>
            <a:spLocks noGrp="1"/>
          </p:cNvSpPr>
          <p:nvPr>
            <p:ph type="ftr" sz="quarter" idx="11"/>
          </p:nvPr>
        </p:nvSpPr>
        <p:spPr/>
        <p:txBody>
          <a:bodyPr/>
          <a:lstStyle/>
          <a:p>
            <a:r>
              <a:rPr lang="en-US" dirty="0" smtClean="0"/>
              <a:t>Written by Ahmed Almashani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7" name="Picture 6"/>
          <p:cNvPicPr>
            <a:picLocks noChangeAspect="1"/>
          </p:cNvPicPr>
          <p:nvPr/>
        </p:nvPicPr>
        <p:blipFill>
          <a:blip r:embed="rId2"/>
          <a:stretch>
            <a:fillRect/>
          </a:stretch>
        </p:blipFill>
        <p:spPr>
          <a:xfrm>
            <a:off x="3241651" y="3744643"/>
            <a:ext cx="4340836" cy="153074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104241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smtClean="0"/>
              <a:t>Viewing the newAdmin group added </a:t>
            </a:r>
            <a:endParaRPr lang="en-US" sz="5400" b="1"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To view, we can issue the following command using | grep to limit search to newAdmin group:</a:t>
            </a:r>
            <a:endParaRPr lang="en-US" dirty="0"/>
          </a:p>
        </p:txBody>
      </p:sp>
      <p:sp>
        <p:nvSpPr>
          <p:cNvPr id="4" name="Date Placeholder 3"/>
          <p:cNvSpPr>
            <a:spLocks noGrp="1"/>
          </p:cNvSpPr>
          <p:nvPr>
            <p:ph type="dt" sz="half" idx="10"/>
          </p:nvPr>
        </p:nvSpPr>
        <p:spPr/>
        <p:txBody>
          <a:bodyPr/>
          <a:lstStyle/>
          <a:p>
            <a:fld id="{1755F83B-0992-4F51-B0B3-0F2EE172E8D4}" type="datetime1">
              <a:rPr lang="en-US" smtClean="0"/>
              <a:t>8/28/2024</a:t>
            </a:fld>
            <a:endParaRPr lang="en-US" dirty="0"/>
          </a:p>
        </p:txBody>
      </p:sp>
      <p:sp>
        <p:nvSpPr>
          <p:cNvPr id="5" name="Footer Placeholder 4"/>
          <p:cNvSpPr>
            <a:spLocks noGrp="1"/>
          </p:cNvSpPr>
          <p:nvPr>
            <p:ph type="ftr" sz="quarter" idx="11"/>
          </p:nvPr>
        </p:nvSpPr>
        <p:spPr/>
        <p:txBody>
          <a:bodyPr/>
          <a:lstStyle/>
          <a:p>
            <a:r>
              <a:rPr lang="en-US" dirty="0" smtClean="0"/>
              <a:t>Written by Ahmed Almashani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7" name="Picture 6"/>
          <p:cNvPicPr>
            <a:picLocks noChangeAspect="1"/>
          </p:cNvPicPr>
          <p:nvPr/>
        </p:nvPicPr>
        <p:blipFill>
          <a:blip r:embed="rId2"/>
          <a:stretch>
            <a:fillRect/>
          </a:stretch>
        </p:blipFill>
        <p:spPr>
          <a:xfrm>
            <a:off x="2760660" y="3241869"/>
            <a:ext cx="5919105" cy="155521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24508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smtClean="0"/>
              <a:t>Removing a group newAdmin </a:t>
            </a:r>
            <a:endParaRPr lang="en-US" sz="5400" b="1"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To delete or remove newAdmin group, we can issue the following command line followed by confirming the deletion by viewing the </a:t>
            </a:r>
            <a:r>
              <a:rPr lang="en-US" b="1" dirty="0" smtClean="0"/>
              <a:t>/etc/group </a:t>
            </a:r>
            <a:r>
              <a:rPr lang="en-US" dirty="0" smtClean="0"/>
              <a:t>file using </a:t>
            </a:r>
            <a:br>
              <a:rPr lang="en-US" dirty="0" smtClean="0"/>
            </a:br>
            <a:r>
              <a:rPr lang="en-US" b="1" dirty="0" smtClean="0"/>
              <a:t>| grep</a:t>
            </a:r>
            <a:r>
              <a:rPr lang="en-US" dirty="0" smtClean="0"/>
              <a:t> search command:</a:t>
            </a:r>
            <a:endParaRPr lang="en-US" dirty="0"/>
          </a:p>
        </p:txBody>
      </p:sp>
      <p:sp>
        <p:nvSpPr>
          <p:cNvPr id="4" name="Date Placeholder 3"/>
          <p:cNvSpPr>
            <a:spLocks noGrp="1"/>
          </p:cNvSpPr>
          <p:nvPr>
            <p:ph type="dt" sz="half" idx="10"/>
          </p:nvPr>
        </p:nvSpPr>
        <p:spPr/>
        <p:txBody>
          <a:bodyPr/>
          <a:lstStyle/>
          <a:p>
            <a:fld id="{1755F83B-0992-4F51-B0B3-0F2EE172E8D4}" type="datetime1">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27</a:t>
            </a:fld>
            <a:endParaRPr lang="en-US" dirty="0"/>
          </a:p>
        </p:txBody>
      </p:sp>
      <p:pic>
        <p:nvPicPr>
          <p:cNvPr id="7" name="Picture 6"/>
          <p:cNvPicPr>
            <a:picLocks noChangeAspect="1"/>
          </p:cNvPicPr>
          <p:nvPr/>
        </p:nvPicPr>
        <p:blipFill>
          <a:blip r:embed="rId2"/>
          <a:stretch>
            <a:fillRect/>
          </a:stretch>
        </p:blipFill>
        <p:spPr>
          <a:xfrm>
            <a:off x="2965571" y="3544105"/>
            <a:ext cx="6459782" cy="236711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45347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
            </a:r>
            <a:r>
              <a:rPr lang="en-US" b="1" dirty="0" smtClean="0"/>
              <a:t>asswd command:</a:t>
            </a:r>
            <a:endParaRPr lang="en-US" b="1" dirty="0"/>
          </a:p>
        </p:txBody>
      </p:sp>
      <p:sp>
        <p:nvSpPr>
          <p:cNvPr id="3" name="Content Placeholder 2"/>
          <p:cNvSpPr>
            <a:spLocks noGrp="1"/>
          </p:cNvSpPr>
          <p:nvPr>
            <p:ph idx="1"/>
          </p:nvPr>
        </p:nvSpPr>
        <p:spPr/>
        <p:txBody>
          <a:bodyPr/>
          <a:lstStyle/>
          <a:p>
            <a:pPr marL="0" indent="0">
              <a:buNone/>
            </a:pPr>
            <a:r>
              <a:rPr lang="en-US" dirty="0" smtClean="0"/>
              <a:t>To get a quick definition of what passwd do, we can issue the following command line: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b="1" dirty="0"/>
              <a:t>w</a:t>
            </a:r>
            <a:r>
              <a:rPr lang="en-US" b="1" dirty="0" smtClean="0"/>
              <a:t>hatis</a:t>
            </a:r>
            <a:r>
              <a:rPr lang="en-US" dirty="0" smtClean="0"/>
              <a:t> command can tell you briefly what it does.</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789237" y="2801556"/>
            <a:ext cx="6792645" cy="1152257"/>
          </a:xfrm>
          <a:prstGeom prst="rect">
            <a:avLst/>
          </a:prstGeom>
          <a:ln w="88900" cap="sq" cmpd="thickThin">
            <a:solidFill>
              <a:srgbClr val="000000"/>
            </a:solidFill>
            <a:prstDash val="solid"/>
            <a:miter lim="800000"/>
          </a:ln>
          <a:effectLst>
            <a:innerShdw blurRad="76200">
              <a:srgbClr val="000000"/>
            </a:innerShdw>
          </a:effectLst>
        </p:spPr>
      </p:pic>
      <p:sp>
        <p:nvSpPr>
          <p:cNvPr id="5" name="Date Placeholder 4"/>
          <p:cNvSpPr>
            <a:spLocks noGrp="1"/>
          </p:cNvSpPr>
          <p:nvPr>
            <p:ph type="dt" sz="half" idx="10"/>
          </p:nvPr>
        </p:nvSpPr>
        <p:spPr/>
        <p:txBody>
          <a:bodyPr/>
          <a:lstStyle/>
          <a:p>
            <a:fld id="{4E8DCF16-78E7-496A-8FC6-368045819DEE}" type="datetime1">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616188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
            </a:r>
            <a:r>
              <a:rPr lang="en-US" b="1" dirty="0" smtClean="0"/>
              <a:t>asswd Command:</a:t>
            </a:r>
            <a:endParaRPr lang="en-US" b="1" dirty="0"/>
          </a:p>
        </p:txBody>
      </p:sp>
      <p:sp>
        <p:nvSpPr>
          <p:cNvPr id="3" name="Content Placeholder 2"/>
          <p:cNvSpPr>
            <a:spLocks noGrp="1"/>
          </p:cNvSpPr>
          <p:nvPr>
            <p:ph idx="1"/>
          </p:nvPr>
        </p:nvSpPr>
        <p:spPr/>
        <p:txBody>
          <a:bodyPr/>
          <a:lstStyle/>
          <a:p>
            <a:pPr marL="0" indent="0">
              <a:buNone/>
            </a:pPr>
            <a:r>
              <a:rPr lang="en-US" dirty="0" smtClean="0"/>
              <a:t>If you want to view the help page of passwd, you can simply issue the command: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If you want to search for something specific, you can use slash followed by the word you are looking for: </a:t>
            </a:r>
            <a:r>
              <a:rPr lang="en-US" b="1" dirty="0" smtClean="0"/>
              <a:t>/</a:t>
            </a:r>
            <a:r>
              <a:rPr lang="en-US" dirty="0" smtClean="0"/>
              <a:t> activates search inside </a:t>
            </a:r>
            <a:r>
              <a:rPr lang="en-US" b="1" dirty="0" smtClean="0"/>
              <a:t>man</a:t>
            </a:r>
            <a:r>
              <a:rPr lang="en-US" dirty="0" smtClean="0"/>
              <a:t> command</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933364" y="2860361"/>
            <a:ext cx="4716687" cy="1162050"/>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3"/>
          <a:stretch>
            <a:fillRect/>
          </a:stretch>
        </p:blipFill>
        <p:spPr>
          <a:xfrm>
            <a:off x="3029219" y="5138066"/>
            <a:ext cx="3429000" cy="600075"/>
          </a:xfrm>
          <a:prstGeom prst="rect">
            <a:avLst/>
          </a:prstGeom>
          <a:ln w="88900" cap="sq" cmpd="thickThin">
            <a:solidFill>
              <a:srgbClr val="000000"/>
            </a:solidFill>
            <a:prstDash val="solid"/>
            <a:miter lim="800000"/>
          </a:ln>
          <a:effectLst>
            <a:innerShdw blurRad="76200">
              <a:srgbClr val="000000"/>
            </a:innerShdw>
          </a:effectLst>
        </p:spPr>
      </p:pic>
      <p:sp>
        <p:nvSpPr>
          <p:cNvPr id="6" name="Date Placeholder 5"/>
          <p:cNvSpPr>
            <a:spLocks noGrp="1"/>
          </p:cNvSpPr>
          <p:nvPr>
            <p:ph type="dt" sz="half" idx="10"/>
          </p:nvPr>
        </p:nvSpPr>
        <p:spPr/>
        <p:txBody>
          <a:bodyPr/>
          <a:lstStyle/>
          <a:p>
            <a:fld id="{5FC6D83E-E213-47EC-A0CB-5A007E554B19}" type="datetime1">
              <a:rPr lang="en-US" smtClean="0"/>
              <a:t>8/26/2024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524475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passwd Command:</a:t>
            </a:r>
            <a:endParaRPr lang="en-US" dirty="0"/>
          </a:p>
        </p:txBody>
      </p:sp>
      <p:sp>
        <p:nvSpPr>
          <p:cNvPr id="3" name="Content Placeholder 2"/>
          <p:cNvSpPr>
            <a:spLocks noGrp="1"/>
          </p:cNvSpPr>
          <p:nvPr>
            <p:ph idx="1"/>
          </p:nvPr>
        </p:nvSpPr>
        <p:spPr>
          <a:xfrm>
            <a:off x="2589212" y="2133599"/>
            <a:ext cx="8915400" cy="4022501"/>
          </a:xfrm>
        </p:spPr>
        <p:txBody>
          <a:bodyPr>
            <a:normAutofit fontScale="85000" lnSpcReduction="20000"/>
          </a:bodyPr>
          <a:lstStyle/>
          <a:p>
            <a:pPr marL="0" indent="0">
              <a:buNone/>
            </a:pPr>
            <a:r>
              <a:rPr lang="en-US" b="1" dirty="0" smtClean="0"/>
              <a:t>passwd -S</a:t>
            </a:r>
          </a:p>
          <a:p>
            <a:pPr marL="0" indent="0">
              <a:buNone/>
            </a:pPr>
            <a:r>
              <a:rPr lang="en-US" dirty="0" smtClean="0"/>
              <a:t>The previous command displays the information related to the current user as it appears in the following image: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It displays respectively:</a:t>
            </a:r>
          </a:p>
          <a:p>
            <a:pPr>
              <a:buFontTx/>
              <a:buChar char="-"/>
            </a:pPr>
            <a:r>
              <a:rPr lang="en-US" dirty="0" smtClean="0"/>
              <a:t>Username – pass word status – date – expiration date </a:t>
            </a:r>
          </a:p>
          <a:p>
            <a:pPr>
              <a:buFontTx/>
              <a:buChar char="-"/>
            </a:pPr>
            <a:r>
              <a:rPr lang="en-US" dirty="0" smtClean="0"/>
              <a:t>0 in expiration date indicates that password will never expire.</a:t>
            </a:r>
          </a:p>
          <a:p>
            <a:pPr>
              <a:buFontTx/>
              <a:buChar char="-"/>
            </a:pPr>
            <a:endParaRPr lang="en-US" dirty="0"/>
          </a:p>
          <a:p>
            <a:pPr marL="0" indent="0">
              <a:buNone/>
            </a:pPr>
            <a:r>
              <a:rPr lang="en-US" dirty="0" smtClean="0"/>
              <a:t>In the following slide, we will learn more about changing the settings of a user password in kali Linux and it is pretty much the same procedure on all Linux Operating Systems.</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3155882" y="2989507"/>
            <a:ext cx="6915396" cy="1054459"/>
          </a:xfrm>
          <a:prstGeom prst="rect">
            <a:avLst/>
          </a:prstGeom>
          <a:ln w="88900" cap="sq" cmpd="thickThin">
            <a:solidFill>
              <a:srgbClr val="000000"/>
            </a:solidFill>
            <a:prstDash val="solid"/>
            <a:miter lim="800000"/>
          </a:ln>
          <a:effectLst>
            <a:innerShdw blurRad="76200">
              <a:srgbClr val="000000"/>
            </a:innerShdw>
          </a:effectLst>
        </p:spPr>
      </p:pic>
      <p:sp>
        <p:nvSpPr>
          <p:cNvPr id="5" name="Date Placeholder 4"/>
          <p:cNvSpPr>
            <a:spLocks noGrp="1"/>
          </p:cNvSpPr>
          <p:nvPr>
            <p:ph type="dt" sz="half" idx="10"/>
          </p:nvPr>
        </p:nvSpPr>
        <p:spPr/>
        <p:txBody>
          <a:bodyPr/>
          <a:lstStyle/>
          <a:p>
            <a:fld id="{2DB1B5DF-3370-4FDF-AEB3-D2991D3D3AD3}" type="datetime1">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36252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passwd Command:</a:t>
            </a:r>
            <a:endParaRPr lang="en-US" dirty="0"/>
          </a:p>
        </p:txBody>
      </p:sp>
      <p:sp>
        <p:nvSpPr>
          <p:cNvPr id="3" name="Content Placeholder 2"/>
          <p:cNvSpPr>
            <a:spLocks noGrp="1"/>
          </p:cNvSpPr>
          <p:nvPr>
            <p:ph idx="1"/>
          </p:nvPr>
        </p:nvSpPr>
        <p:spPr>
          <a:xfrm>
            <a:off x="2589212" y="1648497"/>
            <a:ext cx="8915400" cy="4649272"/>
          </a:xfrm>
        </p:spPr>
        <p:txBody>
          <a:bodyPr>
            <a:normAutofit/>
          </a:bodyPr>
          <a:lstStyle/>
          <a:p>
            <a:pPr marL="0" indent="0">
              <a:buNone/>
            </a:pPr>
            <a:r>
              <a:rPr lang="en-US" b="1" dirty="0" smtClean="0"/>
              <a:t>passwd</a:t>
            </a:r>
          </a:p>
          <a:p>
            <a:pPr marL="0" indent="0">
              <a:buNone/>
            </a:pPr>
            <a:r>
              <a:rPr lang="en-US" dirty="0" smtClean="0"/>
              <a:t>Typing passwd alone prompts for changing the current user password. You will be asked to give the current password, and then, enter the new password, and finally, confirm it as you will see in the following image: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After changing the passwd, you will see the date is changed to today’s date. Indicating the password has been updated.</a:t>
            </a:r>
          </a:p>
          <a:p>
            <a:pPr marL="0" indent="0">
              <a:buNone/>
            </a:pPr>
            <a:endParaRPr lang="en-US" dirty="0"/>
          </a:p>
        </p:txBody>
      </p:sp>
      <p:pic>
        <p:nvPicPr>
          <p:cNvPr id="4" name="Picture 3"/>
          <p:cNvPicPr>
            <a:picLocks noChangeAspect="1"/>
          </p:cNvPicPr>
          <p:nvPr/>
        </p:nvPicPr>
        <p:blipFill>
          <a:blip r:embed="rId2"/>
          <a:stretch>
            <a:fillRect/>
          </a:stretch>
        </p:blipFill>
        <p:spPr>
          <a:xfrm>
            <a:off x="2776068" y="3075670"/>
            <a:ext cx="3908067" cy="1794926"/>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3"/>
          <a:stretch>
            <a:fillRect/>
          </a:stretch>
        </p:blipFill>
        <p:spPr>
          <a:xfrm>
            <a:off x="6870991" y="3079873"/>
            <a:ext cx="3831353" cy="1790723"/>
          </a:xfrm>
          <a:prstGeom prst="rect">
            <a:avLst/>
          </a:prstGeom>
          <a:ln w="88900" cap="sq" cmpd="thickThin">
            <a:solidFill>
              <a:srgbClr val="000000"/>
            </a:solidFill>
            <a:prstDash val="solid"/>
            <a:miter lim="800000"/>
          </a:ln>
          <a:effectLst>
            <a:innerShdw blurRad="76200">
              <a:srgbClr val="000000"/>
            </a:innerShdw>
          </a:effectLst>
        </p:spPr>
      </p:pic>
      <p:sp>
        <p:nvSpPr>
          <p:cNvPr id="6" name="Date Placeholder 5"/>
          <p:cNvSpPr>
            <a:spLocks noGrp="1"/>
          </p:cNvSpPr>
          <p:nvPr>
            <p:ph type="dt" sz="half" idx="10"/>
          </p:nvPr>
        </p:nvSpPr>
        <p:spPr/>
        <p:txBody>
          <a:bodyPr/>
          <a:lstStyle/>
          <a:p>
            <a:fld id="{CAF50B2A-9415-4B0B-88EC-D73C9FB89A11}" type="datetime1">
              <a:rPr lang="en-US" smtClean="0"/>
              <a:t>8/26/2024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541974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passwd Command:</a:t>
            </a:r>
            <a:endParaRPr lang="en-US" dirty="0"/>
          </a:p>
        </p:txBody>
      </p:sp>
      <p:sp>
        <p:nvSpPr>
          <p:cNvPr id="3" name="Content Placeholder 2"/>
          <p:cNvSpPr>
            <a:spLocks noGrp="1"/>
          </p:cNvSpPr>
          <p:nvPr>
            <p:ph idx="1"/>
          </p:nvPr>
        </p:nvSpPr>
        <p:spPr>
          <a:xfrm>
            <a:off x="2589212" y="1905000"/>
            <a:ext cx="8915400" cy="4006222"/>
          </a:xfrm>
        </p:spPr>
        <p:txBody>
          <a:bodyPr>
            <a:normAutofit lnSpcReduction="10000"/>
          </a:bodyPr>
          <a:lstStyle/>
          <a:p>
            <a:pPr marL="0" indent="0">
              <a:buNone/>
            </a:pPr>
            <a:r>
              <a:rPr lang="en-US" b="1" dirty="0" smtClean="0"/>
              <a:t>passwd kali</a:t>
            </a:r>
          </a:p>
          <a:p>
            <a:pPr marL="0" indent="0">
              <a:buNone/>
            </a:pPr>
            <a:r>
              <a:rPr lang="en-US" dirty="0" smtClean="0"/>
              <a:t>To change the password of a user from the root user, we can issue the following command as it appears… the passwd &lt;username&gt;: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r>
              <a:rPr lang="en-US" dirty="0" smtClean="0"/>
              <a:t>To change a user password, you must be the root user or another user with root privileges.</a:t>
            </a:r>
          </a:p>
          <a:p>
            <a:pPr marL="0" indent="0">
              <a:buNone/>
            </a:pPr>
            <a:endParaRPr lang="en-US" dirty="0"/>
          </a:p>
        </p:txBody>
      </p:sp>
      <p:pic>
        <p:nvPicPr>
          <p:cNvPr id="4" name="Picture 3"/>
          <p:cNvPicPr>
            <a:picLocks noChangeAspect="1"/>
          </p:cNvPicPr>
          <p:nvPr/>
        </p:nvPicPr>
        <p:blipFill>
          <a:blip r:embed="rId2"/>
          <a:stretch>
            <a:fillRect/>
          </a:stretch>
        </p:blipFill>
        <p:spPr>
          <a:xfrm>
            <a:off x="2864811" y="2955611"/>
            <a:ext cx="5648125" cy="1905000"/>
          </a:xfrm>
          <a:prstGeom prst="rect">
            <a:avLst/>
          </a:prstGeom>
          <a:ln w="88900" cap="sq" cmpd="thickThin">
            <a:solidFill>
              <a:srgbClr val="000000"/>
            </a:solidFill>
            <a:prstDash val="solid"/>
            <a:miter lim="800000"/>
          </a:ln>
          <a:effectLst>
            <a:innerShdw blurRad="76200">
              <a:srgbClr val="000000"/>
            </a:innerShdw>
          </a:effectLst>
        </p:spPr>
      </p:pic>
      <p:sp>
        <p:nvSpPr>
          <p:cNvPr id="5" name="Date Placeholder 4"/>
          <p:cNvSpPr>
            <a:spLocks noGrp="1"/>
          </p:cNvSpPr>
          <p:nvPr>
            <p:ph type="dt" sz="half" idx="10"/>
          </p:nvPr>
        </p:nvSpPr>
        <p:spPr/>
        <p:txBody>
          <a:bodyPr/>
          <a:lstStyle/>
          <a:p>
            <a:fld id="{7CE3D2A0-16A5-4657-96FC-7A68CD287272}" type="datetime1">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51240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passwd Command:</a:t>
            </a:r>
            <a:endParaRPr lang="en-US" dirty="0"/>
          </a:p>
        </p:txBody>
      </p:sp>
      <p:sp>
        <p:nvSpPr>
          <p:cNvPr id="3" name="Content Placeholder 2"/>
          <p:cNvSpPr>
            <a:spLocks noGrp="1"/>
          </p:cNvSpPr>
          <p:nvPr>
            <p:ph idx="1"/>
          </p:nvPr>
        </p:nvSpPr>
        <p:spPr/>
        <p:txBody>
          <a:bodyPr/>
          <a:lstStyle/>
          <a:p>
            <a:pPr marL="0" indent="0">
              <a:buNone/>
            </a:pPr>
            <a:r>
              <a:rPr lang="en-US" dirty="0" smtClean="0"/>
              <a:t>Other options we can use with passwd:</a:t>
            </a:r>
          </a:p>
          <a:p>
            <a:pPr>
              <a:buFont typeface="Arial" panose="020B0604020202020204" pitchFamily="34" charset="0"/>
              <a:buChar char="•"/>
            </a:pPr>
            <a:r>
              <a:rPr lang="en-US" b="1" dirty="0" smtClean="0"/>
              <a:t>passwd -l &lt;username&gt; </a:t>
            </a:r>
            <a:r>
              <a:rPr lang="en-US" b="1" dirty="0" smtClean="0">
                <a:sym typeface="Wingdings" panose="05000000000000000000" pitchFamily="2" charset="2"/>
              </a:rPr>
              <a:t> lock user</a:t>
            </a:r>
            <a:endParaRPr lang="en-US" b="1" dirty="0" smtClean="0"/>
          </a:p>
          <a:p>
            <a:pPr>
              <a:buFont typeface="Arial" panose="020B0604020202020204" pitchFamily="34" charset="0"/>
              <a:buChar char="•"/>
            </a:pPr>
            <a:r>
              <a:rPr lang="en-US" b="1" dirty="0" smtClean="0"/>
              <a:t>passwd -u &lt;username&gt; </a:t>
            </a:r>
            <a:r>
              <a:rPr lang="en-US" b="1" dirty="0" smtClean="0">
                <a:sym typeface="Wingdings" panose="05000000000000000000" pitchFamily="2" charset="2"/>
              </a:rPr>
              <a:t> unlock user</a:t>
            </a:r>
            <a:endParaRPr lang="en-US" b="1" dirty="0" smtClean="0"/>
          </a:p>
          <a:p>
            <a:pPr>
              <a:buFont typeface="Arial" panose="020B0604020202020204" pitchFamily="34" charset="0"/>
              <a:buChar char="•"/>
            </a:pPr>
            <a:r>
              <a:rPr lang="en-US" b="1" dirty="0" smtClean="0"/>
              <a:t>passwd -x &lt;days&gt; &lt;username&gt; </a:t>
            </a:r>
            <a:r>
              <a:rPr lang="en-US" b="1" dirty="0" smtClean="0">
                <a:sym typeface="Wingdings" panose="05000000000000000000" pitchFamily="2" charset="2"/>
              </a:rPr>
              <a:t> set password expiration</a:t>
            </a:r>
          </a:p>
          <a:p>
            <a:pPr>
              <a:buFont typeface="Arial" panose="020B0604020202020204" pitchFamily="34" charset="0"/>
              <a:buChar char="•"/>
            </a:pPr>
            <a:r>
              <a:rPr lang="en-US" b="1" dirty="0" smtClean="0">
                <a:sym typeface="Wingdings" panose="05000000000000000000" pitchFamily="2" charset="2"/>
              </a:rPr>
              <a:t>passwd -e &lt;username&gt;  forcing password immediate expiration</a:t>
            </a:r>
            <a:endParaRPr lang="en-US" b="1" dirty="0" smtClean="0"/>
          </a:p>
          <a:p>
            <a:pPr>
              <a:buFont typeface="Arial" panose="020B0604020202020204" pitchFamily="34" charset="0"/>
              <a:buChar char="•"/>
            </a:pPr>
            <a:r>
              <a:rPr lang="en-US" b="1" dirty="0" smtClean="0"/>
              <a:t>passwd -d &lt;username&gt;  </a:t>
            </a:r>
            <a:r>
              <a:rPr lang="en-US" b="1" dirty="0" smtClean="0">
                <a:sym typeface="Wingdings" panose="05000000000000000000" pitchFamily="2" charset="2"/>
              </a:rPr>
              <a:t> deleting password for a user</a:t>
            </a:r>
            <a:endParaRPr lang="en-US" b="1" dirty="0" smtClean="0"/>
          </a:p>
          <a:p>
            <a:pPr marL="0" indent="0">
              <a:buNone/>
            </a:pPr>
            <a:r>
              <a:rPr lang="en-US" dirty="0" smtClean="0"/>
              <a:t>In the following slides, we will be viewing each output after issuing every one of the options above using </a:t>
            </a:r>
            <a:r>
              <a:rPr lang="en-US" b="1" dirty="0" smtClean="0"/>
              <a:t>passwd -S</a:t>
            </a:r>
            <a:r>
              <a:rPr lang="en-US" dirty="0" smtClean="0"/>
              <a:t> </a:t>
            </a:r>
            <a:endParaRPr lang="en-US" dirty="0"/>
          </a:p>
        </p:txBody>
      </p:sp>
      <p:sp>
        <p:nvSpPr>
          <p:cNvPr id="4" name="Date Placeholder 3"/>
          <p:cNvSpPr>
            <a:spLocks noGrp="1"/>
          </p:cNvSpPr>
          <p:nvPr>
            <p:ph type="dt" sz="half" idx="10"/>
          </p:nvPr>
        </p:nvSpPr>
        <p:spPr/>
        <p:txBody>
          <a:bodyPr/>
          <a:lstStyle/>
          <a:p>
            <a:fld id="{BBAE2944-0298-4CFD-89DB-FE8C60EF6821}" type="datetime1">
              <a:rPr lang="en-US" smtClean="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678681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passwd Command:</a:t>
            </a:r>
            <a:endParaRPr lang="en-US" dirty="0"/>
          </a:p>
        </p:txBody>
      </p:sp>
      <p:sp>
        <p:nvSpPr>
          <p:cNvPr id="3" name="Content Placeholder 2"/>
          <p:cNvSpPr>
            <a:spLocks noGrp="1"/>
          </p:cNvSpPr>
          <p:nvPr>
            <p:ph idx="1"/>
          </p:nvPr>
        </p:nvSpPr>
        <p:spPr>
          <a:xfrm>
            <a:off x="2589212" y="1378039"/>
            <a:ext cx="8915400" cy="4533183"/>
          </a:xfrm>
        </p:spPr>
        <p:txBody>
          <a:bodyPr/>
          <a:lstStyle/>
          <a:p>
            <a:pPr marL="0" indent="0">
              <a:buNone/>
            </a:pPr>
            <a:r>
              <a:rPr lang="en-US" b="1" dirty="0" smtClean="0"/>
              <a:t>passwd -l &lt;username&gt; </a:t>
            </a:r>
          </a:p>
          <a:p>
            <a:pPr marL="0" indent="0">
              <a:buNone/>
            </a:pPr>
            <a:r>
              <a:rPr lang="en-US" dirty="0" smtClean="0"/>
              <a:t>This the command to lock the username</a:t>
            </a:r>
          </a:p>
          <a:p>
            <a:pPr marL="0" indent="0">
              <a:buNone/>
            </a:pPr>
            <a:r>
              <a:rPr lang="en-US" b="1" dirty="0" smtClean="0"/>
              <a:t>passwd -u &lt;username&gt;</a:t>
            </a:r>
          </a:p>
          <a:p>
            <a:pPr marL="0" indent="0">
              <a:buNone/>
            </a:pPr>
            <a:r>
              <a:rPr lang="en-US" dirty="0" smtClean="0"/>
              <a:t>This command to unlock the username</a:t>
            </a:r>
          </a:p>
          <a:p>
            <a:pPr marL="0" indent="0">
              <a:buNone/>
            </a:pPr>
            <a:r>
              <a:rPr lang="en-US" dirty="0" smtClean="0"/>
              <a:t>To perform these commands, you must be the root user or a user with root privileges:</a:t>
            </a:r>
          </a:p>
          <a:p>
            <a:pPr marL="0" indent="0">
              <a:buNone/>
            </a:pPr>
            <a:endParaRPr lang="en-US" dirty="0"/>
          </a:p>
        </p:txBody>
      </p:sp>
      <p:pic>
        <p:nvPicPr>
          <p:cNvPr id="4" name="Picture 3"/>
          <p:cNvPicPr>
            <a:picLocks noChangeAspect="1"/>
          </p:cNvPicPr>
          <p:nvPr/>
        </p:nvPicPr>
        <p:blipFill>
          <a:blip r:embed="rId2"/>
          <a:stretch>
            <a:fillRect/>
          </a:stretch>
        </p:blipFill>
        <p:spPr>
          <a:xfrm>
            <a:off x="2705122" y="3747661"/>
            <a:ext cx="3565839" cy="2049686"/>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3"/>
          <a:stretch>
            <a:fillRect/>
          </a:stretch>
        </p:blipFill>
        <p:spPr>
          <a:xfrm>
            <a:off x="6570238" y="3747661"/>
            <a:ext cx="3790950" cy="2049686"/>
          </a:xfrm>
          <a:prstGeom prst="rect">
            <a:avLst/>
          </a:prstGeom>
          <a:ln w="88900" cap="sq" cmpd="thickThin">
            <a:solidFill>
              <a:srgbClr val="000000"/>
            </a:solidFill>
            <a:prstDash val="solid"/>
            <a:miter lim="800000"/>
          </a:ln>
          <a:effectLst>
            <a:innerShdw blurRad="76200">
              <a:srgbClr val="000000"/>
            </a:innerShdw>
          </a:effectLst>
        </p:spPr>
      </p:pic>
      <p:sp>
        <p:nvSpPr>
          <p:cNvPr id="6" name="Date Placeholder 5"/>
          <p:cNvSpPr>
            <a:spLocks noGrp="1"/>
          </p:cNvSpPr>
          <p:nvPr>
            <p:ph type="dt" sz="half" idx="10"/>
          </p:nvPr>
        </p:nvSpPr>
        <p:spPr/>
        <p:txBody>
          <a:bodyPr/>
          <a:lstStyle/>
          <a:p>
            <a:fld id="{F06E4F82-2E7B-4A91-9790-793589682B7F}" type="datetime1">
              <a:rPr lang="en-US" smtClean="0"/>
              <a:t>8/26/2024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7941010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5510</TotalTime>
  <Words>1698</Words>
  <Application>Microsoft Office PowerPoint</Application>
  <PresentationFormat>Widescreen</PresentationFormat>
  <Paragraphs>227</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Century Gothic</vt:lpstr>
      <vt:lpstr>Wingdings</vt:lpstr>
      <vt:lpstr>Wingdings 3</vt:lpstr>
      <vt:lpstr>Wisp</vt:lpstr>
      <vt:lpstr>Chapter 2 Kali Linux: passwd, sudo, adduser, and addgroup</vt:lpstr>
      <vt:lpstr>passwd command:</vt:lpstr>
      <vt:lpstr>passwd command:</vt:lpstr>
      <vt:lpstr>passwd Command:</vt:lpstr>
      <vt:lpstr>passwd Command:</vt:lpstr>
      <vt:lpstr>passwd Command:</vt:lpstr>
      <vt:lpstr>passwd Command:</vt:lpstr>
      <vt:lpstr>passwd Command:</vt:lpstr>
      <vt:lpstr>passwd Command:</vt:lpstr>
      <vt:lpstr>passwd Command:</vt:lpstr>
      <vt:lpstr>passwd Command:</vt:lpstr>
      <vt:lpstr>passwd Command:</vt:lpstr>
      <vt:lpstr>Sudo Group </vt:lpstr>
      <vt:lpstr>Sudo Group</vt:lpstr>
      <vt:lpstr>Sudo Group</vt:lpstr>
      <vt:lpstr>Sudo Group</vt:lpstr>
      <vt:lpstr>Users in Linux</vt:lpstr>
      <vt:lpstr>Adduser in Linux</vt:lpstr>
      <vt:lpstr>Viewing Users in Linux</vt:lpstr>
      <vt:lpstr>Viewing user groups in Linux</vt:lpstr>
      <vt:lpstr>Connecting to a user in Linux</vt:lpstr>
      <vt:lpstr>Adding user to a group Sudo</vt:lpstr>
      <vt:lpstr>Removing user from Group Sudo</vt:lpstr>
      <vt:lpstr>Groups in Linux</vt:lpstr>
      <vt:lpstr>Creating a new Group in Linux</vt:lpstr>
      <vt:lpstr>Viewing the newAdmin group added </vt:lpstr>
      <vt:lpstr>Removing a group newAdmin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Kali Linux: passwd, sudo, and User Permissions</dc:title>
  <dc:creator>Microsoft account</dc:creator>
  <cp:lastModifiedBy>Microsoft account</cp:lastModifiedBy>
  <cp:revision>90</cp:revision>
  <dcterms:created xsi:type="dcterms:W3CDTF">2024-08-25T18:13:01Z</dcterms:created>
  <dcterms:modified xsi:type="dcterms:W3CDTF">2024-08-29T14:03:20Z</dcterms:modified>
</cp:coreProperties>
</file>