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Merriweather Light"/>
      <p:regular r:id="rId14"/>
      <p:bold r:id="rId15"/>
      <p:italic r:id="rId16"/>
      <p:boldItalic r:id="rId17"/>
    </p:embeddedFont>
    <p:embeddedFont>
      <p:font typeface="Montserrat"/>
      <p:regular r:id="rId18"/>
      <p:bold r:id="rId19"/>
      <p:italic r:id="rId20"/>
      <p:boldItalic r:id="rId21"/>
    </p:embeddedFont>
    <p:embeddedFont>
      <p:font typeface="Open Sans SemiBold"/>
      <p:regular r:id="rId22"/>
      <p:bold r:id="rId23"/>
      <p:italic r:id="rId24"/>
      <p:boldItalic r:id="rId25"/>
    </p:embeddedFont>
    <p:embeddedFont>
      <p:font typeface="Vidaloka"/>
      <p:regular r:id="rId26"/>
    </p:embeddedFont>
    <p:embeddedFont>
      <p:font typeface="Russo One"/>
      <p:regular r:id="rId27"/>
    </p:embeddedFont>
    <p:embeddedFont>
      <p:font typeface="Mako"/>
      <p:regular r:id="rId28"/>
    </p:embeddedFont>
    <p:embeddedFont>
      <p:font typeface="Crimson Text"/>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Text-italic.fntdata"/><Relationship Id="rId30" Type="http://schemas.openxmlformats.org/officeDocument/2006/relationships/font" Target="fonts/CrimsonText-bold.fntdata"/><Relationship Id="rId33" Type="http://schemas.openxmlformats.org/officeDocument/2006/relationships/font" Target="fonts/OpenSans-regular.fntdata"/><Relationship Id="rId32" Type="http://schemas.openxmlformats.org/officeDocument/2006/relationships/font" Target="fonts/CrimsonText-boldItalic.fntdata"/><Relationship Id="rId35" Type="http://schemas.openxmlformats.org/officeDocument/2006/relationships/font" Target="fonts/OpenSans-italic.fntdata"/><Relationship Id="rId34" Type="http://schemas.openxmlformats.org/officeDocument/2006/relationships/font" Target="fonts/OpenSans-bold.fntdata"/><Relationship Id="rId36" Type="http://schemas.openxmlformats.org/officeDocument/2006/relationships/font" Target="fonts/OpenSans-boldItalic.fntdata"/><Relationship Id="rId20" Type="http://schemas.openxmlformats.org/officeDocument/2006/relationships/font" Target="fonts/Montserrat-italic.fntdata"/><Relationship Id="rId22" Type="http://schemas.openxmlformats.org/officeDocument/2006/relationships/font" Target="fonts/OpenSansSemiBold-regular.fntdata"/><Relationship Id="rId21" Type="http://schemas.openxmlformats.org/officeDocument/2006/relationships/font" Target="fonts/Montserrat-boldItalic.fntdata"/><Relationship Id="rId24" Type="http://schemas.openxmlformats.org/officeDocument/2006/relationships/font" Target="fonts/OpenSansSemiBold-italic.fntdata"/><Relationship Id="rId23" Type="http://schemas.openxmlformats.org/officeDocument/2006/relationships/font" Target="fonts/OpenSansSemiBold-bold.fntdata"/><Relationship Id="rId26" Type="http://schemas.openxmlformats.org/officeDocument/2006/relationships/font" Target="fonts/Vidaloka-regular.fntdata"/><Relationship Id="rId25" Type="http://schemas.openxmlformats.org/officeDocument/2006/relationships/font" Target="fonts/OpenSansSemiBold-boldItalic.fntdata"/><Relationship Id="rId28" Type="http://schemas.openxmlformats.org/officeDocument/2006/relationships/font" Target="fonts/Mako-regular.fntdata"/><Relationship Id="rId27" Type="http://schemas.openxmlformats.org/officeDocument/2006/relationships/font" Target="fonts/RussoOne-regular.fntdata"/><Relationship Id="rId29" Type="http://schemas.openxmlformats.org/officeDocument/2006/relationships/font" Target="fonts/CrimsonText-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MerriweatherLight-bold.fntdata"/><Relationship Id="rId14" Type="http://schemas.openxmlformats.org/officeDocument/2006/relationships/font" Target="fonts/MerriweatherLight-regular.fntdata"/><Relationship Id="rId17" Type="http://schemas.openxmlformats.org/officeDocument/2006/relationships/font" Target="fonts/MerriweatherLight-boldItalic.fntdata"/><Relationship Id="rId16" Type="http://schemas.openxmlformats.org/officeDocument/2006/relationships/font" Target="fonts/MerriweatherLight-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c6df433f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c6df433f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c6b7e520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c6b7e520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c6b7e520d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c6b7e520d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c6b7e520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c6b7e520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c6df433f1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c6df433f1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c6b7e520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c6b7e520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c6b7e520d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c6b7e520d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324500"/>
            <a:ext cx="70641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TexTruth</a:t>
            </a:r>
            <a:endParaRPr/>
          </a:p>
        </p:txBody>
      </p:sp>
      <p:sp>
        <p:nvSpPr>
          <p:cNvPr id="473" name="Google Shape;473;p54"/>
          <p:cNvSpPr txBox="1"/>
          <p:nvPr>
            <p:ph idx="1" type="subTitle"/>
          </p:nvPr>
        </p:nvSpPr>
        <p:spPr>
          <a:xfrm>
            <a:off x="1039950" y="38668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t>Team Bit-Chess</a:t>
            </a:r>
            <a:endParaRPr b="1"/>
          </a:p>
        </p:txBody>
      </p:sp>
      <p:sp>
        <p:nvSpPr>
          <p:cNvPr id="474" name="Google Shape;474;p54"/>
          <p:cNvSpPr txBox="1"/>
          <p:nvPr/>
        </p:nvSpPr>
        <p:spPr>
          <a:xfrm>
            <a:off x="2985225" y="2853375"/>
            <a:ext cx="3305400" cy="20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Montserrat"/>
                <a:ea typeface="Montserrat"/>
                <a:cs typeface="Montserrat"/>
                <a:sym typeface="Montserrat"/>
              </a:rPr>
              <a:t>Ensuring Authenticity in the Age of AI</a:t>
            </a:r>
            <a:endParaRPr sz="11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1000"/>
                                        <p:tgtEl>
                                          <p:spTgt spid="4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1000"/>
                                        <p:tgtEl>
                                          <p:spTgt spid="47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ph idx="1" type="subTitle"/>
          </p:nvPr>
        </p:nvSpPr>
        <p:spPr>
          <a:xfrm>
            <a:off x="203400" y="1473400"/>
            <a:ext cx="8737200" cy="423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Develop an AI-powered solution to distinguish between AI-generated and human-authored text while evaluating the quality and sophistication of AI-generated content. Participants must create nuanced algorithms capable of detecting subtle differences in language fluency, coherence, and contextual understanding, advancing content verification tools for enhanced trust and reliability in an AI-driven information landscape.</a:t>
            </a:r>
            <a:endParaRPr sz="1500"/>
          </a:p>
          <a:p>
            <a:pPr indent="-323850" lvl="0" marL="457200" rtl="0" algn="l">
              <a:lnSpc>
                <a:spcPct val="115000"/>
              </a:lnSpc>
              <a:spcBef>
                <a:spcPts val="1200"/>
              </a:spcBef>
              <a:spcAft>
                <a:spcPts val="0"/>
              </a:spcAft>
              <a:buSzPts val="1500"/>
              <a:buChar char="●"/>
            </a:pPr>
            <a:r>
              <a:rPr lang="en" sz="1500"/>
              <a:t>AI powered classifier to distinguish between ai and human text.</a:t>
            </a:r>
            <a:endParaRPr sz="1500"/>
          </a:p>
          <a:p>
            <a:pPr indent="-323850" lvl="0" marL="457200" rtl="0" algn="l">
              <a:lnSpc>
                <a:spcPct val="115000"/>
              </a:lnSpc>
              <a:spcBef>
                <a:spcPts val="0"/>
              </a:spcBef>
              <a:spcAft>
                <a:spcPts val="0"/>
              </a:spcAft>
              <a:buSzPts val="1500"/>
              <a:buChar char="●"/>
            </a:pPr>
            <a:r>
              <a:rPr lang="en" sz="1500"/>
              <a:t>Measure the quality of any given text on predefined metrics</a:t>
            </a:r>
            <a:endParaRPr sz="1500"/>
          </a:p>
          <a:p>
            <a:pPr indent="-323850" lvl="0" marL="457200" rtl="0" algn="l">
              <a:lnSpc>
                <a:spcPct val="115000"/>
              </a:lnSpc>
              <a:spcBef>
                <a:spcPts val="0"/>
              </a:spcBef>
              <a:spcAft>
                <a:spcPts val="0"/>
              </a:spcAft>
              <a:buSzPts val="1500"/>
              <a:buChar char="●"/>
            </a:pPr>
            <a:r>
              <a:rPr lang="en" sz="1500"/>
              <a:t>Verifications tools</a:t>
            </a:r>
            <a:endParaRPr sz="1500"/>
          </a:p>
          <a:p>
            <a:pPr indent="-323850" lvl="0" marL="457200" rtl="0" algn="l">
              <a:lnSpc>
                <a:spcPct val="115000"/>
              </a:lnSpc>
              <a:spcBef>
                <a:spcPts val="0"/>
              </a:spcBef>
              <a:spcAft>
                <a:spcPts val="0"/>
              </a:spcAft>
              <a:buSzPts val="1500"/>
              <a:buChar char="●"/>
            </a:pPr>
            <a:r>
              <a:rPr lang="en" sz="1500"/>
              <a:t>Browser </a:t>
            </a:r>
            <a:r>
              <a:rPr lang="en" sz="1500"/>
              <a:t>Extension</a:t>
            </a:r>
            <a:r>
              <a:rPr lang="en" sz="1500"/>
              <a:t> for </a:t>
            </a:r>
            <a:r>
              <a:rPr lang="en" sz="1500"/>
              <a:t>accessibility</a:t>
            </a:r>
            <a:r>
              <a:rPr lang="en" sz="1500"/>
              <a:t> </a:t>
            </a:r>
            <a:endParaRPr sz="1500"/>
          </a:p>
          <a:p>
            <a:pPr indent="0" lvl="0" marL="0" rtl="0" algn="l">
              <a:lnSpc>
                <a:spcPct val="115000"/>
              </a:lnSpc>
              <a:spcBef>
                <a:spcPts val="1200"/>
              </a:spcBef>
              <a:spcAft>
                <a:spcPts val="0"/>
              </a:spcAft>
              <a:buClr>
                <a:schemeClr val="dk1"/>
              </a:buClr>
              <a:buSzPts val="1100"/>
              <a:buFont typeface="Arial"/>
              <a:buNone/>
            </a:pPr>
            <a:r>
              <a:t/>
            </a:r>
            <a:endParaRPr sz="1500"/>
          </a:p>
          <a:p>
            <a:pPr indent="0" lvl="0" marL="0" rtl="0" algn="l">
              <a:lnSpc>
                <a:spcPct val="115000"/>
              </a:lnSpc>
              <a:spcBef>
                <a:spcPts val="1200"/>
              </a:spcBef>
              <a:spcAft>
                <a:spcPts val="0"/>
              </a:spcAft>
              <a:buClr>
                <a:schemeClr val="dk1"/>
              </a:buClr>
              <a:buSzPts val="1100"/>
              <a:buFont typeface="Arial"/>
              <a:buNone/>
            </a:pPr>
            <a:r>
              <a:t/>
            </a:r>
            <a:endParaRPr sz="1500"/>
          </a:p>
          <a:p>
            <a:pPr indent="0" lvl="0" marL="0" rtl="0" algn="l">
              <a:lnSpc>
                <a:spcPct val="115000"/>
              </a:lnSpc>
              <a:spcBef>
                <a:spcPts val="1200"/>
              </a:spcBef>
              <a:spcAft>
                <a:spcPts val="1200"/>
              </a:spcAft>
              <a:buNone/>
            </a:pPr>
            <a:r>
              <a:t/>
            </a:r>
            <a:endParaRPr sz="1500"/>
          </a:p>
        </p:txBody>
      </p:sp>
      <p:sp>
        <p:nvSpPr>
          <p:cNvPr id="480" name="Google Shape;480;p55"/>
          <p:cNvSpPr txBox="1"/>
          <p:nvPr>
            <p:ph type="title"/>
          </p:nvPr>
        </p:nvSpPr>
        <p:spPr>
          <a:xfrm>
            <a:off x="906000" y="435400"/>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6"/>
          <p:cNvSpPr txBox="1"/>
          <p:nvPr>
            <p:ph idx="1" type="subTitle"/>
          </p:nvPr>
        </p:nvSpPr>
        <p:spPr>
          <a:xfrm>
            <a:off x="895950" y="1682000"/>
            <a:ext cx="7369500" cy="237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Rise of LLMs and Transformers</a:t>
            </a:r>
            <a:endParaRPr sz="1600"/>
          </a:p>
          <a:p>
            <a:pPr indent="0" lvl="0" marL="457200" rtl="0" algn="l">
              <a:spcBef>
                <a:spcPts val="1000"/>
              </a:spcBef>
              <a:spcAft>
                <a:spcPts val="0"/>
              </a:spcAft>
              <a:buNone/>
            </a:pPr>
            <a:r>
              <a:t/>
            </a:r>
            <a:endParaRPr sz="1600"/>
          </a:p>
          <a:p>
            <a:pPr indent="-330200" lvl="0" marL="457200" rtl="0" algn="l">
              <a:spcBef>
                <a:spcPts val="1000"/>
              </a:spcBef>
              <a:spcAft>
                <a:spcPts val="0"/>
              </a:spcAft>
              <a:buSzPts val="1600"/>
              <a:buAutoNum type="arabicPeriod"/>
            </a:pPr>
            <a:r>
              <a:rPr lang="en" sz="1600"/>
              <a:t>Flooding of “AI generated text” in social media platforms.</a:t>
            </a:r>
            <a:endParaRPr sz="1600"/>
          </a:p>
          <a:p>
            <a:pPr indent="0" lvl="0" marL="457200" rtl="0" algn="l">
              <a:spcBef>
                <a:spcPts val="1000"/>
              </a:spcBef>
              <a:spcAft>
                <a:spcPts val="0"/>
              </a:spcAft>
              <a:buNone/>
            </a:pPr>
            <a:r>
              <a:t/>
            </a:r>
            <a:endParaRPr sz="1600"/>
          </a:p>
          <a:p>
            <a:pPr indent="-330200" lvl="0" marL="457200" rtl="0" algn="l">
              <a:spcBef>
                <a:spcPts val="1000"/>
              </a:spcBef>
              <a:spcAft>
                <a:spcPts val="0"/>
              </a:spcAft>
              <a:buSzPts val="1600"/>
              <a:buAutoNum type="arabicPeriod"/>
            </a:pPr>
            <a:r>
              <a:rPr lang="en" sz="1600"/>
              <a:t>Plagiarism</a:t>
            </a:r>
            <a:r>
              <a:rPr lang="en" sz="1600"/>
              <a:t> in academic settings.</a:t>
            </a:r>
            <a:endParaRPr sz="1600"/>
          </a:p>
        </p:txBody>
      </p:sp>
      <p:sp>
        <p:nvSpPr>
          <p:cNvPr id="486" name="Google Shape;486;p56"/>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for TexTruth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7"/>
          <p:cNvSpPr txBox="1"/>
          <p:nvPr>
            <p:ph idx="1" type="subTitle"/>
          </p:nvPr>
        </p:nvSpPr>
        <p:spPr>
          <a:xfrm>
            <a:off x="906000" y="1406700"/>
            <a:ext cx="7561800" cy="3289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50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AI-powered website &amp; Chrome extension to identify AI-generated text.</a:t>
            </a:r>
            <a:endParaRPr sz="1600">
              <a:solidFill>
                <a:schemeClr val="dk1"/>
              </a:solidFill>
              <a:latin typeface="Open Sans"/>
              <a:ea typeface="Open Sans"/>
              <a:cs typeface="Open Sans"/>
              <a:sym typeface="Open Sans"/>
            </a:endParaRPr>
          </a:p>
          <a:p>
            <a:pPr indent="-330200" lvl="0" marL="457200" rtl="0" algn="l">
              <a:lnSpc>
                <a:spcPct val="115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BERT to perform statistical analysis on text</a:t>
            </a:r>
            <a:endParaRPr sz="1600">
              <a:solidFill>
                <a:schemeClr val="dk1"/>
              </a:solidFill>
              <a:latin typeface="Open Sans"/>
              <a:ea typeface="Open Sans"/>
              <a:cs typeface="Open Sans"/>
              <a:sym typeface="Open Sans"/>
            </a:endParaRPr>
          </a:p>
          <a:p>
            <a:pPr indent="-330200" lvl="0" marL="457200" rtl="0" algn="l">
              <a:lnSpc>
                <a:spcPct val="115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Analyzes language fluency, coherence, and contextual understanding using NLP.</a:t>
            </a:r>
            <a:endParaRPr sz="1600">
              <a:solidFill>
                <a:schemeClr val="dk1"/>
              </a:solidFill>
              <a:latin typeface="Open Sans"/>
              <a:ea typeface="Open Sans"/>
              <a:cs typeface="Open Sans"/>
              <a:sym typeface="Open Sans"/>
            </a:endParaRPr>
          </a:p>
          <a:p>
            <a:pPr indent="-330200" lvl="0" marL="457200" rtl="0" algn="l">
              <a:lnSpc>
                <a:spcPct val="115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User-friendly interface to verify online content trustworthiness.</a:t>
            </a:r>
            <a:endParaRPr sz="1600">
              <a:solidFill>
                <a:schemeClr val="dk1"/>
              </a:solidFill>
              <a:latin typeface="Open Sans"/>
              <a:ea typeface="Open Sans"/>
              <a:cs typeface="Open Sans"/>
              <a:sym typeface="Open Sans"/>
            </a:endParaRPr>
          </a:p>
          <a:p>
            <a:pPr indent="-330200" lvl="0" marL="457200" rtl="0" algn="l">
              <a:lnSpc>
                <a:spcPct val="115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Provide citations on the text for further exploration</a:t>
            </a:r>
            <a:endParaRPr sz="1800">
              <a:solidFill>
                <a:schemeClr val="dk1"/>
              </a:solidFill>
              <a:latin typeface="Open Sans"/>
              <a:ea typeface="Open Sans"/>
              <a:cs typeface="Open Sans"/>
              <a:sym typeface="Open Sans"/>
            </a:endParaRPr>
          </a:p>
        </p:txBody>
      </p:sp>
      <p:sp>
        <p:nvSpPr>
          <p:cNvPr id="492" name="Google Shape;492;p57"/>
          <p:cNvSpPr txBox="1"/>
          <p:nvPr>
            <p:ph type="title"/>
          </p:nvPr>
        </p:nvSpPr>
        <p:spPr>
          <a:xfrm>
            <a:off x="906000" y="435400"/>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Proposed Idea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ph idx="1" type="subTitle"/>
          </p:nvPr>
        </p:nvSpPr>
        <p:spPr>
          <a:xfrm>
            <a:off x="906000" y="1153975"/>
            <a:ext cx="7332000" cy="2330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50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The user provides input text or uploads a PDF file through the frontend interface.</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The frontend sends the user's input to the backend via REST API calls.</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The backend receives the text data and forwards it to the model API for analysis.</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The model API preprocesses the text using keras_nlp models, tokenizes it and makes predictions to determine whether it is human-authored or AI-generated using Distill BERT Model.</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If the text is AI-generated, the backend requests citations from the Gemini API.</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The Gemini API retrieves citations for the AI-generated text and sends them back to the backend.</a:t>
            </a:r>
            <a:endParaRPr>
              <a:solidFill>
                <a:schemeClr val="dk1"/>
              </a:solidFill>
              <a:latin typeface="Open Sans"/>
              <a:ea typeface="Open Sans"/>
              <a:cs typeface="Open Sans"/>
              <a:sym typeface="Open Sans"/>
            </a:endParaRPr>
          </a:p>
          <a:p>
            <a:pPr indent="-317500" lvl="0" marL="457200" rtl="0" algn="l">
              <a:lnSpc>
                <a:spcPct val="115000"/>
              </a:lnSpc>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Finally, the backend aggregates the detection results and citations and sends the response back to the frontend for display to the user.</a:t>
            </a:r>
            <a:endParaRPr>
              <a:solidFill>
                <a:schemeClr val="dk1"/>
              </a:solidFill>
              <a:latin typeface="Open Sans"/>
              <a:ea typeface="Open Sans"/>
              <a:cs typeface="Open Sans"/>
              <a:sym typeface="Open Sans"/>
            </a:endParaRPr>
          </a:p>
        </p:txBody>
      </p:sp>
      <p:sp>
        <p:nvSpPr>
          <p:cNvPr id="498" name="Google Shape;498;p58"/>
          <p:cNvSpPr txBox="1"/>
          <p:nvPr>
            <p:ph type="title"/>
          </p:nvPr>
        </p:nvSpPr>
        <p:spPr>
          <a:xfrm>
            <a:off x="906000" y="435400"/>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9"/>
          <p:cNvSpPr txBox="1"/>
          <p:nvPr>
            <p:ph type="title"/>
          </p:nvPr>
        </p:nvSpPr>
        <p:spPr>
          <a:xfrm>
            <a:off x="227750" y="28147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a:t>
            </a:r>
            <a:endParaRPr/>
          </a:p>
        </p:txBody>
      </p:sp>
      <p:pic>
        <p:nvPicPr>
          <p:cNvPr id="504" name="Google Shape;504;p59"/>
          <p:cNvPicPr preferRelativeResize="0"/>
          <p:nvPr/>
        </p:nvPicPr>
        <p:blipFill>
          <a:blip r:embed="rId3">
            <a:alphaModFix/>
          </a:blip>
          <a:stretch>
            <a:fillRect/>
          </a:stretch>
        </p:blipFill>
        <p:spPr>
          <a:xfrm>
            <a:off x="2101700" y="719900"/>
            <a:ext cx="5084374" cy="3703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0"/>
          <p:cNvSpPr txBox="1"/>
          <p:nvPr>
            <p:ph idx="1" type="subTitle"/>
          </p:nvPr>
        </p:nvSpPr>
        <p:spPr>
          <a:xfrm>
            <a:off x="460450" y="1192675"/>
            <a:ext cx="8366700" cy="36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1000"/>
              </a:spcBef>
              <a:spcAft>
                <a:spcPts val="0"/>
              </a:spcAft>
              <a:buSzPts val="1400"/>
              <a:buAutoNum type="arabicPeriod"/>
            </a:pPr>
            <a:r>
              <a:rPr lang="en">
                <a:solidFill>
                  <a:schemeClr val="dk1"/>
                </a:solidFill>
              </a:rPr>
              <a:t>Verification of real vs ai text</a:t>
            </a:r>
            <a:endParaRPr>
              <a:solidFill>
                <a:schemeClr val="dk1"/>
              </a:solidFill>
            </a:endParaRPr>
          </a:p>
          <a:p>
            <a:pPr indent="0" lvl="0" marL="0" rtl="0" algn="l">
              <a:spcBef>
                <a:spcPts val="1000"/>
              </a:spcBef>
              <a:spcAft>
                <a:spcPts val="0"/>
              </a:spcAft>
              <a:buNone/>
            </a:pPr>
            <a:r>
              <a:t/>
            </a:r>
            <a:endParaRPr>
              <a:solidFill>
                <a:schemeClr val="dk1"/>
              </a:solidFill>
            </a:endParaRPr>
          </a:p>
          <a:p>
            <a:pPr indent="-317500" lvl="0" marL="457200" rtl="0" algn="l">
              <a:spcBef>
                <a:spcPts val="1000"/>
              </a:spcBef>
              <a:spcAft>
                <a:spcPts val="0"/>
              </a:spcAft>
              <a:buSzPts val="1400"/>
              <a:buAutoNum type="arabicPeriod"/>
            </a:pPr>
            <a:r>
              <a:rPr lang="en"/>
              <a:t>Plagiarism</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AutoNum type="arabicPeriod"/>
            </a:pPr>
            <a:r>
              <a:rPr lang="en"/>
              <a:t>Sources of information</a:t>
            </a:r>
            <a:endParaRPr/>
          </a:p>
          <a:p>
            <a:pPr indent="0" lvl="0" marL="0" rtl="0" algn="l">
              <a:spcBef>
                <a:spcPts val="1000"/>
              </a:spcBef>
              <a:spcAft>
                <a:spcPts val="0"/>
              </a:spcAft>
              <a:buNone/>
            </a:pPr>
            <a:r>
              <a:t/>
            </a:r>
            <a:endParaRPr/>
          </a:p>
          <a:p>
            <a:pPr indent="-317500" lvl="0" marL="457200" rtl="0" algn="l">
              <a:spcBef>
                <a:spcPts val="1000"/>
              </a:spcBef>
              <a:spcAft>
                <a:spcPts val="0"/>
              </a:spcAft>
              <a:buSzPts val="1400"/>
              <a:buAutoNum type="arabicPeriod"/>
            </a:pPr>
            <a:r>
              <a:rPr lang="en"/>
              <a:t>Prevention of running automated misinformation campaigns</a:t>
            </a:r>
            <a:endParaRPr/>
          </a:p>
          <a:p>
            <a:pPr indent="0" lvl="0" marL="457200" rtl="0" algn="l">
              <a:spcBef>
                <a:spcPts val="1000"/>
              </a:spcBef>
              <a:spcAft>
                <a:spcPts val="0"/>
              </a:spcAft>
              <a:buNone/>
            </a:pPr>
            <a:r>
              <a:t/>
            </a:r>
            <a:endParaRPr/>
          </a:p>
          <a:p>
            <a:pPr indent="-317500" lvl="0" marL="457200" rtl="0" algn="l">
              <a:spcBef>
                <a:spcPts val="1000"/>
              </a:spcBef>
              <a:spcAft>
                <a:spcPts val="0"/>
              </a:spcAft>
              <a:buSzPts val="1400"/>
              <a:buAutoNum type="arabicPeriod"/>
            </a:pPr>
            <a:r>
              <a:rPr lang="en"/>
              <a:t>Transparency </a:t>
            </a:r>
            <a:endParaRPr/>
          </a:p>
        </p:txBody>
      </p:sp>
      <p:sp>
        <p:nvSpPr>
          <p:cNvPr id="510" name="Google Shape;510;p60"/>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type="title"/>
          </p:nvPr>
        </p:nvSpPr>
        <p:spPr>
          <a:xfrm>
            <a:off x="369000" y="28147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Industrial Limitations</a:t>
            </a:r>
            <a:endParaRPr/>
          </a:p>
        </p:txBody>
      </p:sp>
      <p:pic>
        <p:nvPicPr>
          <p:cNvPr id="516" name="Google Shape;516;p61"/>
          <p:cNvPicPr preferRelativeResize="0"/>
          <p:nvPr/>
        </p:nvPicPr>
        <p:blipFill>
          <a:blip r:embed="rId3">
            <a:alphaModFix/>
          </a:blip>
          <a:stretch>
            <a:fillRect/>
          </a:stretch>
        </p:blipFill>
        <p:spPr>
          <a:xfrm>
            <a:off x="4380775" y="1162488"/>
            <a:ext cx="4631401" cy="2818525"/>
          </a:xfrm>
          <a:prstGeom prst="rect">
            <a:avLst/>
          </a:prstGeom>
          <a:noFill/>
          <a:ln>
            <a:noFill/>
          </a:ln>
        </p:spPr>
      </p:pic>
      <p:sp>
        <p:nvSpPr>
          <p:cNvPr id="517" name="Google Shape;517;p61"/>
          <p:cNvSpPr txBox="1"/>
          <p:nvPr/>
        </p:nvSpPr>
        <p:spPr>
          <a:xfrm>
            <a:off x="116400" y="1454450"/>
            <a:ext cx="4396200" cy="2893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100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Unreliable on short texts (&lt;1,000 characters)</a:t>
            </a:r>
            <a:endParaRPr sz="1300">
              <a:solidFill>
                <a:schemeClr val="dk2"/>
              </a:solidFill>
              <a:latin typeface="Montserrat"/>
              <a:ea typeface="Montserrat"/>
              <a:cs typeface="Montserrat"/>
              <a:sym typeface="Montserrat"/>
            </a:endParaRPr>
          </a:p>
          <a:p>
            <a:pPr indent="-311150" lvl="0" marL="457200" rtl="0" algn="l">
              <a:lnSpc>
                <a:spcPct val="100000"/>
              </a:lnSpc>
              <a:spcBef>
                <a:spcPts val="100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Can sometimes incorrectly label </a:t>
            </a:r>
            <a:endParaRPr sz="1300">
              <a:solidFill>
                <a:schemeClr val="dk2"/>
              </a:solidFill>
              <a:latin typeface="Montserrat"/>
              <a:ea typeface="Montserrat"/>
              <a:cs typeface="Montserrat"/>
              <a:sym typeface="Montserrat"/>
            </a:endParaRPr>
          </a:p>
          <a:p>
            <a:pPr indent="-311150" lvl="0" marL="457200" rtl="0" algn="l">
              <a:lnSpc>
                <a:spcPct val="100000"/>
              </a:lnSpc>
              <a:spcBef>
                <a:spcPts val="100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human-written text as AI-generated with high confidence</a:t>
            </a:r>
            <a:endParaRPr sz="1300">
              <a:solidFill>
                <a:schemeClr val="dk2"/>
              </a:solidFill>
              <a:latin typeface="Montserrat"/>
              <a:ea typeface="Montserrat"/>
              <a:cs typeface="Montserrat"/>
              <a:sym typeface="Montserrat"/>
            </a:endParaRPr>
          </a:p>
          <a:p>
            <a:pPr indent="-311150" lvl="0" marL="457200" rtl="0" algn="l">
              <a:lnSpc>
                <a:spcPct val="100000"/>
              </a:lnSpc>
              <a:spcBef>
                <a:spcPts val="100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Only recommended for use on English text currently (poor performance on other languages/code)</a:t>
            </a:r>
            <a:endParaRPr sz="1300">
              <a:solidFill>
                <a:schemeClr val="dk2"/>
              </a:solidFill>
              <a:latin typeface="Montserrat"/>
              <a:ea typeface="Montserrat"/>
              <a:cs typeface="Montserrat"/>
              <a:sym typeface="Montserrat"/>
            </a:endParaRPr>
          </a:p>
          <a:p>
            <a:pPr indent="-311150" lvl="0" marL="457200" rtl="0" algn="l">
              <a:lnSpc>
                <a:spcPct val="100000"/>
              </a:lnSpc>
              <a:spcBef>
                <a:spcPts val="1000"/>
              </a:spcBef>
              <a:spcAft>
                <a:spcPts val="0"/>
              </a:spcAft>
              <a:buClr>
                <a:schemeClr val="dk2"/>
              </a:buClr>
              <a:buSzPts val="1300"/>
              <a:buFont typeface="Montserrat"/>
              <a:buChar char="●"/>
            </a:pPr>
            <a:r>
              <a:rPr lang="en" sz="1300">
                <a:solidFill>
                  <a:schemeClr val="dk2"/>
                </a:solidFill>
                <a:latin typeface="Montserrat"/>
                <a:ea typeface="Montserrat"/>
                <a:cs typeface="Montserrat"/>
                <a:sym typeface="Montserrat"/>
              </a:rPr>
              <a:t>Cannot reliably classify very predictable text (e.g. list of prime numbers)</a:t>
            </a:r>
            <a:endParaRPr sz="1300">
              <a:solidFill>
                <a:schemeClr val="dk2"/>
              </a:solidFill>
              <a:latin typeface="Montserrat"/>
              <a:ea typeface="Montserrat"/>
              <a:cs typeface="Montserrat"/>
              <a:sym typeface="Montserrat"/>
            </a:endParaRPr>
          </a:p>
          <a:p>
            <a:pPr indent="0" lvl="0" marL="457200" rtl="0" algn="l">
              <a:lnSpc>
                <a:spcPct val="100000"/>
              </a:lnSpc>
              <a:spcBef>
                <a:spcPts val="1000"/>
              </a:spcBef>
              <a:spcAft>
                <a:spcPts val="0"/>
              </a:spcAft>
              <a:buNone/>
            </a:pPr>
            <a:r>
              <a:t/>
            </a:r>
            <a:endParaRPr sz="1300">
              <a:solidFill>
                <a:schemeClr val="dk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2"/>
          <p:cNvSpPr txBox="1"/>
          <p:nvPr>
            <p:ph idx="1" type="subTitle"/>
          </p:nvPr>
        </p:nvSpPr>
        <p:spPr>
          <a:xfrm>
            <a:off x="713225" y="1367825"/>
            <a:ext cx="7037100" cy="2694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 sz="1500"/>
              <a:t>Continuous Model Improvements</a:t>
            </a:r>
            <a:endParaRPr sz="1500"/>
          </a:p>
          <a:p>
            <a:pPr indent="0" lvl="0" marL="0" rtl="0" algn="l">
              <a:spcBef>
                <a:spcPts val="1000"/>
              </a:spcBef>
              <a:spcAft>
                <a:spcPts val="0"/>
              </a:spcAft>
              <a:buNone/>
            </a:pPr>
            <a:r>
              <a:t/>
            </a:r>
            <a:endParaRPr sz="1500"/>
          </a:p>
          <a:p>
            <a:pPr indent="-323850" lvl="0" marL="457200" rtl="0" algn="l">
              <a:spcBef>
                <a:spcPts val="1000"/>
              </a:spcBef>
              <a:spcAft>
                <a:spcPts val="0"/>
              </a:spcAft>
              <a:buSzPts val="1500"/>
              <a:buAutoNum type="arabicPeriod"/>
            </a:pPr>
            <a:r>
              <a:rPr lang="en" sz="1500"/>
              <a:t>Expanding to Multiple Languages</a:t>
            </a:r>
            <a:endParaRPr sz="1500"/>
          </a:p>
          <a:p>
            <a:pPr indent="0" lvl="0" marL="0" rtl="0" algn="l">
              <a:spcBef>
                <a:spcPts val="1000"/>
              </a:spcBef>
              <a:spcAft>
                <a:spcPts val="0"/>
              </a:spcAft>
              <a:buNone/>
            </a:pPr>
            <a:r>
              <a:t/>
            </a:r>
            <a:endParaRPr sz="1500"/>
          </a:p>
          <a:p>
            <a:pPr indent="-323850" lvl="0" marL="457200" rtl="0" algn="l">
              <a:spcBef>
                <a:spcPts val="1000"/>
              </a:spcBef>
              <a:spcAft>
                <a:spcPts val="0"/>
              </a:spcAft>
              <a:buSzPts val="1500"/>
              <a:buAutoNum type="arabicPeriod"/>
            </a:pPr>
            <a:r>
              <a:rPr lang="en" sz="1500"/>
              <a:t>Multimodal Classification</a:t>
            </a:r>
            <a:r>
              <a:rPr lang="en" sz="1500"/>
              <a:t> : Images , Audio and Video</a:t>
            </a:r>
            <a:endParaRPr sz="1500"/>
          </a:p>
          <a:p>
            <a:pPr indent="0" lvl="0" marL="0" rtl="0" algn="l">
              <a:spcBef>
                <a:spcPts val="1000"/>
              </a:spcBef>
              <a:spcAft>
                <a:spcPts val="0"/>
              </a:spcAft>
              <a:buNone/>
            </a:pPr>
            <a:r>
              <a:t/>
            </a:r>
            <a:endParaRPr sz="1500"/>
          </a:p>
          <a:p>
            <a:pPr indent="-323850" lvl="0" marL="457200" rtl="0" algn="l">
              <a:spcBef>
                <a:spcPts val="1000"/>
              </a:spcBef>
              <a:spcAft>
                <a:spcPts val="0"/>
              </a:spcAft>
              <a:buSzPts val="1500"/>
              <a:buAutoNum type="arabicPeriod"/>
            </a:pPr>
            <a:r>
              <a:rPr lang="en" sz="1500"/>
              <a:t>Integration with content platforms : Twitter , Quora , Reddit</a:t>
            </a:r>
            <a:endParaRPr sz="1500"/>
          </a:p>
        </p:txBody>
      </p:sp>
      <p:sp>
        <p:nvSpPr>
          <p:cNvPr id="523" name="Google Shape;523;p62"/>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